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99" r:id="rId2"/>
    <p:sldId id="535" r:id="rId3"/>
    <p:sldId id="300" r:id="rId4"/>
    <p:sldId id="620" r:id="rId5"/>
    <p:sldId id="664" r:id="rId6"/>
    <p:sldId id="665" r:id="rId7"/>
    <p:sldId id="666" r:id="rId8"/>
    <p:sldId id="667" r:id="rId9"/>
    <p:sldId id="668" r:id="rId10"/>
    <p:sldId id="669" r:id="rId11"/>
    <p:sldId id="658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700" r:id="rId36"/>
    <p:sldId id="697" r:id="rId37"/>
    <p:sldId id="701" r:id="rId38"/>
    <p:sldId id="670" r:id="rId39"/>
    <p:sldId id="511" r:id="rId40"/>
    <p:sldId id="58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95" autoAdjust="0"/>
    <p:restoredTop sz="94455" autoAdjust="0"/>
  </p:normalViewPr>
  <p:slideViewPr>
    <p:cSldViewPr>
      <p:cViewPr>
        <p:scale>
          <a:sx n="75" d="100"/>
          <a:sy n="75" d="100"/>
        </p:scale>
        <p:origin x="-888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4B5C37C-30EA-4DBF-B498-E3321B572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4FC343-7DE8-4C95-A6DE-CA2537921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35D69-0748-4997-9BD6-88E3DE6EB12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C8987-0AA4-437F-8885-9AB500F921C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5875144-98C7-4B81-BF84-0754E785B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1664-9F92-48F9-A034-F173919B0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FD8C1-11E4-44A7-A9AA-7C09CEF54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6921-8FDE-4E7E-9D2F-480152C81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DEE8C-9E23-46B6-8231-CA116488F5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26275-89A3-4717-A3B0-F4BFF3C0D5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697C1-2D01-43C2-A9E7-4152B1E88C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DA06-F094-4E9C-ACE4-E8BE6A348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0E0F-50CF-4903-A878-7DF1D88FD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12</a:t>
            </a:r>
            <a:endParaRPr lang="en-US" sz="2000" b="1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</a:t>
            </a:r>
            <a:r>
              <a:rPr lang="en-US" b="1" dirty="0">
                <a:latin typeface="Arial" pitchFamily="34" charset="0"/>
              </a:rPr>
              <a:t>Office </a:t>
            </a:r>
            <a:r>
              <a:rPr lang="en-US" b="1" dirty="0">
                <a:latin typeface="Arial" pitchFamily="34" charset="0"/>
              </a:rPr>
              <a:t>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8C63-84EA-4836-AC4D-3BE9853C2B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0151A-4F18-4F5E-B24B-8A7A7F334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1AB0-F025-4A28-9DD4-F72C34982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12</a:t>
            </a:r>
            <a:endParaRPr lang="en-US" sz="2000" b="1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</a:t>
            </a:r>
            <a:r>
              <a:rPr lang="en-US" sz="2000" b="1" dirty="0"/>
              <a:t>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2448D18-B5C4-4D39-B713-0C2BEC6B8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83" r:id="rId7"/>
    <p:sldLayoutId id="2147483676" r:id="rId8"/>
    <p:sldLayoutId id="2147483675" r:id="rId9"/>
    <p:sldLayoutId id="2147483674" r:id="rId10"/>
    <p:sldLayoutId id="2147483673" r:id="rId11"/>
    <p:sldLayoutId id="214748367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39B2A5-5401-4D29-B80B-2C7617CA3D6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12</a:t>
            </a:r>
            <a:br>
              <a:rPr lang="en-US" sz="3200" smtClean="0"/>
            </a:br>
            <a:r>
              <a:rPr lang="en-US" sz="3200" smtClean="0"/>
              <a:t>Arrays 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83EE2A-4C88-43BB-803D-856D12F55E0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75906E-26AB-43E5-837B-5A467B9A47CF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Implementing the Method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b="1" smtClean="0"/>
              <a:t>:</a:t>
            </a:r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BB3D170-5E4F-46CF-A324-AAAB8FE8ADA7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6515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802DBC-E755-4CCE-938D-57295C7347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98776F0-9753-4845-BA7A-49C911C17D21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411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Sorting</a:t>
            </a:r>
            <a:r>
              <a:rPr lang="en-US" smtClean="0"/>
              <a:t>: arranging the elements in an array in an order.</a:t>
            </a: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E103EEE-1FEB-4CDD-AA9F-5403587AE266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486400" y="57150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An array before and after sorting</a:t>
            </a:r>
          </a:p>
        </p:txBody>
      </p:sp>
      <p:pic>
        <p:nvPicPr>
          <p:cNvPr id="28681" name="Picture 9" descr="Fig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514600"/>
            <a:ext cx="2513013" cy="3209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C6C32E-E73B-480A-B6D1-AAACE4C480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626B742-AD97-4BEB-A4FD-0FE9A592E297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Selection Sort:</a:t>
            </a:r>
          </a:p>
          <a:p>
            <a:pPr eaLnBrk="1" hangingPunct="1"/>
            <a:r>
              <a:rPr lang="en-US" smtClean="0"/>
              <a:t>For each index position i</a:t>
            </a:r>
          </a:p>
          <a:p>
            <a:pPr lvl="1" eaLnBrk="1" hangingPunct="1"/>
            <a:r>
              <a:rPr lang="en-US" smtClean="0"/>
              <a:t>Find the smallest data value in the array from positions i through length -1, where length is the number of values stored.</a:t>
            </a:r>
          </a:p>
          <a:p>
            <a:pPr lvl="1" eaLnBrk="1" hangingPunct="1"/>
            <a:r>
              <a:rPr lang="en-US" smtClean="0"/>
              <a:t>Exchange the smallest value with the value at position i.</a:t>
            </a: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829C2A1-3906-482A-B857-934CA2D028EC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7B0154-E927-4A10-98FD-4399C566274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8F07FB3-0229-4AC7-8EB7-A262B6EA083E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Selection Sort (cont):</a:t>
            </a:r>
            <a:endParaRPr lang="en-US" smtClean="0"/>
          </a:p>
          <a:p>
            <a:pPr eaLnBrk="1" hangingPunct="1"/>
            <a:r>
              <a:rPr lang="en-US" smtClean="0"/>
              <a:t>A trace of the data during a selection sort</a:t>
            </a: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09D812F-9DC4-4F98-81F5-BA738C0ECFDE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0728" name="Picture 8" descr="Tbl12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7696200" cy="2305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37A898-0A20-4D2B-8680-437DDDA616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1415D2B-F67F-4D16-9E6A-9A4CD7902987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Selection Sort (cont):</a:t>
            </a:r>
            <a:endParaRPr lang="en-US" smtClean="0"/>
          </a:p>
          <a:p>
            <a:pPr eaLnBrk="1" hangingPunct="1"/>
            <a:r>
              <a:rPr lang="en-US" smtClean="0"/>
              <a:t>Before writing a selection sort algorithm:</a:t>
            </a:r>
          </a:p>
          <a:p>
            <a:pPr lvl="1" eaLnBrk="1" hangingPunct="1"/>
            <a:r>
              <a:rPr lang="en-US" smtClean="0"/>
              <a:t>If the array is of length </a:t>
            </a:r>
            <a:r>
              <a:rPr lang="en-US" i="1" smtClean="0"/>
              <a:t>n</a:t>
            </a:r>
            <a:r>
              <a:rPr lang="en-US" smtClean="0"/>
              <a:t>, we need </a:t>
            </a:r>
            <a:r>
              <a:rPr lang="en-US" i="1" smtClean="0"/>
              <a:t>n</a:t>
            </a:r>
            <a:r>
              <a:rPr lang="en-US" smtClean="0"/>
              <a:t>-1 steps.</a:t>
            </a:r>
          </a:p>
          <a:p>
            <a:pPr lvl="1" eaLnBrk="1" hangingPunct="1"/>
            <a:r>
              <a:rPr lang="en-US" smtClean="0"/>
              <a:t>We must be able to find the smallest number.</a:t>
            </a:r>
          </a:p>
          <a:p>
            <a:pPr lvl="1" eaLnBrk="1" hangingPunct="1"/>
            <a:r>
              <a:rPr lang="en-US" smtClean="0"/>
              <a:t>We need to exchange appropriate array items.</a:t>
            </a:r>
          </a:p>
          <a:p>
            <a:pPr eaLnBrk="1" hangingPunct="1"/>
            <a:endParaRPr lang="en-US" smtClean="0"/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B8D5DF0-23D6-40D3-BB32-4C897A9A94B3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724400"/>
            <a:ext cx="4800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B1BD9-1A0A-4968-B8AF-7C01D4F2304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658C80C-E54D-44B7-9275-644B14250169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Bubble Sort:</a:t>
            </a:r>
          </a:p>
          <a:p>
            <a:pPr eaLnBrk="1" hangingPunct="1"/>
            <a:r>
              <a:rPr lang="en-US" smtClean="0"/>
              <a:t>A bubble sort causes a pass through the array to compare adjacent pairs of items. </a:t>
            </a:r>
          </a:p>
          <a:p>
            <a:pPr eaLnBrk="1" hangingPunct="1"/>
            <a:r>
              <a:rPr lang="en-US" smtClean="0"/>
              <a:t>When two items are out of order with respect to each other, they are swapped.</a:t>
            </a: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851AFC3-0782-410C-A17E-7FB7973FFEC3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2CCF38-DEB0-42E1-8FC6-625652F5141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BE2D5AE-47EE-4115-8EC5-BFDE3BD05497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Bubble Sort (cont):</a:t>
            </a:r>
            <a:endParaRPr lang="en-US" sz="2600" smtClean="0"/>
          </a:p>
          <a:p>
            <a:pPr eaLnBrk="1" hangingPunct="1"/>
            <a:r>
              <a:rPr lang="en-US" sz="2600" smtClean="0"/>
              <a:t>A trace of the data during a pass of a bubble sort</a:t>
            </a:r>
          </a:p>
          <a:p>
            <a:pPr lvl="1" eaLnBrk="1" hangingPunct="1"/>
            <a:r>
              <a:rPr lang="en-US" smtClean="0"/>
              <a:t>Swapped items have an asterisk (*)</a:t>
            </a: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8ACF032-2170-4FA6-882E-9AC18F502C93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3800" name="Picture 8" descr="Tbl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7938"/>
            <a:ext cx="7620000" cy="22891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F7FFDE-BB7D-4DD4-AD21-401B91ED398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F44ED46-498A-4066-B5AF-AA5062F35DFD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400" b="1" smtClean="0"/>
              <a:t>Bubble Sort (cont):</a:t>
            </a:r>
            <a:endParaRPr lang="en-US" sz="2400" smtClean="0"/>
          </a:p>
          <a:p>
            <a:pPr eaLnBrk="1" hangingPunct="1"/>
            <a:r>
              <a:rPr lang="en-US" sz="2400" smtClean="0"/>
              <a:t>The bubble sort algorithm uses a nested loop.</a:t>
            </a:r>
          </a:p>
          <a:p>
            <a:pPr lvl="1" eaLnBrk="1" hangingPunct="1"/>
            <a:r>
              <a:rPr lang="en-US" sz="2200" smtClean="0"/>
              <a:t>The outer loop controls the number of successively smaller passes through the array.</a:t>
            </a:r>
          </a:p>
          <a:p>
            <a:pPr lvl="1" eaLnBrk="1" hangingPunct="1"/>
            <a:r>
              <a:rPr lang="en-US" sz="2200" smtClean="0"/>
              <a:t>The inner loop controls the pairs of adjacent items being compared.</a:t>
            </a:r>
          </a:p>
          <a:p>
            <a:pPr lvl="1" eaLnBrk="1" hangingPunct="1"/>
            <a:r>
              <a:rPr lang="en-US" sz="2200" smtClean="0"/>
              <a:t>If a pass is made through the inner loop without a swap, the array is sorted.</a:t>
            </a:r>
          </a:p>
          <a:p>
            <a:pPr eaLnBrk="1" hangingPunct="1"/>
            <a:r>
              <a:rPr lang="en-US" sz="2400" smtClean="0"/>
              <a:t>For a loop that is nearly ordered, use a bubble sort for efficiency.</a:t>
            </a: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C04BFE4-26BC-4CB5-8FC7-F99D6389E640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023240-5CFC-445D-8886-85C2047E4E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B4E3F90-105B-4D4C-85D1-EEF468329CE9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Insertion Sort:</a:t>
            </a:r>
          </a:p>
          <a:p>
            <a:pPr eaLnBrk="1" hangingPunct="1"/>
            <a:r>
              <a:rPr lang="en-US" smtClean="0"/>
              <a:t>The insertion sort takes advantage of an array’s partial ordering.</a:t>
            </a:r>
          </a:p>
          <a:p>
            <a:pPr eaLnBrk="1" hangingPunct="1"/>
            <a:r>
              <a:rPr lang="en-US" smtClean="0"/>
              <a:t>The goal is that on the </a:t>
            </a:r>
            <a:r>
              <a:rPr lang="en-US" i="1" smtClean="0"/>
              <a:t>k</a:t>
            </a:r>
            <a:r>
              <a:rPr lang="en-US" smtClean="0"/>
              <a:t>th pass, the </a:t>
            </a:r>
            <a:r>
              <a:rPr lang="en-US" i="1" smtClean="0"/>
              <a:t>k</a:t>
            </a:r>
            <a:r>
              <a:rPr lang="en-US" smtClean="0"/>
              <a:t>th item among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a[0],a[1],…a[k] </a:t>
            </a:r>
            <a:r>
              <a:rPr lang="en-US" smtClean="0"/>
              <a:t>is inserted into its rightful place among the first </a:t>
            </a:r>
            <a:r>
              <a:rPr lang="en-US" i="1" smtClean="0"/>
              <a:t>k</a:t>
            </a:r>
            <a:r>
              <a:rPr lang="en-US" smtClean="0"/>
              <a:t> items in the array.</a:t>
            </a: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8D0792E-39CE-49E4-9ED2-F8CA17FA25FC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DA7B97-3A25-4DA2-BB5A-AE50A2B0681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312AA90-9DAB-41DF-834F-E18BE3EFF3DB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Insertion Sort (cont):</a:t>
            </a:r>
            <a:endParaRPr lang="en-US" sz="2600" smtClean="0"/>
          </a:p>
          <a:p>
            <a:pPr eaLnBrk="1" hangingPunct="1"/>
            <a:r>
              <a:rPr lang="en-US" sz="2600" smtClean="0"/>
              <a:t>A trace of the data during an insertion sort.</a:t>
            </a:r>
          </a:p>
          <a:p>
            <a:pPr lvl="1" eaLnBrk="1" hangingPunct="1"/>
            <a:r>
              <a:rPr lang="en-US" smtClean="0"/>
              <a:t>Data items are sorted relative to each other above the asterisked (*) item.</a:t>
            </a: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5A06FE9-FEC6-49CD-BE9D-292A57AC7BF8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36872" name="Picture 8" descr="Tbl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91000"/>
            <a:ext cx="6781800" cy="20478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FE1DC6-19E2-4CDF-BFA7-EE451EE3EE5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11EC850-8D8C-4B0F-9FC3-8FE1BE963B7D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130AC78-A59A-4EB7-8481-CA698E636F1C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886200"/>
          </a:xfrm>
        </p:spPr>
        <p:txBody>
          <a:bodyPr/>
          <a:lstStyle/>
          <a:p>
            <a:r>
              <a:rPr lang="en-US" smtClean="0"/>
              <a:t>Write a method for searching an array</a:t>
            </a:r>
          </a:p>
          <a:p>
            <a:r>
              <a:rPr lang="en-US" smtClean="0"/>
              <a:t>Write a method for sorting an array</a:t>
            </a:r>
          </a:p>
          <a:p>
            <a:r>
              <a:rPr lang="en-US" smtClean="0"/>
              <a:t>Write methods to perform insertions and removals at given positions in an array</a:t>
            </a:r>
          </a:p>
          <a:p>
            <a:r>
              <a:rPr lang="en-US" smtClean="0"/>
              <a:t>Create and manipulate two-dimensional arrays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DEA3F1-BB4B-414D-961A-2FC4AA6B74F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3BB3FF-B0D7-495E-A1CA-A6D15DC4A3F0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Sorting Arrays of Objects:</a:t>
            </a:r>
          </a:p>
          <a:p>
            <a:pPr eaLnBrk="1" hangingPunct="1"/>
            <a:r>
              <a:rPr lang="en-US" smtClean="0"/>
              <a:t>Any sort method can sort arrays of objects.</a:t>
            </a:r>
          </a:p>
          <a:p>
            <a:pPr eaLnBrk="1" hangingPunct="1"/>
            <a:r>
              <a:rPr lang="en-US" smtClean="0"/>
              <a:t>Assume that the objects implement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mtClean="0"/>
              <a:t> interface and support the method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Then, replace the element type of all array parameters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mtClean="0"/>
              <a:t> and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.</a:t>
            </a: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EBD711B-1961-48B1-A267-518EFFEEE4CC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59582C-3494-4D67-ABCE-6C1E3B669C7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5853F03-4CC1-4940-8D44-D66179E67F1A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(continued)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239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Testing Sort Algorithms:</a:t>
            </a:r>
          </a:p>
          <a:p>
            <a:pPr eaLnBrk="1" hangingPunct="1"/>
            <a:r>
              <a:rPr lang="en-US" smtClean="0"/>
              <a:t>Each sort method and its helper methods should be defined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 static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You should test methods with an array that has already been sorted as well.</a:t>
            </a: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3AA0B11-5A94-4857-B117-F5BA33985B33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C92A4F-6D14-4E8A-877E-3323233E956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C730BAD-6533-49D8-A675-E7F3B3D5DE35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sz="2400" smtClean="0"/>
              <a:t>Four assumptions when adding or removing elements to arbitrary positions in an array:</a:t>
            </a:r>
          </a:p>
          <a:p>
            <a:pPr lvl="1" eaLnBrk="1" hangingPunct="1"/>
            <a:r>
              <a:rPr lang="en-US" sz="2200" smtClean="0"/>
              <a:t>Arrays are fixed size; a full array cannot be added to.</a:t>
            </a:r>
          </a:p>
          <a:p>
            <a:pPr lvl="1" eaLnBrk="1" hangingPunct="1"/>
            <a:r>
              <a:rPr lang="en-US" sz="2200" smtClean="0"/>
              <a:t>We are working with an array of objects, although any element type could be used.</a:t>
            </a:r>
          </a:p>
          <a:p>
            <a:pPr lvl="1" eaLnBrk="1" hangingPunct="1"/>
            <a:r>
              <a:rPr lang="en-US" sz="2200" smtClean="0"/>
              <a:t>For insertions: 0 &lt;= target index &lt;= logical size.</a:t>
            </a:r>
          </a:p>
          <a:p>
            <a:pPr lvl="2" eaLnBrk="1" hangingPunct="1"/>
            <a:r>
              <a:rPr lang="en-US" smtClean="0"/>
              <a:t>The new element is inserted at the target index, or after the last elements if the target index equals the logical size.</a:t>
            </a:r>
          </a:p>
          <a:p>
            <a:pPr lvl="1" eaLnBrk="1" hangingPunct="1"/>
            <a:r>
              <a:rPr lang="en-US" sz="2200" smtClean="0"/>
              <a:t>For removals: 0 &lt;= target index &lt; logical size.</a:t>
            </a:r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323CE3B-17E1-444D-B388-F8174C61B9D4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C7F39B-321C-4829-89CF-659395F798A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541DC66-9057-4D21-9357-E1108AA97CFA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Inserting an Item into an Array at an Arbitrary Position:</a:t>
            </a:r>
          </a:p>
          <a:p>
            <a:pPr eaLnBrk="1" hangingPunct="1"/>
            <a:r>
              <a:rPr lang="en-US" sz="2600" smtClean="0"/>
              <a:t>Check for available space and validity of target index, or return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600" smtClean="0"/>
              <a:t>.</a:t>
            </a:r>
          </a:p>
          <a:p>
            <a:pPr eaLnBrk="1" hangingPunct="1"/>
            <a:r>
              <a:rPr lang="en-US" sz="2600" smtClean="0"/>
              <a:t>Shift items from logical end of array to target index down by one position.</a:t>
            </a:r>
          </a:p>
          <a:p>
            <a:pPr eaLnBrk="1" hangingPunct="1"/>
            <a:r>
              <a:rPr lang="en-US" sz="2600" smtClean="0"/>
              <a:t>Assign a new item to the cell at the target index.</a:t>
            </a:r>
          </a:p>
          <a:p>
            <a:pPr eaLnBrk="1" hangingPunct="1"/>
            <a:r>
              <a:rPr lang="en-US" sz="2600" smtClean="0"/>
              <a:t>Increment the logical size by one.</a:t>
            </a:r>
          </a:p>
          <a:p>
            <a:pPr eaLnBrk="1" hangingPunct="1"/>
            <a:r>
              <a:rPr lang="en-US" sz="2600" smtClean="0"/>
              <a:t>Return true.</a:t>
            </a: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C8689FC-D1AD-45D1-9531-2C5091CCD543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558660-4A03-4E14-BF9E-D4BED39340E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32EF78-EF40-44F8-AEC1-F6EA07E08E51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 (continued)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Inserting an Item into an Array at an Arbitrary Position (cont):</a:t>
            </a:r>
            <a:endParaRPr lang="en-US" smtClean="0"/>
          </a:p>
          <a:p>
            <a:pPr eaLnBrk="1" hangingPunct="1"/>
            <a:r>
              <a:rPr lang="en-US" smtClean="0"/>
              <a:t>Inserting an item into an array</a:t>
            </a:r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A33703E-E7D0-4E5D-8DFC-92B25D31883F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1992" name="Picture 8" descr="Fig1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6096000" cy="2516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4A3429-5144-40FA-9681-C03AF87C363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41CB054-7EDD-4C18-863D-B648AB7ED277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 (continued)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Removing an Item from an Array:</a:t>
            </a:r>
          </a:p>
          <a:p>
            <a:pPr eaLnBrk="1" hangingPunct="1"/>
            <a:r>
              <a:rPr lang="en-US" smtClean="0"/>
              <a:t>Check validity of target index, or return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Shift items from target index to logical end of array up by one position.</a:t>
            </a:r>
          </a:p>
          <a:p>
            <a:pPr eaLnBrk="1" hangingPunct="1"/>
            <a:r>
              <a:rPr lang="en-US" smtClean="0"/>
              <a:t>Decrement the logical size by one.</a:t>
            </a:r>
          </a:p>
          <a:p>
            <a:pPr eaLnBrk="1" hangingPunct="1"/>
            <a:r>
              <a:rPr lang="en-US" smtClean="0"/>
              <a:t>Return true.</a:t>
            </a: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9746036-7021-48F7-ACCE-547DFE73892E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EAE393-E46C-4EB7-B8AF-B4EB292F9A4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79A9393-8044-402E-A944-3221047E85C6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 (continued)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Removing an Item from an Array (cont):</a:t>
            </a:r>
            <a:endParaRPr lang="en-US" smtClean="0"/>
          </a:p>
          <a:p>
            <a:pPr eaLnBrk="1" hangingPunct="1"/>
            <a:r>
              <a:rPr lang="en-US" smtClean="0"/>
              <a:t>Removing an item from an array</a:t>
            </a:r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4B76401-5F8B-4A01-A0FD-EA42BFA5B742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4040" name="Picture 8" descr="Fig12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57575"/>
            <a:ext cx="6400800" cy="2800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C77854-D508-4FD4-B3C3-F4FEA7BA4AC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8FFCEC3-CC3A-4EDD-BB3D-A5F8B2BA568D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Insertions and Removals (continued)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A Tester Program for Array Methods:</a:t>
            </a:r>
          </a:p>
          <a:p>
            <a:pPr eaLnBrk="1" hangingPunct="1"/>
            <a:r>
              <a:rPr lang="en-US" smtClean="0"/>
              <a:t>Example: specifying two methods in the context of a tester program.</a:t>
            </a:r>
          </a:p>
          <a:p>
            <a:pPr lvl="1" eaLnBrk="1" hangingPunct="1"/>
            <a:r>
              <a:rPr lang="en-US" smtClean="0"/>
              <a:t>Method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insertItem</a:t>
            </a:r>
            <a:r>
              <a:rPr lang="en-US" smtClean="0"/>
              <a:t> expects the array, its logical size, target index, and new item as parameters.</a:t>
            </a:r>
          </a:p>
          <a:p>
            <a:pPr lvl="1" eaLnBrk="1" hangingPunct="1"/>
            <a:r>
              <a:rPr lang="en-US" smtClean="0"/>
              <a:t>The client must check the Boolean value to take proper action, such as increment the logical size.</a:t>
            </a:r>
          </a:p>
          <a:p>
            <a:pPr lvl="1" eaLnBrk="1" hangingPunct="1"/>
            <a:endParaRPr lang="en-US" smtClean="0"/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4E75BB1-2C68-434C-9754-CE39AA75D992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D5331-700C-4528-9CF9-9BB9A0B94B3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567F795-7395-49B7-A598-FD481367C9C3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One-dimensional array</a:t>
            </a:r>
            <a:r>
              <a:rPr lang="en-US" smtClean="0"/>
              <a:t>: a simple list of items.</a:t>
            </a:r>
          </a:p>
          <a:p>
            <a:pPr eaLnBrk="1" hangingPunct="1"/>
            <a:r>
              <a:rPr lang="en-US" b="1" smtClean="0"/>
              <a:t>Multidimensional array</a:t>
            </a:r>
            <a:r>
              <a:rPr lang="en-US" smtClean="0"/>
              <a:t>: multiple lists of items.</a:t>
            </a:r>
          </a:p>
          <a:p>
            <a:pPr eaLnBrk="1" hangingPunct="1"/>
            <a:r>
              <a:rPr lang="en-US" b="1" smtClean="0"/>
              <a:t>Two-dimensional array</a:t>
            </a:r>
            <a:r>
              <a:rPr lang="en-US" smtClean="0"/>
              <a:t>: i.e. a table of numbers.</a:t>
            </a:r>
          </a:p>
          <a:p>
            <a:pPr lvl="1" eaLnBrk="1" hangingPunct="1"/>
            <a:r>
              <a:rPr lang="en-US" smtClean="0"/>
              <a:t>To specify that the value in row 2, column 3 is 23:</a:t>
            </a:r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7D09C4F-3019-48D0-AA30-E1ACB2ACE2C9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791200"/>
            <a:ext cx="76962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8564F2-B9D3-47E0-B748-2629EA274F7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09DA143-C592-4B65-80DB-EE075C3934A1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 (continued)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mtClean="0"/>
              <a:t>A two-dimensional array with four rows and five columns</a:t>
            </a: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F51931A-E8E3-4DBF-AE09-D1F799C9B460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7112" name="Picture 8" descr="Fig12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6705600" cy="27987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078FEA-9EB3-47D9-ACD8-0E78CBE80E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313D470-792E-4241-AD88-9DF36172C4C0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8FAFC33-FB42-4C7E-83E3-F86E22CFD987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binary search</a:t>
            </a:r>
          </a:p>
          <a:p>
            <a:r>
              <a:rPr lang="en-US" smtClean="0"/>
              <a:t>bubble sort</a:t>
            </a:r>
          </a:p>
          <a:p>
            <a:r>
              <a:rPr lang="en-US" smtClean="0"/>
              <a:t>insertion sort</a:t>
            </a:r>
          </a:p>
          <a:p>
            <a:r>
              <a:rPr lang="en-US" smtClean="0"/>
              <a:t>linear search</a:t>
            </a:r>
          </a:p>
          <a:p>
            <a:r>
              <a:rPr lang="en-US" smtClean="0"/>
              <a:t>multidimensional array</a:t>
            </a:r>
          </a:p>
          <a:p>
            <a:endParaRPr lang="en-US" smtClean="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one-dimensional array</a:t>
            </a:r>
          </a:p>
          <a:p>
            <a:r>
              <a:rPr lang="en-US" smtClean="0"/>
              <a:t>ragged array</a:t>
            </a:r>
          </a:p>
          <a:p>
            <a:r>
              <a:rPr lang="en-US" smtClean="0"/>
              <a:t>selection sort</a:t>
            </a:r>
          </a:p>
          <a:p>
            <a:r>
              <a:rPr lang="en-US" smtClean="0"/>
              <a:t>two-dimensional array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6F13AB-5AE5-4D3A-ADB0-E82FA7C716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B714E8D-999C-49EF-9A72-46B76319EEA4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 (continued)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mtClean="0"/>
              <a:t>Two-dimensional arrays can be used to sum rows or columns.</a:t>
            </a:r>
          </a:p>
          <a:p>
            <a:pPr eaLnBrk="1" hangingPunct="1"/>
            <a:r>
              <a:rPr lang="en-US" b="1" smtClean="0"/>
              <a:t>Declare and Instantiate:</a:t>
            </a:r>
          </a:p>
          <a:p>
            <a:pPr eaLnBrk="1" hangingPunct="1"/>
            <a:endParaRPr lang="en-US" smtClean="0"/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EC3945C-3BAE-42FD-AE4F-35BC2CC0272A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114800"/>
            <a:ext cx="80772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2842FD-9010-4EC8-8756-BDD81431167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1480727-4431-443E-8595-3C3F73F6263A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 (continued)</a:t>
            </a: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Declare and Instantiate (cont):</a:t>
            </a:r>
            <a:endParaRPr lang="en-US" sz="2600" smtClean="0"/>
          </a:p>
          <a:p>
            <a:pPr eaLnBrk="1" hangingPunct="1"/>
            <a:r>
              <a:rPr lang="en-US" sz="2600" smtClean="0"/>
              <a:t>Another way of visualizing a two-dimensional array</a:t>
            </a: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F832F4A-B7CF-46DF-A9D7-4ED9CEFA63E6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49160" name="Picture 8" descr="Fig12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52800"/>
            <a:ext cx="5486400" cy="29670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507779-B06E-4F15-B407-BF6F898EC17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246E994-31C1-4399-8768-0191A2195547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Arrays (continued)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Declare and Instantiate (cont):</a:t>
            </a:r>
            <a:endParaRPr lang="en-US" sz="2600" smtClean="0"/>
          </a:p>
          <a:p>
            <a:pPr eaLnBrk="1" hangingPunct="1"/>
            <a:r>
              <a:rPr lang="en-US" sz="2600" smtClean="0"/>
              <a:t>Initializer lists can be used with two-dimensional arrays.</a:t>
            </a:r>
          </a:p>
          <a:p>
            <a:pPr lvl="1" eaLnBrk="1" hangingPunct="1"/>
            <a:r>
              <a:rPr lang="en-US" smtClean="0"/>
              <a:t>Use a list of lists.</a:t>
            </a:r>
          </a:p>
          <a:p>
            <a:pPr eaLnBrk="1" hangingPunct="1"/>
            <a:r>
              <a:rPr lang="en-US" sz="2600" b="1" smtClean="0"/>
              <a:t>Variable Length Rows:</a:t>
            </a:r>
          </a:p>
          <a:p>
            <a:pPr eaLnBrk="1" hangingPunct="1"/>
            <a:r>
              <a:rPr lang="en-US" sz="2600" smtClean="0"/>
              <a:t>Ragged array: when the rows of a two-dimensional array are not the same length.</a:t>
            </a:r>
          </a:p>
          <a:p>
            <a:pPr eaLnBrk="1" hangingPunct="1"/>
            <a:r>
              <a:rPr lang="en-US" sz="2600" smtClean="0"/>
              <a:t>All the elements of a two-dimensional array must be of the same type.</a:t>
            </a: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A9C6EA3-0CA5-4385-BA7A-209114B5F17D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162F40-87D7-4701-8D77-42106FA4E16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B8E70A8-8271-423F-8FA8-2E3A2C9A6DF4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Two-Dimensional Arrays 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mtClean="0"/>
              <a:t>Two-dimensional arrays are most useful for representing data in a two-dimensional grid.</a:t>
            </a:r>
          </a:p>
          <a:p>
            <a:pPr eaLnBrk="1" hangingPunct="1"/>
            <a:r>
              <a:rPr lang="en-US" b="1" smtClean="0"/>
              <a:t>The Game of Tic-Tac-Toe:</a:t>
            </a:r>
          </a:p>
          <a:p>
            <a:pPr eaLnBrk="1" hangingPunct="1"/>
            <a:r>
              <a:rPr lang="en-US" smtClean="0"/>
              <a:t>Game board is an object that allows the user to:</a:t>
            </a:r>
          </a:p>
          <a:p>
            <a:pPr lvl="1" eaLnBrk="1" hangingPunct="1"/>
            <a:r>
              <a:rPr lang="en-US" smtClean="0"/>
              <a:t>View the state of the game in two-dimensions.</a:t>
            </a:r>
          </a:p>
          <a:p>
            <a:pPr lvl="1" eaLnBrk="1" hangingPunct="1"/>
            <a:r>
              <a:rPr lang="en-US" smtClean="0"/>
              <a:t>Place X or O.</a:t>
            </a:r>
          </a:p>
          <a:p>
            <a:pPr lvl="1" eaLnBrk="1" hangingPunct="1"/>
            <a:r>
              <a:rPr lang="en-US" smtClean="0"/>
              <a:t>Determine if game has been won/board is full.</a:t>
            </a:r>
          </a:p>
          <a:p>
            <a:pPr lvl="1" eaLnBrk="1" hangingPunct="1"/>
            <a:r>
              <a:rPr lang="en-US" smtClean="0"/>
              <a:t>Reset board.</a:t>
            </a:r>
          </a:p>
        </p:txBody>
      </p:sp>
      <p:sp>
        <p:nvSpPr>
          <p:cNvPr id="512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E66BEA1-16EB-4731-B53C-71996CA91C49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A84E30-6887-445A-96EE-8EE552E0BE1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B1D25E4-0660-4E24-AAC2-A86360C848E9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Two-Dimensional Arrays (continued)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Tracking Golf Scores:</a:t>
            </a:r>
          </a:p>
          <a:p>
            <a:pPr eaLnBrk="1" hangingPunct="1"/>
            <a:r>
              <a:rPr lang="en-US" smtClean="0"/>
              <a:t>Sample session of golf program</a:t>
            </a: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0473A53-5A66-4D30-8CE0-8B7E20CC1898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2232" name="Picture 8" descr="Fig12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429000"/>
            <a:ext cx="5257800" cy="2828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A6E5F-1F9F-4CE2-9DED-5CF14C988D8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DE5BDEC-A5D0-491B-AC59-480B5157AB63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Two-Dimensional Arrays (continued)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Tracking Golf Scores (cont):</a:t>
            </a:r>
            <a:endParaRPr lang="en-US" sz="2600" smtClean="0"/>
          </a:p>
          <a:p>
            <a:pPr eaLnBrk="1" hangingPunct="1"/>
            <a:r>
              <a:rPr lang="en-US" sz="2600" smtClean="0"/>
              <a:t>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GolfScoreCard</a:t>
            </a:r>
            <a:r>
              <a:rPr lang="en-US" sz="2600" smtClean="0"/>
              <a:t> class represents a card as two arrays.</a:t>
            </a:r>
          </a:p>
          <a:p>
            <a:pPr lvl="1" eaLnBrk="1" hangingPunct="1"/>
            <a:r>
              <a:rPr lang="en-US" smtClean="0"/>
              <a:t>First contains the dates from the input file.</a:t>
            </a:r>
          </a:p>
          <a:p>
            <a:pPr lvl="1" eaLnBrk="1" hangingPunct="1"/>
            <a:r>
              <a:rPr lang="en-US" smtClean="0"/>
              <a:t>Second is a two-dimensional array (rounds, scores).</a:t>
            </a:r>
          </a:p>
          <a:p>
            <a:pPr eaLnBrk="1" hangingPunct="1"/>
            <a:endParaRPr lang="en-US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0B6732B-E70F-4D73-A8F1-1A7B57B43038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971800" y="60960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two arrays for the golf scores tracking program</a:t>
            </a:r>
          </a:p>
        </p:txBody>
      </p:sp>
      <p:pic>
        <p:nvPicPr>
          <p:cNvPr id="53257" name="Picture 9" descr="Fig12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648200"/>
            <a:ext cx="4267200" cy="14906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7CE25F-EDDF-4886-8EFB-AB8CF26A385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07085CA-D969-41DA-984E-52077E590A13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Menus</a:t>
            </a:r>
          </a:p>
        </p:txBody>
      </p:sp>
      <p:sp>
        <p:nvSpPr>
          <p:cNvPr id="5427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Example: adding drop-down menus to a GUI.</a:t>
            </a:r>
          </a:p>
          <a:p>
            <a:pPr lvl="1" eaLnBrk="1" hangingPunct="1"/>
            <a:r>
              <a:rPr lang="en-US" smtClean="0"/>
              <a:t>Menu bar, menus, and menu selections.</a:t>
            </a:r>
          </a:p>
          <a:p>
            <a:pPr eaLnBrk="1" hangingPunct="1"/>
            <a:r>
              <a:rPr lang="en-US" smtClean="0"/>
              <a:t>Create a menu item object for each menu item, a menu object for each menu, and a menu bar object in which all menu objects will appear.</a:t>
            </a:r>
          </a:p>
          <a:p>
            <a:pPr eaLnBrk="1" hangingPunct="1"/>
            <a:r>
              <a:rPr lang="en-US" smtClean="0"/>
              <a:t>Menu items emit action events when selected.</a:t>
            </a:r>
          </a:p>
          <a:p>
            <a:pPr lvl="1" eaLnBrk="1" hangingPunct="1"/>
            <a:r>
              <a:rPr lang="en-US" smtClean="0"/>
              <a:t>Attach action listeners for tasks to the menu items.</a:t>
            </a: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9D7AF0E0-AAF9-4901-B8AB-3F6C6A47DBFF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8146C2-156F-4AD8-BFF0-51313516E70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333D21F-F830-4CCD-9A2A-51BA3848CA9B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Graphics and GUIs: Menus (continued)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724275"/>
          </a:xfrm>
        </p:spPr>
        <p:txBody>
          <a:bodyPr/>
          <a:lstStyle/>
          <a:p>
            <a:pPr eaLnBrk="1" hangingPunct="1"/>
            <a:r>
              <a:rPr lang="en-US" smtClean="0"/>
              <a:t>The new user interface for the student test scores program</a:t>
            </a:r>
          </a:p>
          <a:p>
            <a:pPr eaLnBrk="1" hangingPunct="1"/>
            <a:endParaRPr lang="en-US" smtClean="0"/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E01CEC8-AF1F-45A5-A2FC-B256C8847918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55304" name="Picture 8" descr="Fig12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543800" cy="21939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D763A6-FBF5-43AB-B7D0-D2E0D4EBFEC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63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E847B23-BEFF-40D3-BD11-711708E2A555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A linear search is a simple search method that works well for small- and medium-sized arrays.</a:t>
            </a:r>
          </a:p>
          <a:p>
            <a:r>
              <a:rPr lang="en-US" smtClean="0"/>
              <a:t>A binary search is a clever search method that works well for large arrays but assumes that the elements are sorted.</a:t>
            </a:r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5A101D-BCE8-4DD8-A67E-F1E778F939A5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9B5DD7-D582-4352-9603-D7743FF36D8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91B8A90-7A01-4047-8670-EDF311C3F5BC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E44241C-D37E-47EC-9B6F-87DB4756E141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r>
              <a:rPr lang="en-US" smtClean="0"/>
              <a:t>Comparisons of objects are accomplished by implementing the Comparable interface, which requires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 method.</a:t>
            </a:r>
          </a:p>
          <a:p>
            <a:r>
              <a:rPr lang="en-US" smtClean="0"/>
              <a:t>Selection sort, bubble sort, and insertion sort are simple sort methods that work well for small- and medium-sized arrays.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08A7CF-083C-400E-A29A-246AA59653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8D65ACB-46DA-4E46-9024-D16A50B36BDD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eaLnBrk="1" hangingPunct="1"/>
            <a:r>
              <a:rPr lang="en-US" smtClean="0"/>
              <a:t>Searching collections of elements for a target element is a common software operation.</a:t>
            </a:r>
          </a:p>
          <a:p>
            <a:pPr eaLnBrk="1" hangingPunct="1"/>
            <a:r>
              <a:rPr lang="en-US" b="1" smtClean="0"/>
              <a:t>Linear Search:</a:t>
            </a:r>
          </a:p>
          <a:p>
            <a:pPr eaLnBrk="1" hangingPunct="1"/>
            <a:r>
              <a:rPr lang="en-US" smtClean="0"/>
              <a:t>A linear search examines each element in a sequence.</a:t>
            </a:r>
          </a:p>
          <a:p>
            <a:pPr lvl="1" eaLnBrk="1" hangingPunct="1"/>
            <a:r>
              <a:rPr lang="en-US" smtClean="0"/>
              <a:t>Starts with the first.</a:t>
            </a:r>
          </a:p>
          <a:p>
            <a:pPr lvl="1" eaLnBrk="1" hangingPunct="1"/>
            <a:r>
              <a:rPr lang="en-US" smtClean="0"/>
              <a:t>Loop breaks if the target is found.</a:t>
            </a:r>
          </a:p>
          <a:p>
            <a:pPr eaLnBrk="1" hangingPunct="1"/>
            <a:endParaRPr lang="en-US" smtClean="0"/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EAD11DD-FC1C-45AF-AEEB-FFC7C96DF51A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88CE8F-1E81-4B1F-AE1D-6A7C42392C3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FFCBBA5-6E8D-4929-8419-F0E61EA217E1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30957F2-5F0E-4625-8C03-E0BA2C6B187E}" type="slidenum">
              <a:rPr lang="en-US" sz="2600" b="1">
                <a:solidFill>
                  <a:schemeClr val="bg1"/>
                </a:solidFill>
              </a:rPr>
              <a:pPr/>
              <a:t>40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3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7543800" cy="3724275"/>
          </a:xfrm>
        </p:spPr>
        <p:txBody>
          <a:bodyPr/>
          <a:lstStyle/>
          <a:p>
            <a:r>
              <a:rPr lang="en-US" smtClean="0"/>
              <a:t>Insertions and removals of elements at arbitrary positions are complex operations that require careful design and implementation.</a:t>
            </a:r>
          </a:p>
          <a:p>
            <a:r>
              <a:rPr lang="en-US" smtClean="0"/>
              <a:t>Two-dimensional arrays store values in a row-and-column arrangement similar to a table.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BEDF3C-6432-40B7-8503-6A44FBCD2C1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CD2D130-DE06-47AD-ABE7-B1399AB2BDDF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200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Searching an Array of Objects:</a:t>
            </a:r>
          </a:p>
          <a:p>
            <a:pPr eaLnBrk="1" hangingPunct="1"/>
            <a:endParaRPr lang="en-US" smtClean="0"/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BDB9C78-ADDF-47B0-9100-8CA796BC6086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00400"/>
            <a:ext cx="70961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25078D-7ADE-40E1-86D7-59E56633E15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336E077-128F-40F5-BDD0-22AEC48155C9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391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Binary Search:</a:t>
            </a:r>
          </a:p>
          <a:p>
            <a:pPr eaLnBrk="1" hangingPunct="1"/>
            <a:r>
              <a:rPr lang="en-US" sz="2600" smtClean="0"/>
              <a:t>A binary search examines the element at an array’s midpoint on each pass through the search loop.</a:t>
            </a:r>
          </a:p>
          <a:p>
            <a:pPr eaLnBrk="1" hangingPunct="1"/>
            <a:r>
              <a:rPr lang="en-US" sz="2600" smtClean="0"/>
              <a:t>If  the current element matches the target, we return its position.</a:t>
            </a:r>
          </a:p>
          <a:p>
            <a:pPr eaLnBrk="1" hangingPunct="1"/>
            <a:r>
              <a:rPr lang="en-US" sz="2600" smtClean="0"/>
              <a:t>If the current element is less than the target, we search to the right; otherwise, to the left.</a:t>
            </a: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3061635-5539-4A2C-8700-F0613A643D95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204557-D8C4-4269-A6AD-FC70C972833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92F5685-0E31-481A-A3F3-8FD68896029E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Binary Search (cont):</a:t>
            </a:r>
            <a:endParaRPr lang="en-US" smtClean="0"/>
          </a:p>
          <a:p>
            <a:pPr eaLnBrk="1" hangingPunct="1"/>
            <a:r>
              <a:rPr lang="en-US" smtClean="0"/>
              <a:t>A trace of a binary search of an array</a:t>
            </a: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71BAB70-FF60-41EE-BBD5-14511EEF8DE6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4584" name="Picture 8" descr="Fig1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460750"/>
            <a:ext cx="5791200" cy="25701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42B6FB-7343-45A2-9089-B4E7DDEE7BE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839A151-E799-45D7-9366-1269F3031A80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b="1" smtClean="0"/>
              <a:t>Comparing Objects and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b="1" smtClean="0"/>
              <a:t> Interface:</a:t>
            </a:r>
          </a:p>
          <a:p>
            <a:pPr eaLnBrk="1" hangingPunct="1"/>
            <a:r>
              <a:rPr lang="en-US" smtClean="0"/>
              <a:t>When using binary search with an array of objects, we must compare two objects.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mtClean="0"/>
              <a:t>,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mtClean="0"/>
              <a:t> are not good choices.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mtClean="0"/>
              <a:t> interface includes the method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.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DE2677-752E-442E-83E2-57519B8AD200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E16912-E58C-4760-B8FA-A2532225DF6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36E10C5-083A-49E0-B6C3-E7B86DAAE949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Searching (continued)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724275"/>
          </a:xfrm>
        </p:spPr>
        <p:txBody>
          <a:bodyPr/>
          <a:lstStyle/>
          <a:p>
            <a:pPr eaLnBrk="1" hangingPunct="1"/>
            <a:r>
              <a:rPr lang="en-US" sz="2600" b="1" smtClean="0"/>
              <a:t>Comparing Objects and the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600" b="1" smtClean="0"/>
              <a:t> Interface (cont):</a:t>
            </a:r>
            <a:endParaRPr lang="en-US" sz="2600" smtClean="0"/>
          </a:p>
          <a:p>
            <a:pPr eaLnBrk="1" hangingPunct="1"/>
            <a:r>
              <a:rPr lang="en-US" sz="2600" smtClean="0"/>
              <a:t>Before sending the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600" smtClean="0"/>
              <a:t> message, the object must be cast to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600" smtClean="0"/>
              <a:t>.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mtClean="0"/>
              <a:t> does not implement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mtClean="0"/>
              <a:t> interface or include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 method.</a:t>
            </a:r>
          </a:p>
          <a:p>
            <a:pPr eaLnBrk="1" hangingPunct="1"/>
            <a:endParaRPr lang="en-US" smtClean="0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AE65F71-395F-40A3-A72A-A3FE14A69601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pic>
        <p:nvPicPr>
          <p:cNvPr id="26632" name="Picture 8" descr="Tbl1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953000"/>
            <a:ext cx="8077200" cy="1341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14025</TotalTime>
  <Words>1427</Words>
  <Application>Microsoft Office PowerPoint</Application>
  <PresentationFormat>On-screen Show (4:3)</PresentationFormat>
  <Paragraphs>300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12 Arrays Continued</vt:lpstr>
      <vt:lpstr>Objectives</vt:lpstr>
      <vt:lpstr>Vocabulary</vt:lpstr>
      <vt:lpstr>Searching</vt:lpstr>
      <vt:lpstr> Searching (continued)</vt:lpstr>
      <vt:lpstr> Searching (continued)</vt:lpstr>
      <vt:lpstr> Searching (continued)</vt:lpstr>
      <vt:lpstr> Searching (continued)</vt:lpstr>
      <vt:lpstr> Searching (continued)</vt:lpstr>
      <vt:lpstr> Searching (continued)</vt:lpstr>
      <vt:lpstr>Sorting</vt:lpstr>
      <vt:lpstr>Sorting (continued)</vt:lpstr>
      <vt:lpstr>Sorting (continued)</vt:lpstr>
      <vt:lpstr>Sorting (continued)</vt:lpstr>
      <vt:lpstr>Sorting (continued)</vt:lpstr>
      <vt:lpstr>Sorting (continued)</vt:lpstr>
      <vt:lpstr>Sorting (continued)</vt:lpstr>
      <vt:lpstr>Sorting (continued)</vt:lpstr>
      <vt:lpstr>Sorting (continued)</vt:lpstr>
      <vt:lpstr>Sorting (continued)</vt:lpstr>
      <vt:lpstr>Sorting (continued)</vt:lpstr>
      <vt:lpstr>Insertions and Removals</vt:lpstr>
      <vt:lpstr>Insertions and Removals (continued)</vt:lpstr>
      <vt:lpstr>Insertions and Removals (continued)</vt:lpstr>
      <vt:lpstr>Insertions and Removals (continued)</vt:lpstr>
      <vt:lpstr>Insertions and Removals (continued)</vt:lpstr>
      <vt:lpstr>Insertions and Removals (continued)</vt:lpstr>
      <vt:lpstr>Two-Dimensional Arrays</vt:lpstr>
      <vt:lpstr>Two-Dimensional Arrays (continued)</vt:lpstr>
      <vt:lpstr>Two-Dimensional Arrays (continued)</vt:lpstr>
      <vt:lpstr>Two-Dimensional Arrays (continued)</vt:lpstr>
      <vt:lpstr>Two-Dimensional Arrays (continued)</vt:lpstr>
      <vt:lpstr>Applications of Two-Dimensional Arrays </vt:lpstr>
      <vt:lpstr>Applications of Two-Dimensional Arrays (continued)</vt:lpstr>
      <vt:lpstr>Applications of Two-Dimensional Arrays (continued)</vt:lpstr>
      <vt:lpstr>Graphics and GUIs: Menus</vt:lpstr>
      <vt:lpstr>Graphics and GUIs: Menus (continued)</vt:lpstr>
      <vt:lpstr>Summary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Arrays Continued</dc:title>
  <dc:creator/>
  <cp:lastModifiedBy>Amanda Lyons</cp:lastModifiedBy>
  <cp:revision>1101</cp:revision>
  <dcterms:created xsi:type="dcterms:W3CDTF">2001-06-11T01:47:29Z</dcterms:created>
  <dcterms:modified xsi:type="dcterms:W3CDTF">2009-11-11T16:33:48Z</dcterms:modified>
</cp:coreProperties>
</file>