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54"/>
  </p:notesMasterIdLst>
  <p:handoutMasterIdLst>
    <p:handoutMasterId r:id="rId55"/>
  </p:handoutMasterIdLst>
  <p:sldIdLst>
    <p:sldId id="299" r:id="rId2"/>
    <p:sldId id="380" r:id="rId3"/>
    <p:sldId id="535" r:id="rId4"/>
    <p:sldId id="300" r:id="rId5"/>
    <p:sldId id="512" r:id="rId6"/>
    <p:sldId id="513" r:id="rId7"/>
    <p:sldId id="537" r:id="rId8"/>
    <p:sldId id="538" r:id="rId9"/>
    <p:sldId id="539" r:id="rId10"/>
    <p:sldId id="536" r:id="rId11"/>
    <p:sldId id="541" r:id="rId12"/>
    <p:sldId id="542" r:id="rId13"/>
    <p:sldId id="545" r:id="rId14"/>
    <p:sldId id="546" r:id="rId15"/>
    <p:sldId id="547" r:id="rId16"/>
    <p:sldId id="548" r:id="rId17"/>
    <p:sldId id="549" r:id="rId18"/>
    <p:sldId id="550" r:id="rId19"/>
    <p:sldId id="551" r:id="rId20"/>
    <p:sldId id="553" r:id="rId21"/>
    <p:sldId id="554" r:id="rId22"/>
    <p:sldId id="552" r:id="rId23"/>
    <p:sldId id="555" r:id="rId24"/>
    <p:sldId id="556" r:id="rId25"/>
    <p:sldId id="557" r:id="rId26"/>
    <p:sldId id="558" r:id="rId27"/>
    <p:sldId id="559" r:id="rId28"/>
    <p:sldId id="560" r:id="rId29"/>
    <p:sldId id="561" r:id="rId30"/>
    <p:sldId id="562" r:id="rId31"/>
    <p:sldId id="563" r:id="rId32"/>
    <p:sldId id="565" r:id="rId33"/>
    <p:sldId id="564" r:id="rId34"/>
    <p:sldId id="566" r:id="rId35"/>
    <p:sldId id="567" r:id="rId36"/>
    <p:sldId id="568" r:id="rId37"/>
    <p:sldId id="569" r:id="rId38"/>
    <p:sldId id="570" r:id="rId39"/>
    <p:sldId id="571" r:id="rId40"/>
    <p:sldId id="572" r:id="rId41"/>
    <p:sldId id="574" r:id="rId42"/>
    <p:sldId id="573" r:id="rId43"/>
    <p:sldId id="575" r:id="rId44"/>
    <p:sldId id="576" r:id="rId45"/>
    <p:sldId id="577" r:id="rId46"/>
    <p:sldId id="578" r:id="rId47"/>
    <p:sldId id="579" r:id="rId48"/>
    <p:sldId id="580" r:id="rId49"/>
    <p:sldId id="581" r:id="rId50"/>
    <p:sldId id="510" r:id="rId51"/>
    <p:sldId id="511" r:id="rId52"/>
    <p:sldId id="582"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82" autoAdjust="0"/>
    <p:restoredTop sz="94575" autoAdjust="0"/>
  </p:normalViewPr>
  <p:slideViewPr>
    <p:cSldViewPr>
      <p:cViewPr>
        <p:scale>
          <a:sx n="75" d="100"/>
          <a:sy n="75" d="100"/>
        </p:scale>
        <p:origin x="-882"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052D64E-883B-4E65-BBFF-A6D610FBEFF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6F22D84-7173-48C2-B503-01A0E0B4A29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C97D05BF-3262-4DAF-87E8-57FEDAE1AC6E}"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smtClean="0"/>
          </a:p>
        </p:txBody>
      </p:sp>
      <p:sp>
        <p:nvSpPr>
          <p:cNvPr id="19459" name="Slide Number Placeholder 3"/>
          <p:cNvSpPr>
            <a:spLocks noGrp="1"/>
          </p:cNvSpPr>
          <p:nvPr>
            <p:ph type="sldNum" sz="quarter" idx="5"/>
          </p:nvPr>
        </p:nvSpPr>
        <p:spPr>
          <a:noFill/>
        </p:spPr>
        <p:txBody>
          <a:bodyPr/>
          <a:lstStyle/>
          <a:p>
            <a:fld id="{4A91BA37-D829-423C-956A-34ECF1EED5CD}"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en-US" smtClean="0"/>
          </a:p>
        </p:txBody>
      </p:sp>
      <p:sp>
        <p:nvSpPr>
          <p:cNvPr id="21507" name="Slide Number Placeholder 3"/>
          <p:cNvSpPr>
            <a:spLocks noGrp="1"/>
          </p:cNvSpPr>
          <p:nvPr>
            <p:ph type="sldNum" sz="quarter" idx="5"/>
          </p:nvPr>
        </p:nvSpPr>
        <p:spPr>
          <a:noFill/>
        </p:spPr>
        <p:txBody>
          <a:bodyPr/>
          <a:lstStyle/>
          <a:p>
            <a:fld id="{7088FF04-5BCE-47F5-937C-9B255DE5DC59}" type="slidenum">
              <a:rPr lang="en-US" smtClean="0"/>
              <a:pPr/>
              <a:t>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pic>
        <p:nvPicPr>
          <p:cNvPr id="10" name="Picture 13"/>
          <p:cNvPicPr>
            <a:picLocks noChangeAspect="1" noChangeArrowheads="1"/>
          </p:cNvPicPr>
          <p:nvPr userDrawn="1"/>
        </p:nvPicPr>
        <p:blipFill>
          <a:blip r:embed="rId2"/>
          <a:srcRect/>
          <a:stretch>
            <a:fillRect/>
          </a:stretch>
        </p:blipFill>
        <p:spPr bwMode="auto">
          <a:xfrm>
            <a:off x="0" y="0"/>
            <a:ext cx="520700" cy="6858000"/>
          </a:xfrm>
          <a:prstGeom prst="rect">
            <a:avLst/>
          </a:prstGeom>
          <a:noFill/>
          <a:ln w="9525">
            <a:noFill/>
            <a:miter lim="800000"/>
            <a:headEnd/>
            <a:tailEnd/>
          </a:ln>
        </p:spPr>
      </p:pic>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1"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38D5D3B1-ECF1-4E60-80C6-5A9DEA4E539F}"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8E0FDE58-B052-4B6C-9B6D-58C7ED713F2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4692BC37-AD21-4F39-96C2-2ED624868074}"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9F7C198-AA34-4B5F-84E6-65854C49D769}"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84046AE1-8864-477C-AB37-08A9629C48B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2937DDA8-0A14-4050-A854-2EF0D1F23D9C}"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EAA0B065-8CDF-4FB5-A4C7-7376EB457FEA}"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62E3DB73-4637-4CCE-9CE6-D03442B185CE}"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4CA452F2-BC6C-4FAB-83B1-E1484A4BB4C3}"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Chapter 13</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F3EBFD2C-39CE-4489-8766-4851203FD7C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BC9177EA-505F-4493-BA53-C9F40F3E4815}"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17F5F020-BA31-4601-BDDE-DDE86E43E27C}"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0" y="3200400"/>
            <a:ext cx="793750"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
            </a:r>
            <a:br>
              <a:rPr lang="en-US" sz="2000" b="1" dirty="0"/>
            </a:br>
            <a:r>
              <a:rPr lang="en-US" sz="2000" b="1" dirty="0"/>
              <a:t>Chapter 13</a:t>
            </a:r>
          </a:p>
        </p:txBody>
      </p:sp>
      <p:sp>
        <p:nvSpPr>
          <p:cNvPr id="1039"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a:t>Lambert / Osborne</a:t>
            </a:r>
          </a:p>
        </p:txBody>
      </p:sp>
      <p:sp>
        <p:nvSpPr>
          <p:cNvPr id="1040" name="Text Box 16"/>
          <p:cNvSpPr txBox="1">
            <a:spLocks noChangeArrowheads="1"/>
          </p:cNvSpPr>
          <p:nvPr userDrawn="1"/>
        </p:nvSpPr>
        <p:spPr bwMode="auto">
          <a:xfrm>
            <a:off x="4724400" y="6324600"/>
            <a:ext cx="4267200" cy="396875"/>
          </a:xfrm>
          <a:prstGeom prst="rect">
            <a:avLst/>
          </a:prstGeom>
          <a:noFill/>
          <a:ln w="9525">
            <a:noFill/>
            <a:miter lim="800000"/>
            <a:headEnd/>
            <a:tailEnd/>
          </a:ln>
          <a:effectLst/>
        </p:spPr>
        <p:txBody>
          <a:bodyPr>
            <a:spAutoFit/>
          </a:bodyPr>
          <a:lstStyle/>
          <a:p>
            <a:pPr algn="r" eaLnBrk="0" hangingPunct="0">
              <a:spcBef>
                <a:spcPct val="50000"/>
              </a:spcBef>
              <a:defRPr/>
            </a:pPr>
            <a:r>
              <a:rPr lang="en-US" sz="2000" b="1" dirty="0"/>
              <a:t>Fundamentals of Java 4E</a:t>
            </a:r>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53D0B941-3F98-40B6-BAD6-8315B3EE64C4}" type="slidenum">
              <a:rPr lang="en-US"/>
              <a:pPr>
                <a:defRPr/>
              </a:pPr>
              <a:t>‹#›</a:t>
            </a:fld>
            <a:endParaRPr lang="en-US" dirty="0"/>
          </a:p>
        </p:txBody>
      </p:sp>
      <p:pic>
        <p:nvPicPr>
          <p:cNvPr id="2" name="Picture 15"/>
          <p:cNvPicPr>
            <a:picLocks noChangeAspect="1" noChangeArrowheads="1"/>
          </p:cNvPicPr>
          <p:nvPr userDrawn="1"/>
        </p:nvPicPr>
        <p:blipFill>
          <a:blip r:embed="rId14"/>
          <a:srcRect/>
          <a:stretch>
            <a:fillRect/>
          </a:stretch>
        </p:blipFill>
        <p:spPr bwMode="auto">
          <a:xfrm>
            <a:off x="0" y="0"/>
            <a:ext cx="1301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37FD0068-E4F9-4A94-8F8F-9E55EDB4D6AE}" type="slidenum">
              <a:rPr lang="en-US" smtClean="0"/>
              <a:pPr/>
              <a:t>1</a:t>
            </a:fld>
            <a:endParaRPr lang="en-US" smtClean="0"/>
          </a:p>
        </p:txBody>
      </p:sp>
      <p:sp>
        <p:nvSpPr>
          <p:cNvPr id="16386" name="AutoShape 2"/>
          <p:cNvSpPr>
            <a:spLocks noGrp="1" noChangeArrowheads="1"/>
          </p:cNvSpPr>
          <p:nvPr>
            <p:ph type="ctrTitle"/>
          </p:nvPr>
        </p:nvSpPr>
        <p:spPr/>
        <p:txBody>
          <a:bodyPr/>
          <a:lstStyle/>
          <a:p>
            <a:pPr eaLnBrk="1" hangingPunct="1"/>
            <a:r>
              <a:rPr lang="en-US" sz="3200" smtClean="0"/>
              <a:t>Chapter 13</a:t>
            </a:r>
            <a:br>
              <a:rPr lang="en-US" sz="3200" smtClean="0"/>
            </a:br>
            <a:r>
              <a:rPr lang="en-US" sz="3200" smtClean="0"/>
              <a:t>Recursion, Complexity, and Searching and Sorting</a:t>
            </a:r>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smtClean="0"/>
              <a:t>Fundamentals of Java: AP Computer Science Essentials, 4th Edition</a:t>
            </a:r>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16389" name="Text Box 7"/>
          <p:cNvSpPr txBox="1">
            <a:spLocks noChangeArrowheads="1"/>
          </p:cNvSpPr>
          <p:nvPr/>
        </p:nvSpPr>
        <p:spPr bwMode="auto">
          <a:xfrm>
            <a:off x="685800" y="6324600"/>
            <a:ext cx="2514600" cy="396875"/>
          </a:xfrm>
          <a:prstGeom prst="rect">
            <a:avLst/>
          </a:prstGeom>
          <a:noFill/>
          <a:ln w="9525">
            <a:noFill/>
            <a:miter lim="800000"/>
            <a:headEnd/>
            <a:tailEnd/>
          </a:ln>
        </p:spPr>
        <p:txBody>
          <a:bodyPr>
            <a:spAutoFit/>
          </a:bodyPr>
          <a:lstStyle/>
          <a:p>
            <a:pPr eaLnBrk="0" hangingPunct="0">
              <a:spcBef>
                <a:spcPct val="50000"/>
              </a:spcBef>
            </a:pPr>
            <a:r>
              <a:rPr lang="en-US" sz="2000" b="1"/>
              <a:t>Lambert / Osborne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
          <p:cNvSpPr>
            <a:spLocks noGrp="1" noChangeArrowheads="1"/>
          </p:cNvSpPr>
          <p:nvPr>
            <p:ph type="sldNum" sz="quarter" idx="10"/>
          </p:nvPr>
        </p:nvSpPr>
        <p:spPr>
          <a:noFill/>
        </p:spPr>
        <p:txBody>
          <a:bodyPr/>
          <a:lstStyle/>
          <a:p>
            <a:fld id="{073F46CA-BDA9-4F1F-8006-50464755DB4D}" type="slidenum">
              <a:rPr lang="en-US" smtClean="0"/>
              <a:pPr/>
              <a:t>10</a:t>
            </a:fld>
            <a:endParaRPr lang="en-US" smtClean="0"/>
          </a:p>
        </p:txBody>
      </p:sp>
      <p:sp>
        <p:nvSpPr>
          <p:cNvPr id="286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00DC865-94EC-4E1F-9626-3E693F57E130}" type="slidenum">
              <a:rPr lang="en-US" sz="2600" b="1">
                <a:solidFill>
                  <a:schemeClr val="bg1"/>
                </a:solidFill>
              </a:rPr>
              <a:pPr/>
              <a:t>10</a:t>
            </a:fld>
            <a:endParaRPr lang="en-US" sz="2600" b="1">
              <a:solidFill>
                <a:schemeClr val="bg1"/>
              </a:solidFill>
            </a:endParaRPr>
          </a:p>
        </p:txBody>
      </p:sp>
      <p:sp>
        <p:nvSpPr>
          <p:cNvPr id="28675" name="Title 1"/>
          <p:cNvSpPr>
            <a:spLocks noGrp="1"/>
          </p:cNvSpPr>
          <p:nvPr>
            <p:ph type="title"/>
          </p:nvPr>
        </p:nvSpPr>
        <p:spPr/>
        <p:txBody>
          <a:bodyPr/>
          <a:lstStyle/>
          <a:p>
            <a:pPr eaLnBrk="1" hangingPunct="1"/>
            <a:r>
              <a:rPr lang="en-US" smtClean="0"/>
              <a:t>Recursion (continued)</a:t>
            </a:r>
          </a:p>
        </p:txBody>
      </p:sp>
      <p:sp>
        <p:nvSpPr>
          <p:cNvPr id="28676" name="Content Placeholder 2"/>
          <p:cNvSpPr>
            <a:spLocks noGrp="1"/>
          </p:cNvSpPr>
          <p:nvPr>
            <p:ph idx="1"/>
          </p:nvPr>
        </p:nvSpPr>
        <p:spPr>
          <a:xfrm>
            <a:off x="838200" y="2362200"/>
            <a:ext cx="7924800" cy="3724275"/>
          </a:xfrm>
        </p:spPr>
        <p:txBody>
          <a:bodyPr/>
          <a:lstStyle/>
          <a:p>
            <a:pPr eaLnBrk="1" hangingPunct="1"/>
            <a:r>
              <a:rPr lang="en-US" b="1" smtClean="0"/>
              <a:t>Tracing Recursive Calls:</a:t>
            </a:r>
          </a:p>
          <a:p>
            <a:pPr eaLnBrk="1" hangingPunct="1"/>
            <a:r>
              <a:rPr lang="en-US" smtClean="0"/>
              <a:t>When the last invocation completes, it returns to its predecessor, etc. until the original invocation reactivates and finishes the job.</a:t>
            </a:r>
          </a:p>
        </p:txBody>
      </p:sp>
      <p:sp>
        <p:nvSpPr>
          <p:cNvPr id="2867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0255D2A-CF0C-477F-8BA3-182E54E3754A}" type="slidenum">
              <a:rPr lang="en-US" sz="2600" b="1">
                <a:solidFill>
                  <a:schemeClr val="bg1"/>
                </a:solidFill>
              </a:rPr>
              <a:pPr/>
              <a:t>10</a:t>
            </a:fld>
            <a:endParaRPr lang="en-US" sz="2600" b="1">
              <a:solidFill>
                <a:schemeClr val="bg1"/>
              </a:solidFill>
            </a:endParaRPr>
          </a:p>
        </p:txBody>
      </p:sp>
      <p:pic>
        <p:nvPicPr>
          <p:cNvPr id="28678" name="Picture 8"/>
          <p:cNvPicPr>
            <a:picLocks noChangeAspect="1" noChangeArrowheads="1"/>
          </p:cNvPicPr>
          <p:nvPr/>
        </p:nvPicPr>
        <p:blipFill>
          <a:blip r:embed="rId2"/>
          <a:srcRect/>
          <a:stretch>
            <a:fillRect/>
          </a:stretch>
        </p:blipFill>
        <p:spPr bwMode="auto">
          <a:xfrm>
            <a:off x="1143000" y="4343400"/>
            <a:ext cx="7391400" cy="1811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3"/>
          <p:cNvSpPr>
            <a:spLocks noGrp="1" noChangeArrowheads="1"/>
          </p:cNvSpPr>
          <p:nvPr>
            <p:ph type="sldNum" sz="quarter" idx="10"/>
          </p:nvPr>
        </p:nvSpPr>
        <p:spPr>
          <a:noFill/>
        </p:spPr>
        <p:txBody>
          <a:bodyPr/>
          <a:lstStyle/>
          <a:p>
            <a:fld id="{DB799140-EFB3-46BB-9285-6F577D908F3D}" type="slidenum">
              <a:rPr lang="en-US" smtClean="0"/>
              <a:pPr/>
              <a:t>11</a:t>
            </a:fld>
            <a:endParaRPr lang="en-US" smtClean="0"/>
          </a:p>
        </p:txBody>
      </p:sp>
      <p:sp>
        <p:nvSpPr>
          <p:cNvPr id="296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74635E1-5617-4BA5-B3DA-F8D1562377DA}" type="slidenum">
              <a:rPr lang="en-US" sz="2600" b="1">
                <a:solidFill>
                  <a:schemeClr val="bg1"/>
                </a:solidFill>
              </a:rPr>
              <a:pPr/>
              <a:t>11</a:t>
            </a:fld>
            <a:endParaRPr lang="en-US" sz="2600" b="1">
              <a:solidFill>
                <a:schemeClr val="bg1"/>
              </a:solidFill>
            </a:endParaRPr>
          </a:p>
        </p:txBody>
      </p:sp>
      <p:sp>
        <p:nvSpPr>
          <p:cNvPr id="29699" name="Title 1"/>
          <p:cNvSpPr>
            <a:spLocks noGrp="1"/>
          </p:cNvSpPr>
          <p:nvPr>
            <p:ph type="title"/>
          </p:nvPr>
        </p:nvSpPr>
        <p:spPr/>
        <p:txBody>
          <a:bodyPr/>
          <a:lstStyle/>
          <a:p>
            <a:pPr eaLnBrk="1" hangingPunct="1"/>
            <a:r>
              <a:rPr lang="en-US" smtClean="0"/>
              <a:t>Recursion (continued)</a:t>
            </a:r>
          </a:p>
        </p:txBody>
      </p:sp>
      <p:sp>
        <p:nvSpPr>
          <p:cNvPr id="29700" name="Content Placeholder 2"/>
          <p:cNvSpPr>
            <a:spLocks noGrp="1"/>
          </p:cNvSpPr>
          <p:nvPr>
            <p:ph idx="1"/>
          </p:nvPr>
        </p:nvSpPr>
        <p:spPr>
          <a:xfrm>
            <a:off x="838200" y="2362200"/>
            <a:ext cx="7924800" cy="3724275"/>
          </a:xfrm>
        </p:spPr>
        <p:txBody>
          <a:bodyPr/>
          <a:lstStyle/>
          <a:p>
            <a:pPr eaLnBrk="1" hangingPunct="1"/>
            <a:r>
              <a:rPr lang="en-US" b="1" smtClean="0"/>
              <a:t>Guidelines for Writing Recursive Methods:</a:t>
            </a:r>
          </a:p>
          <a:p>
            <a:pPr eaLnBrk="1" hangingPunct="1"/>
            <a:r>
              <a:rPr lang="en-US" smtClean="0"/>
              <a:t>Must have a well-defined stopping state.</a:t>
            </a:r>
          </a:p>
          <a:p>
            <a:pPr eaLnBrk="1" hangingPunct="1"/>
            <a:r>
              <a:rPr lang="en-US" smtClean="0"/>
              <a:t>Recursive step must lead to the stopping state.</a:t>
            </a:r>
          </a:p>
          <a:p>
            <a:pPr lvl="1" eaLnBrk="1" hangingPunct="1"/>
            <a:r>
              <a:rPr lang="en-US" smtClean="0"/>
              <a:t>If not, infinite recursion occurs.</a:t>
            </a:r>
          </a:p>
          <a:p>
            <a:pPr lvl="1" eaLnBrk="1" hangingPunct="1"/>
            <a:r>
              <a:rPr lang="en-US" smtClean="0"/>
              <a:t>Program runs until user terminates, or stack overflow error occurs when Java interpreter runs out of money.</a:t>
            </a:r>
          </a:p>
          <a:p>
            <a:pPr eaLnBrk="1" hangingPunct="1"/>
            <a:endParaRPr lang="en-US" smtClean="0"/>
          </a:p>
          <a:p>
            <a:pPr eaLnBrk="1" hangingPunct="1"/>
            <a:endParaRPr lang="en-US" smtClean="0"/>
          </a:p>
        </p:txBody>
      </p:sp>
      <p:sp>
        <p:nvSpPr>
          <p:cNvPr id="2970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6E584D3-4232-4762-A19E-74209F6D7CC4}" type="slidenum">
              <a:rPr lang="en-US" sz="2600" b="1">
                <a:solidFill>
                  <a:schemeClr val="bg1"/>
                </a:solidFill>
              </a:rPr>
              <a:pPr/>
              <a:t>11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3"/>
          <p:cNvSpPr>
            <a:spLocks noGrp="1" noChangeArrowheads="1"/>
          </p:cNvSpPr>
          <p:nvPr>
            <p:ph type="sldNum" sz="quarter" idx="10"/>
          </p:nvPr>
        </p:nvSpPr>
        <p:spPr>
          <a:noFill/>
        </p:spPr>
        <p:txBody>
          <a:bodyPr/>
          <a:lstStyle/>
          <a:p>
            <a:fld id="{36A1F476-2F54-4BC0-912C-E44FC8000D7F}" type="slidenum">
              <a:rPr lang="en-US" smtClean="0"/>
              <a:pPr/>
              <a:t>12</a:t>
            </a:fld>
            <a:endParaRPr lang="en-US" smtClean="0"/>
          </a:p>
        </p:txBody>
      </p:sp>
      <p:sp>
        <p:nvSpPr>
          <p:cNvPr id="307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BC0588F-43FB-4269-A567-5DF86B2254E7}" type="slidenum">
              <a:rPr lang="en-US" sz="2600" b="1">
                <a:solidFill>
                  <a:schemeClr val="bg1"/>
                </a:solidFill>
              </a:rPr>
              <a:pPr/>
              <a:t>12</a:t>
            </a:fld>
            <a:endParaRPr lang="en-US" sz="2600" b="1">
              <a:solidFill>
                <a:schemeClr val="bg1"/>
              </a:solidFill>
            </a:endParaRPr>
          </a:p>
        </p:txBody>
      </p:sp>
      <p:sp>
        <p:nvSpPr>
          <p:cNvPr id="30723" name="Title 1"/>
          <p:cNvSpPr>
            <a:spLocks noGrp="1"/>
          </p:cNvSpPr>
          <p:nvPr>
            <p:ph type="title"/>
          </p:nvPr>
        </p:nvSpPr>
        <p:spPr/>
        <p:txBody>
          <a:bodyPr/>
          <a:lstStyle/>
          <a:p>
            <a:pPr eaLnBrk="1" hangingPunct="1"/>
            <a:r>
              <a:rPr lang="en-US" smtClean="0"/>
              <a:t>Recursion (continued)</a:t>
            </a:r>
          </a:p>
        </p:txBody>
      </p:sp>
      <p:sp>
        <p:nvSpPr>
          <p:cNvPr id="30724" name="Content Placeholder 2"/>
          <p:cNvSpPr>
            <a:spLocks noGrp="1"/>
          </p:cNvSpPr>
          <p:nvPr>
            <p:ph idx="1"/>
          </p:nvPr>
        </p:nvSpPr>
        <p:spPr>
          <a:xfrm>
            <a:off x="838200" y="2362200"/>
            <a:ext cx="7924800" cy="3724275"/>
          </a:xfrm>
        </p:spPr>
        <p:txBody>
          <a:bodyPr/>
          <a:lstStyle/>
          <a:p>
            <a:pPr eaLnBrk="1" hangingPunct="1"/>
            <a:r>
              <a:rPr lang="en-US" sz="2600" b="1" smtClean="0"/>
              <a:t>Run-Time Support for Recursive Methods:</a:t>
            </a:r>
            <a:endParaRPr lang="en-US" sz="2600" smtClean="0"/>
          </a:p>
          <a:p>
            <a:pPr eaLnBrk="1" hangingPunct="1"/>
            <a:r>
              <a:rPr lang="en-US" sz="2600" b="1" smtClean="0"/>
              <a:t>Call stack</a:t>
            </a:r>
            <a:r>
              <a:rPr lang="en-US" sz="2600" smtClean="0"/>
              <a:t>: large storage area created at start-up.</a:t>
            </a:r>
          </a:p>
          <a:p>
            <a:pPr eaLnBrk="1" hangingPunct="1"/>
            <a:r>
              <a:rPr lang="en-US" sz="2600" b="1" smtClean="0"/>
              <a:t>Activation record</a:t>
            </a:r>
            <a:r>
              <a:rPr lang="en-US" sz="2600" smtClean="0"/>
              <a:t>: added to top of call stack when a method is called.</a:t>
            </a:r>
          </a:p>
          <a:p>
            <a:pPr lvl="1" eaLnBrk="1" hangingPunct="1"/>
            <a:r>
              <a:rPr lang="en-US" smtClean="0"/>
              <a:t>Space for parameters passed to the method, method’s local variables, and value returned by method.</a:t>
            </a:r>
          </a:p>
          <a:p>
            <a:pPr eaLnBrk="1" hangingPunct="1"/>
            <a:r>
              <a:rPr lang="en-US" sz="2600" smtClean="0"/>
              <a:t>When a method returns, its activation record is removed from the top of the stack.</a:t>
            </a:r>
          </a:p>
        </p:txBody>
      </p:sp>
      <p:sp>
        <p:nvSpPr>
          <p:cNvPr id="3072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65FE93E-C1EA-4131-B424-63D55F3F0324}" type="slidenum">
              <a:rPr lang="en-US" sz="2600" b="1">
                <a:solidFill>
                  <a:schemeClr val="bg1"/>
                </a:solidFill>
              </a:rPr>
              <a:pPr/>
              <a:t>12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3"/>
          <p:cNvSpPr>
            <a:spLocks noGrp="1" noChangeArrowheads="1"/>
          </p:cNvSpPr>
          <p:nvPr>
            <p:ph type="sldNum" sz="quarter" idx="10"/>
          </p:nvPr>
        </p:nvSpPr>
        <p:spPr>
          <a:noFill/>
        </p:spPr>
        <p:txBody>
          <a:bodyPr/>
          <a:lstStyle/>
          <a:p>
            <a:fld id="{3B87E53A-00CE-455F-99AC-3D00F21EA86B}" type="slidenum">
              <a:rPr lang="en-US" smtClean="0"/>
              <a:pPr/>
              <a:t>13</a:t>
            </a:fld>
            <a:endParaRPr lang="en-US" smtClean="0"/>
          </a:p>
        </p:txBody>
      </p:sp>
      <p:sp>
        <p:nvSpPr>
          <p:cNvPr id="317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74E9AEB-B46A-43FA-8B22-B26274C42138}" type="slidenum">
              <a:rPr lang="en-US" sz="2600" b="1">
                <a:solidFill>
                  <a:schemeClr val="bg1"/>
                </a:solidFill>
              </a:rPr>
              <a:pPr/>
              <a:t>13</a:t>
            </a:fld>
            <a:endParaRPr lang="en-US" sz="2600" b="1">
              <a:solidFill>
                <a:schemeClr val="bg1"/>
              </a:solidFill>
            </a:endParaRPr>
          </a:p>
        </p:txBody>
      </p:sp>
      <p:sp>
        <p:nvSpPr>
          <p:cNvPr id="31747" name="Title 1"/>
          <p:cNvSpPr>
            <a:spLocks noGrp="1"/>
          </p:cNvSpPr>
          <p:nvPr>
            <p:ph type="title"/>
          </p:nvPr>
        </p:nvSpPr>
        <p:spPr/>
        <p:txBody>
          <a:bodyPr/>
          <a:lstStyle/>
          <a:p>
            <a:pPr eaLnBrk="1" hangingPunct="1"/>
            <a:r>
              <a:rPr lang="en-US" smtClean="0"/>
              <a:t>Recursion (continued)</a:t>
            </a:r>
          </a:p>
        </p:txBody>
      </p:sp>
      <p:sp>
        <p:nvSpPr>
          <p:cNvPr id="31748" name="Content Placeholder 2"/>
          <p:cNvSpPr>
            <a:spLocks noGrp="1"/>
          </p:cNvSpPr>
          <p:nvPr>
            <p:ph idx="1"/>
          </p:nvPr>
        </p:nvSpPr>
        <p:spPr>
          <a:xfrm>
            <a:off x="838200" y="2362200"/>
            <a:ext cx="7391400" cy="3724275"/>
          </a:xfrm>
        </p:spPr>
        <p:txBody>
          <a:bodyPr/>
          <a:lstStyle/>
          <a:p>
            <a:pPr eaLnBrk="1" hangingPunct="1"/>
            <a:r>
              <a:rPr lang="en-US" sz="2600" b="1" smtClean="0"/>
              <a:t>Run-Time Support for Recursive Methods (cont):</a:t>
            </a:r>
            <a:endParaRPr lang="en-US" sz="2600" smtClean="0"/>
          </a:p>
          <a:p>
            <a:pPr eaLnBrk="1" hangingPunct="1"/>
            <a:r>
              <a:rPr lang="en-US" sz="2600" smtClean="0"/>
              <a:t>Example: an activation record for this method includes:</a:t>
            </a:r>
          </a:p>
          <a:p>
            <a:pPr lvl="1" eaLnBrk="1" hangingPunct="1"/>
            <a:r>
              <a:rPr lang="en-US" smtClean="0"/>
              <a:t>Value of parameter </a:t>
            </a:r>
            <a:r>
              <a:rPr lang="en-US" smtClean="0">
                <a:latin typeface="Courier New" pitchFamily="49" charset="0"/>
                <a:cs typeface="Courier New" pitchFamily="49" charset="0"/>
              </a:rPr>
              <a:t>n</a:t>
            </a:r>
            <a:r>
              <a:rPr lang="en-US" smtClean="0"/>
              <a:t>.</a:t>
            </a:r>
          </a:p>
          <a:p>
            <a:pPr lvl="1" eaLnBrk="1" hangingPunct="1"/>
            <a:r>
              <a:rPr lang="en-US" smtClean="0"/>
              <a:t>The return value of </a:t>
            </a:r>
            <a:r>
              <a:rPr lang="en-US" smtClean="0">
                <a:latin typeface="Courier New" pitchFamily="49" charset="0"/>
                <a:cs typeface="Courier New" pitchFamily="49" charset="0"/>
              </a:rPr>
              <a:t>factorial</a:t>
            </a:r>
            <a:r>
              <a:rPr lang="en-US" smtClean="0"/>
              <a:t>.</a:t>
            </a:r>
          </a:p>
        </p:txBody>
      </p:sp>
      <p:sp>
        <p:nvSpPr>
          <p:cNvPr id="3174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60EFEDE-134A-45D8-9F57-41E80ED3D824}" type="slidenum">
              <a:rPr lang="en-US" sz="2600" b="1">
                <a:solidFill>
                  <a:schemeClr val="bg1"/>
                </a:solidFill>
              </a:rPr>
              <a:pPr/>
              <a:t>13</a:t>
            </a:fld>
            <a:endParaRPr lang="en-US" sz="2600" b="1">
              <a:solidFill>
                <a:schemeClr val="bg1"/>
              </a:solidFill>
            </a:endParaRPr>
          </a:p>
        </p:txBody>
      </p:sp>
      <p:pic>
        <p:nvPicPr>
          <p:cNvPr id="31750" name="Picture 8"/>
          <p:cNvPicPr>
            <a:picLocks noChangeAspect="1" noChangeArrowheads="1"/>
          </p:cNvPicPr>
          <p:nvPr/>
        </p:nvPicPr>
        <p:blipFill>
          <a:blip r:embed="rId2"/>
          <a:srcRect/>
          <a:stretch>
            <a:fillRect/>
          </a:stretch>
        </p:blipFill>
        <p:spPr bwMode="auto">
          <a:xfrm>
            <a:off x="1752600" y="4953000"/>
            <a:ext cx="4038600" cy="1389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3"/>
          <p:cNvSpPr>
            <a:spLocks noGrp="1" noChangeArrowheads="1"/>
          </p:cNvSpPr>
          <p:nvPr>
            <p:ph type="sldNum" sz="quarter" idx="10"/>
          </p:nvPr>
        </p:nvSpPr>
        <p:spPr>
          <a:noFill/>
        </p:spPr>
        <p:txBody>
          <a:bodyPr/>
          <a:lstStyle/>
          <a:p>
            <a:fld id="{597783A9-8474-4DBA-A8A3-764F693A6812}" type="slidenum">
              <a:rPr lang="en-US" smtClean="0"/>
              <a:pPr/>
              <a:t>14</a:t>
            </a:fld>
            <a:endParaRPr lang="en-US" smtClean="0"/>
          </a:p>
        </p:txBody>
      </p:sp>
      <p:sp>
        <p:nvSpPr>
          <p:cNvPr id="327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BDB02E5-65B7-4F01-B7B4-784A2EB87F9D}" type="slidenum">
              <a:rPr lang="en-US" sz="2600" b="1">
                <a:solidFill>
                  <a:schemeClr val="bg1"/>
                </a:solidFill>
              </a:rPr>
              <a:pPr/>
              <a:t>14</a:t>
            </a:fld>
            <a:endParaRPr lang="en-US" sz="2600" b="1">
              <a:solidFill>
                <a:schemeClr val="bg1"/>
              </a:solidFill>
            </a:endParaRPr>
          </a:p>
        </p:txBody>
      </p:sp>
      <p:sp>
        <p:nvSpPr>
          <p:cNvPr id="32771" name="Title 1"/>
          <p:cNvSpPr>
            <a:spLocks noGrp="1"/>
          </p:cNvSpPr>
          <p:nvPr>
            <p:ph type="title"/>
          </p:nvPr>
        </p:nvSpPr>
        <p:spPr/>
        <p:txBody>
          <a:bodyPr/>
          <a:lstStyle/>
          <a:p>
            <a:pPr eaLnBrk="1" hangingPunct="1"/>
            <a:r>
              <a:rPr lang="en-US" smtClean="0"/>
              <a:t>Recursion (continued)</a:t>
            </a:r>
          </a:p>
        </p:txBody>
      </p:sp>
      <p:sp>
        <p:nvSpPr>
          <p:cNvPr id="32772" name="Content Placeholder 2"/>
          <p:cNvSpPr>
            <a:spLocks noGrp="1"/>
          </p:cNvSpPr>
          <p:nvPr>
            <p:ph idx="1"/>
          </p:nvPr>
        </p:nvSpPr>
        <p:spPr>
          <a:xfrm>
            <a:off x="838200" y="2362200"/>
            <a:ext cx="3276600" cy="3724275"/>
          </a:xfrm>
        </p:spPr>
        <p:txBody>
          <a:bodyPr/>
          <a:lstStyle/>
          <a:p>
            <a:pPr eaLnBrk="1" hangingPunct="1"/>
            <a:r>
              <a:rPr lang="en-US" sz="2600" b="1" smtClean="0"/>
              <a:t>Run-Time Support for Recursive Methods (cont):</a:t>
            </a:r>
            <a:endParaRPr lang="en-US" smtClean="0"/>
          </a:p>
          <a:p>
            <a:pPr eaLnBrk="1" hangingPunct="1"/>
            <a:r>
              <a:rPr lang="en-US" smtClean="0"/>
              <a:t>Activation records on the call stack during recursive calls to factorial</a:t>
            </a:r>
          </a:p>
        </p:txBody>
      </p:sp>
      <p:sp>
        <p:nvSpPr>
          <p:cNvPr id="3277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6E6A265-AE2C-4567-ABF4-73DA26CFAF62}" type="slidenum">
              <a:rPr lang="en-US" sz="2600" b="1">
                <a:solidFill>
                  <a:schemeClr val="bg1"/>
                </a:solidFill>
              </a:rPr>
              <a:pPr/>
              <a:t>14</a:t>
            </a:fld>
            <a:endParaRPr lang="en-US" sz="2600" b="1">
              <a:solidFill>
                <a:schemeClr val="bg1"/>
              </a:solidFill>
            </a:endParaRPr>
          </a:p>
        </p:txBody>
      </p:sp>
      <p:pic>
        <p:nvPicPr>
          <p:cNvPr id="32774" name="Picture 9"/>
          <p:cNvPicPr>
            <a:picLocks noChangeAspect="1" noChangeArrowheads="1"/>
          </p:cNvPicPr>
          <p:nvPr/>
        </p:nvPicPr>
        <p:blipFill>
          <a:blip r:embed="rId2"/>
          <a:srcRect/>
          <a:stretch>
            <a:fillRect/>
          </a:stretch>
        </p:blipFill>
        <p:spPr bwMode="auto">
          <a:xfrm>
            <a:off x="4038600" y="2362200"/>
            <a:ext cx="4648200" cy="3990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3"/>
          <p:cNvSpPr>
            <a:spLocks noGrp="1" noChangeArrowheads="1"/>
          </p:cNvSpPr>
          <p:nvPr>
            <p:ph type="sldNum" sz="quarter" idx="10"/>
          </p:nvPr>
        </p:nvSpPr>
        <p:spPr>
          <a:noFill/>
        </p:spPr>
        <p:txBody>
          <a:bodyPr/>
          <a:lstStyle/>
          <a:p>
            <a:fld id="{02E6DBC5-0486-4BA0-A75C-9C85E8D19FF4}" type="slidenum">
              <a:rPr lang="en-US" smtClean="0"/>
              <a:pPr/>
              <a:t>15</a:t>
            </a:fld>
            <a:endParaRPr lang="en-US" smtClean="0"/>
          </a:p>
        </p:txBody>
      </p:sp>
      <p:sp>
        <p:nvSpPr>
          <p:cNvPr id="337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35BE670-E89E-42E5-9C3E-8AF8B6499C1A}" type="slidenum">
              <a:rPr lang="en-US" sz="2600" b="1">
                <a:solidFill>
                  <a:schemeClr val="bg1"/>
                </a:solidFill>
              </a:rPr>
              <a:pPr/>
              <a:t>15</a:t>
            </a:fld>
            <a:endParaRPr lang="en-US" sz="2600" b="1">
              <a:solidFill>
                <a:schemeClr val="bg1"/>
              </a:solidFill>
            </a:endParaRPr>
          </a:p>
        </p:txBody>
      </p:sp>
      <p:sp>
        <p:nvSpPr>
          <p:cNvPr id="33795" name="Title 1"/>
          <p:cNvSpPr>
            <a:spLocks noGrp="1"/>
          </p:cNvSpPr>
          <p:nvPr>
            <p:ph type="title"/>
          </p:nvPr>
        </p:nvSpPr>
        <p:spPr/>
        <p:txBody>
          <a:bodyPr/>
          <a:lstStyle/>
          <a:p>
            <a:pPr eaLnBrk="1" hangingPunct="1"/>
            <a:r>
              <a:rPr lang="en-US" smtClean="0"/>
              <a:t>Recursion (continued)</a:t>
            </a:r>
          </a:p>
        </p:txBody>
      </p:sp>
      <p:sp>
        <p:nvSpPr>
          <p:cNvPr id="33796" name="Content Placeholder 2"/>
          <p:cNvSpPr>
            <a:spLocks noGrp="1"/>
          </p:cNvSpPr>
          <p:nvPr>
            <p:ph idx="1"/>
          </p:nvPr>
        </p:nvSpPr>
        <p:spPr>
          <a:xfrm>
            <a:off x="838200" y="2362200"/>
            <a:ext cx="3276600" cy="3724275"/>
          </a:xfrm>
        </p:spPr>
        <p:txBody>
          <a:bodyPr/>
          <a:lstStyle/>
          <a:p>
            <a:pPr eaLnBrk="1" hangingPunct="1"/>
            <a:r>
              <a:rPr lang="en-US" sz="2600" b="1" smtClean="0"/>
              <a:t>Run-Time Support for Recursive Methods (cont):</a:t>
            </a:r>
            <a:endParaRPr lang="en-US" sz="2600" smtClean="0"/>
          </a:p>
          <a:p>
            <a:pPr eaLnBrk="1" hangingPunct="1"/>
            <a:r>
              <a:rPr lang="en-US" sz="2600" smtClean="0"/>
              <a:t>Activation records on the call stack during returns from recursive calls to factorial</a:t>
            </a:r>
          </a:p>
        </p:txBody>
      </p:sp>
      <p:sp>
        <p:nvSpPr>
          <p:cNvPr id="3379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8C8382F-3C3F-440B-8F83-D80AA4953ADE}" type="slidenum">
              <a:rPr lang="en-US" sz="2600" b="1">
                <a:solidFill>
                  <a:schemeClr val="bg1"/>
                </a:solidFill>
              </a:rPr>
              <a:pPr/>
              <a:t>15</a:t>
            </a:fld>
            <a:endParaRPr lang="en-US" sz="2600" b="1">
              <a:solidFill>
                <a:schemeClr val="bg1"/>
              </a:solidFill>
            </a:endParaRPr>
          </a:p>
        </p:txBody>
      </p:sp>
      <p:pic>
        <p:nvPicPr>
          <p:cNvPr id="33798" name="Picture 8"/>
          <p:cNvPicPr>
            <a:picLocks noChangeAspect="1" noChangeArrowheads="1"/>
          </p:cNvPicPr>
          <p:nvPr/>
        </p:nvPicPr>
        <p:blipFill>
          <a:blip r:embed="rId2"/>
          <a:srcRect/>
          <a:stretch>
            <a:fillRect/>
          </a:stretch>
        </p:blipFill>
        <p:spPr bwMode="auto">
          <a:xfrm>
            <a:off x="4114800" y="2362200"/>
            <a:ext cx="4648200" cy="4000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3"/>
          <p:cNvSpPr>
            <a:spLocks noGrp="1" noChangeArrowheads="1"/>
          </p:cNvSpPr>
          <p:nvPr>
            <p:ph type="sldNum" sz="quarter" idx="10"/>
          </p:nvPr>
        </p:nvSpPr>
        <p:spPr>
          <a:noFill/>
        </p:spPr>
        <p:txBody>
          <a:bodyPr/>
          <a:lstStyle/>
          <a:p>
            <a:fld id="{AFDC2A41-A179-46B3-9B9B-4831AABBBB44}" type="slidenum">
              <a:rPr lang="en-US" smtClean="0"/>
              <a:pPr/>
              <a:t>16</a:t>
            </a:fld>
            <a:endParaRPr lang="en-US" smtClean="0"/>
          </a:p>
        </p:txBody>
      </p:sp>
      <p:sp>
        <p:nvSpPr>
          <p:cNvPr id="348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9B428A7-A8C0-44E5-819F-0B6CAC7D9522}" type="slidenum">
              <a:rPr lang="en-US" sz="2600" b="1">
                <a:solidFill>
                  <a:schemeClr val="bg1"/>
                </a:solidFill>
              </a:rPr>
              <a:pPr/>
              <a:t>16</a:t>
            </a:fld>
            <a:endParaRPr lang="en-US" sz="2600" b="1">
              <a:solidFill>
                <a:schemeClr val="bg1"/>
              </a:solidFill>
            </a:endParaRPr>
          </a:p>
        </p:txBody>
      </p:sp>
      <p:sp>
        <p:nvSpPr>
          <p:cNvPr id="34819" name="Title 1"/>
          <p:cNvSpPr>
            <a:spLocks noGrp="1"/>
          </p:cNvSpPr>
          <p:nvPr>
            <p:ph type="title"/>
          </p:nvPr>
        </p:nvSpPr>
        <p:spPr/>
        <p:txBody>
          <a:bodyPr/>
          <a:lstStyle/>
          <a:p>
            <a:pPr eaLnBrk="1" hangingPunct="1"/>
            <a:r>
              <a:rPr lang="en-US" smtClean="0"/>
              <a:t>Recursion (continued)</a:t>
            </a:r>
          </a:p>
        </p:txBody>
      </p:sp>
      <p:sp>
        <p:nvSpPr>
          <p:cNvPr id="34820" name="Content Placeholder 2"/>
          <p:cNvSpPr>
            <a:spLocks noGrp="1"/>
          </p:cNvSpPr>
          <p:nvPr>
            <p:ph idx="1"/>
          </p:nvPr>
        </p:nvSpPr>
        <p:spPr>
          <a:xfrm>
            <a:off x="838200" y="2362200"/>
            <a:ext cx="8001000" cy="3724275"/>
          </a:xfrm>
        </p:spPr>
        <p:txBody>
          <a:bodyPr/>
          <a:lstStyle/>
          <a:p>
            <a:pPr eaLnBrk="1" hangingPunct="1"/>
            <a:r>
              <a:rPr lang="en-US" b="1" smtClean="0"/>
              <a:t>When to Use Recursion:</a:t>
            </a:r>
          </a:p>
          <a:p>
            <a:pPr eaLnBrk="1" hangingPunct="1"/>
            <a:r>
              <a:rPr lang="en-US" smtClean="0"/>
              <a:t>Can be used in place of iteration and vice versa.</a:t>
            </a:r>
          </a:p>
          <a:p>
            <a:pPr eaLnBrk="1" hangingPunct="1"/>
            <a:r>
              <a:rPr lang="en-US" smtClean="0"/>
              <a:t>There are many situations in which recursion is the clearest, shortest solution.</a:t>
            </a:r>
          </a:p>
          <a:p>
            <a:pPr lvl="1" eaLnBrk="1" hangingPunct="1"/>
            <a:r>
              <a:rPr lang="en-US" smtClean="0"/>
              <a:t>Examples: Tower of Hanoi, Eight Queens problem.</a:t>
            </a:r>
          </a:p>
          <a:p>
            <a:pPr eaLnBrk="1" hangingPunct="1"/>
            <a:r>
              <a:rPr lang="en-US" b="1" smtClean="0"/>
              <a:t>Tail recursive</a:t>
            </a:r>
            <a:r>
              <a:rPr lang="en-US" smtClean="0"/>
              <a:t>: no work done until after a recursive call.</a:t>
            </a:r>
          </a:p>
        </p:txBody>
      </p:sp>
      <p:sp>
        <p:nvSpPr>
          <p:cNvPr id="3482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668C3FA-2BC0-4BC5-80FF-D81B409EC66A}" type="slidenum">
              <a:rPr lang="en-US" sz="2600" b="1">
                <a:solidFill>
                  <a:schemeClr val="bg1"/>
                </a:solidFill>
              </a:rPr>
              <a:pPr/>
              <a:t>16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3"/>
          <p:cNvSpPr>
            <a:spLocks noGrp="1" noChangeArrowheads="1"/>
          </p:cNvSpPr>
          <p:nvPr>
            <p:ph type="sldNum" sz="quarter" idx="10"/>
          </p:nvPr>
        </p:nvSpPr>
        <p:spPr>
          <a:noFill/>
        </p:spPr>
        <p:txBody>
          <a:bodyPr/>
          <a:lstStyle/>
          <a:p>
            <a:fld id="{DA4E8B9F-D26D-482F-9F15-EA75CF2FC65B}" type="slidenum">
              <a:rPr lang="en-US" smtClean="0"/>
              <a:pPr/>
              <a:t>17</a:t>
            </a:fld>
            <a:endParaRPr lang="en-US" smtClean="0"/>
          </a:p>
        </p:txBody>
      </p:sp>
      <p:sp>
        <p:nvSpPr>
          <p:cNvPr id="358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70BED27-01AB-4295-B199-B31B74E86A8B}" type="slidenum">
              <a:rPr lang="en-US" sz="2600" b="1">
                <a:solidFill>
                  <a:schemeClr val="bg1"/>
                </a:solidFill>
              </a:rPr>
              <a:pPr/>
              <a:t>17</a:t>
            </a:fld>
            <a:endParaRPr lang="en-US" sz="2600" b="1">
              <a:solidFill>
                <a:schemeClr val="bg1"/>
              </a:solidFill>
            </a:endParaRPr>
          </a:p>
        </p:txBody>
      </p:sp>
      <p:sp>
        <p:nvSpPr>
          <p:cNvPr id="35843" name="Title 1"/>
          <p:cNvSpPr>
            <a:spLocks noGrp="1"/>
          </p:cNvSpPr>
          <p:nvPr>
            <p:ph type="title"/>
          </p:nvPr>
        </p:nvSpPr>
        <p:spPr/>
        <p:txBody>
          <a:bodyPr/>
          <a:lstStyle/>
          <a:p>
            <a:pPr eaLnBrk="1" hangingPunct="1"/>
            <a:r>
              <a:rPr lang="en-US" smtClean="0"/>
              <a:t>Complexity Analysis</a:t>
            </a:r>
          </a:p>
        </p:txBody>
      </p:sp>
      <p:sp>
        <p:nvSpPr>
          <p:cNvPr id="35844" name="Content Placeholder 2"/>
          <p:cNvSpPr>
            <a:spLocks noGrp="1"/>
          </p:cNvSpPr>
          <p:nvPr>
            <p:ph idx="1"/>
          </p:nvPr>
        </p:nvSpPr>
        <p:spPr>
          <a:xfrm>
            <a:off x="838200" y="2362200"/>
            <a:ext cx="7848600" cy="3724275"/>
          </a:xfrm>
        </p:spPr>
        <p:txBody>
          <a:bodyPr/>
          <a:lstStyle/>
          <a:p>
            <a:pPr eaLnBrk="1" hangingPunct="1"/>
            <a:r>
              <a:rPr lang="en-US" smtClean="0"/>
              <a:t>Complexity analysis asks questions about the methods we write, such as:</a:t>
            </a:r>
          </a:p>
          <a:p>
            <a:pPr lvl="1" eaLnBrk="1" hangingPunct="1"/>
            <a:r>
              <a:rPr lang="en-US" smtClean="0"/>
              <a:t>What is the effect on the method of increasing the quantity of data processed?</a:t>
            </a:r>
          </a:p>
          <a:p>
            <a:pPr lvl="1" eaLnBrk="1" hangingPunct="1"/>
            <a:r>
              <a:rPr lang="en-US" smtClean="0"/>
              <a:t>How does doubling the amount of data affect the method’s execution time (double, triple, no effect?).</a:t>
            </a:r>
          </a:p>
        </p:txBody>
      </p:sp>
      <p:sp>
        <p:nvSpPr>
          <p:cNvPr id="3584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E64665F-A39A-4E3C-AC01-A54847D0C4D4}" type="slidenum">
              <a:rPr lang="en-US" sz="2600" b="1">
                <a:solidFill>
                  <a:schemeClr val="bg1"/>
                </a:solidFill>
              </a:rPr>
              <a:pPr/>
              <a:t>17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3"/>
          <p:cNvSpPr>
            <a:spLocks noGrp="1" noChangeArrowheads="1"/>
          </p:cNvSpPr>
          <p:nvPr>
            <p:ph type="sldNum" sz="quarter" idx="10"/>
          </p:nvPr>
        </p:nvSpPr>
        <p:spPr>
          <a:noFill/>
        </p:spPr>
        <p:txBody>
          <a:bodyPr/>
          <a:lstStyle/>
          <a:p>
            <a:fld id="{C7C7AFB4-C4FE-4DE3-9705-447DC1C176C2}" type="slidenum">
              <a:rPr lang="en-US" smtClean="0"/>
              <a:pPr/>
              <a:t>18</a:t>
            </a:fld>
            <a:endParaRPr lang="en-US" smtClean="0"/>
          </a:p>
        </p:txBody>
      </p:sp>
      <p:sp>
        <p:nvSpPr>
          <p:cNvPr id="368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F50CE45-1427-424C-B0DD-8DD864C28250}" type="slidenum">
              <a:rPr lang="en-US" sz="2600" b="1">
                <a:solidFill>
                  <a:schemeClr val="bg1"/>
                </a:solidFill>
              </a:rPr>
              <a:pPr/>
              <a:t>18</a:t>
            </a:fld>
            <a:endParaRPr lang="en-US" sz="2600" b="1">
              <a:solidFill>
                <a:schemeClr val="bg1"/>
              </a:solidFill>
            </a:endParaRPr>
          </a:p>
        </p:txBody>
      </p:sp>
      <p:sp>
        <p:nvSpPr>
          <p:cNvPr id="36867" name="Title 1"/>
          <p:cNvSpPr>
            <a:spLocks noGrp="1"/>
          </p:cNvSpPr>
          <p:nvPr>
            <p:ph type="title"/>
          </p:nvPr>
        </p:nvSpPr>
        <p:spPr/>
        <p:txBody>
          <a:bodyPr/>
          <a:lstStyle/>
          <a:p>
            <a:pPr eaLnBrk="1" hangingPunct="1"/>
            <a:r>
              <a:rPr lang="en-US" smtClean="0"/>
              <a:t>Complexity Analysis (continued)</a:t>
            </a:r>
          </a:p>
        </p:txBody>
      </p:sp>
      <p:sp>
        <p:nvSpPr>
          <p:cNvPr id="36868" name="Content Placeholder 2"/>
          <p:cNvSpPr>
            <a:spLocks noGrp="1"/>
          </p:cNvSpPr>
          <p:nvPr>
            <p:ph idx="1"/>
          </p:nvPr>
        </p:nvSpPr>
        <p:spPr>
          <a:xfrm>
            <a:off x="838200" y="2362200"/>
            <a:ext cx="8001000" cy="3724275"/>
          </a:xfrm>
        </p:spPr>
        <p:txBody>
          <a:bodyPr/>
          <a:lstStyle/>
          <a:p>
            <a:pPr eaLnBrk="1" hangingPunct="1"/>
            <a:r>
              <a:rPr lang="en-US" sz="2400" b="1" smtClean="0"/>
              <a:t>Sum Methods:</a:t>
            </a:r>
          </a:p>
          <a:p>
            <a:pPr eaLnBrk="1" hangingPunct="1"/>
            <a:r>
              <a:rPr lang="en-US" sz="2400" smtClean="0"/>
              <a:t>Big-O notation: the linear relationship between an array’s length and execution time (order </a:t>
            </a:r>
            <a:r>
              <a:rPr lang="en-US" sz="2400" smtClean="0">
                <a:latin typeface="Courier New" pitchFamily="49" charset="0"/>
                <a:cs typeface="Courier New" pitchFamily="49" charset="0"/>
              </a:rPr>
              <a:t>n</a:t>
            </a:r>
            <a:r>
              <a:rPr lang="en-US" sz="2400" smtClean="0"/>
              <a:t>).</a:t>
            </a:r>
          </a:p>
          <a:p>
            <a:pPr eaLnBrk="1" hangingPunct="1"/>
            <a:endParaRPr lang="en-US" smtClean="0"/>
          </a:p>
          <a:p>
            <a:pPr lvl="1" eaLnBrk="1" hangingPunct="1"/>
            <a:r>
              <a:rPr lang="en-US" sz="2200" smtClean="0"/>
              <a:t>The method goes around the loop </a:t>
            </a:r>
            <a:r>
              <a:rPr lang="en-US" sz="2200" smtClean="0">
                <a:latin typeface="Courier New" pitchFamily="49" charset="0"/>
                <a:cs typeface="Courier New" pitchFamily="49" charset="0"/>
              </a:rPr>
              <a:t>n</a:t>
            </a:r>
            <a:r>
              <a:rPr lang="en-US" sz="2200" smtClean="0"/>
              <a:t> times, where n represents the array’s size.</a:t>
            </a:r>
          </a:p>
          <a:p>
            <a:pPr lvl="1" eaLnBrk="1" hangingPunct="1"/>
            <a:r>
              <a:rPr lang="en-US" sz="2200" smtClean="0"/>
              <a:t>From big-O perspective, no distinction is made between one whose execution time is </a:t>
            </a:r>
            <a:r>
              <a:rPr lang="en-US" sz="2200" smtClean="0">
                <a:latin typeface="Courier New" pitchFamily="49" charset="0"/>
                <a:cs typeface="Courier New" pitchFamily="49" charset="0"/>
              </a:rPr>
              <a:t>1000000 + 1000000 *n</a:t>
            </a:r>
            <a:r>
              <a:rPr lang="en-US" sz="2200" smtClean="0"/>
              <a:t> and </a:t>
            </a:r>
            <a:r>
              <a:rPr lang="en-US" sz="2200" smtClean="0">
                <a:latin typeface="Courier New" pitchFamily="49" charset="0"/>
                <a:cs typeface="Courier New" pitchFamily="49" charset="0"/>
              </a:rPr>
              <a:t>n/ 1000000</a:t>
            </a:r>
            <a:r>
              <a:rPr lang="en-US" sz="2200" smtClean="0"/>
              <a:t>, although the practical difference is enormous.</a:t>
            </a:r>
          </a:p>
        </p:txBody>
      </p:sp>
      <p:sp>
        <p:nvSpPr>
          <p:cNvPr id="3686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983D7AC7-D628-48BB-AB70-D429A80A8223}" type="slidenum">
              <a:rPr lang="en-US" sz="2600" b="1">
                <a:solidFill>
                  <a:schemeClr val="bg1"/>
                </a:solidFill>
              </a:rPr>
              <a:pPr/>
              <a:t>18</a:t>
            </a:fld>
            <a:endParaRPr lang="en-US" sz="2600" b="1">
              <a:solidFill>
                <a:schemeClr val="bg1"/>
              </a:solidFill>
            </a:endParaRPr>
          </a:p>
        </p:txBody>
      </p:sp>
      <p:pic>
        <p:nvPicPr>
          <p:cNvPr id="36870" name="Picture 8"/>
          <p:cNvPicPr>
            <a:picLocks noChangeAspect="1" noChangeArrowheads="1"/>
          </p:cNvPicPr>
          <p:nvPr/>
        </p:nvPicPr>
        <p:blipFill>
          <a:blip r:embed="rId2"/>
          <a:srcRect/>
          <a:stretch>
            <a:fillRect/>
          </a:stretch>
        </p:blipFill>
        <p:spPr bwMode="auto">
          <a:xfrm>
            <a:off x="1371600" y="3657600"/>
            <a:ext cx="3152775" cy="314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
          <p:cNvSpPr>
            <a:spLocks noGrp="1" noChangeArrowheads="1"/>
          </p:cNvSpPr>
          <p:nvPr>
            <p:ph type="sldNum" sz="quarter" idx="10"/>
          </p:nvPr>
        </p:nvSpPr>
        <p:spPr>
          <a:noFill/>
        </p:spPr>
        <p:txBody>
          <a:bodyPr/>
          <a:lstStyle/>
          <a:p>
            <a:fld id="{D8FCFB79-08E3-4F34-A5C2-5CDAFA4367F2}" type="slidenum">
              <a:rPr lang="en-US" smtClean="0"/>
              <a:pPr/>
              <a:t>19</a:t>
            </a:fld>
            <a:endParaRPr lang="en-US" smtClean="0"/>
          </a:p>
        </p:txBody>
      </p:sp>
      <p:sp>
        <p:nvSpPr>
          <p:cNvPr id="378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4B5C41-C17A-4577-A6E1-01BD6402CDDE}" type="slidenum">
              <a:rPr lang="en-US" sz="2600" b="1">
                <a:solidFill>
                  <a:schemeClr val="bg1"/>
                </a:solidFill>
              </a:rPr>
              <a:pPr/>
              <a:t>19</a:t>
            </a:fld>
            <a:endParaRPr lang="en-US" sz="2600" b="1">
              <a:solidFill>
                <a:schemeClr val="bg1"/>
              </a:solidFill>
            </a:endParaRPr>
          </a:p>
        </p:txBody>
      </p:sp>
      <p:sp>
        <p:nvSpPr>
          <p:cNvPr id="37891" name="Title 1"/>
          <p:cNvSpPr>
            <a:spLocks noGrp="1"/>
          </p:cNvSpPr>
          <p:nvPr>
            <p:ph type="title"/>
          </p:nvPr>
        </p:nvSpPr>
        <p:spPr/>
        <p:txBody>
          <a:bodyPr/>
          <a:lstStyle/>
          <a:p>
            <a:pPr eaLnBrk="1" hangingPunct="1"/>
            <a:r>
              <a:rPr lang="en-US" smtClean="0"/>
              <a:t>Complexity Analysis (continued)</a:t>
            </a:r>
          </a:p>
        </p:txBody>
      </p:sp>
      <p:sp>
        <p:nvSpPr>
          <p:cNvPr id="37892" name="Content Placeholder 2"/>
          <p:cNvSpPr>
            <a:spLocks noGrp="1"/>
          </p:cNvSpPr>
          <p:nvPr>
            <p:ph idx="1"/>
          </p:nvPr>
        </p:nvSpPr>
        <p:spPr>
          <a:xfrm>
            <a:off x="838200" y="2362200"/>
            <a:ext cx="7924800" cy="3724275"/>
          </a:xfrm>
        </p:spPr>
        <p:txBody>
          <a:bodyPr/>
          <a:lstStyle/>
          <a:p>
            <a:pPr eaLnBrk="1" hangingPunct="1"/>
            <a:r>
              <a:rPr lang="en-US" sz="2600" b="1" smtClean="0"/>
              <a:t>Sum Methods (continued):</a:t>
            </a:r>
            <a:endParaRPr lang="en-US" sz="2600" smtClean="0"/>
          </a:p>
          <a:p>
            <a:pPr eaLnBrk="1" hangingPunct="1"/>
            <a:r>
              <a:rPr lang="en-US" sz="2600" smtClean="0"/>
              <a:t>Complexity analysis can be applied to recursive methods.</a:t>
            </a:r>
          </a:p>
          <a:p>
            <a:pPr eaLnBrk="1" hangingPunct="1"/>
            <a:endParaRPr lang="en-US" sz="2600" smtClean="0"/>
          </a:p>
          <a:p>
            <a:pPr eaLnBrk="1" hangingPunct="1"/>
            <a:endParaRPr lang="en-US" smtClean="0"/>
          </a:p>
          <a:p>
            <a:pPr lvl="1" eaLnBrk="1" hangingPunct="1"/>
            <a:r>
              <a:rPr lang="en-US" smtClean="0"/>
              <a:t>A single activation of the method take time:</a:t>
            </a:r>
          </a:p>
          <a:p>
            <a:pPr lvl="2" eaLnBrk="1" hangingPunct="1"/>
            <a:endParaRPr lang="en-US" smtClean="0"/>
          </a:p>
          <a:p>
            <a:pPr lvl="2" eaLnBrk="1" hangingPunct="1">
              <a:buFont typeface="Wingdings" pitchFamily="2" charset="2"/>
              <a:buNone/>
            </a:pPr>
            <a:r>
              <a:rPr lang="en-US" smtClean="0"/>
              <a:t>and</a:t>
            </a:r>
          </a:p>
          <a:p>
            <a:pPr lvl="2" eaLnBrk="1" hangingPunct="1">
              <a:buFont typeface="Wingdings" pitchFamily="2" charset="2"/>
              <a:buNone/>
            </a:pPr>
            <a:endParaRPr lang="en-US" smtClean="0"/>
          </a:p>
        </p:txBody>
      </p:sp>
      <p:sp>
        <p:nvSpPr>
          <p:cNvPr id="3789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3F19D40-E1FA-4C33-B34E-B3691365991E}" type="slidenum">
              <a:rPr lang="en-US" sz="2600" b="1">
                <a:solidFill>
                  <a:schemeClr val="bg1"/>
                </a:solidFill>
              </a:rPr>
              <a:pPr/>
              <a:t>19</a:t>
            </a:fld>
            <a:endParaRPr lang="en-US" sz="2600" b="1">
              <a:solidFill>
                <a:schemeClr val="bg1"/>
              </a:solidFill>
            </a:endParaRPr>
          </a:p>
        </p:txBody>
      </p:sp>
      <p:pic>
        <p:nvPicPr>
          <p:cNvPr id="37894" name="Picture 10"/>
          <p:cNvPicPr>
            <a:picLocks noChangeAspect="1" noChangeArrowheads="1"/>
          </p:cNvPicPr>
          <p:nvPr/>
        </p:nvPicPr>
        <p:blipFill>
          <a:blip r:embed="rId2"/>
          <a:srcRect/>
          <a:stretch>
            <a:fillRect/>
          </a:stretch>
        </p:blipFill>
        <p:spPr bwMode="auto">
          <a:xfrm>
            <a:off x="2743200" y="3429000"/>
            <a:ext cx="6162675" cy="1062038"/>
          </a:xfrm>
          <a:prstGeom prst="rect">
            <a:avLst/>
          </a:prstGeom>
          <a:noFill/>
          <a:ln w="9525">
            <a:noFill/>
            <a:miter lim="800000"/>
            <a:headEnd/>
            <a:tailEnd/>
          </a:ln>
        </p:spPr>
      </p:pic>
      <p:pic>
        <p:nvPicPr>
          <p:cNvPr id="37895" name="Picture 12"/>
          <p:cNvPicPr>
            <a:picLocks noChangeAspect="1" noChangeArrowheads="1"/>
          </p:cNvPicPr>
          <p:nvPr/>
        </p:nvPicPr>
        <p:blipFill>
          <a:blip r:embed="rId3"/>
          <a:srcRect/>
          <a:stretch>
            <a:fillRect/>
          </a:stretch>
        </p:blipFill>
        <p:spPr bwMode="auto">
          <a:xfrm>
            <a:off x="1676400" y="5181600"/>
            <a:ext cx="4352925" cy="304800"/>
          </a:xfrm>
          <a:prstGeom prst="rect">
            <a:avLst/>
          </a:prstGeom>
          <a:noFill/>
          <a:ln w="9525">
            <a:noFill/>
            <a:miter lim="800000"/>
            <a:headEnd/>
            <a:tailEnd/>
          </a:ln>
        </p:spPr>
      </p:pic>
      <p:pic>
        <p:nvPicPr>
          <p:cNvPr id="37896" name="Picture 13"/>
          <p:cNvPicPr>
            <a:picLocks noChangeAspect="1" noChangeArrowheads="1"/>
          </p:cNvPicPr>
          <p:nvPr/>
        </p:nvPicPr>
        <p:blipFill>
          <a:blip r:embed="rId4"/>
          <a:srcRect/>
          <a:stretch>
            <a:fillRect/>
          </a:stretch>
        </p:blipFill>
        <p:spPr bwMode="auto">
          <a:xfrm>
            <a:off x="1676400" y="5943600"/>
            <a:ext cx="4371975" cy="30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7CDB0315-D7E2-420A-89E3-A870C6CCF8D3}" type="slidenum">
              <a:rPr lang="en-US" smtClean="0"/>
              <a:pPr/>
              <a:t>2</a:t>
            </a:fld>
            <a:endParaRPr lang="en-US"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5AA99C4-92FC-4F53-9D54-F7C19F7C7AA0}" type="slidenum">
              <a:rPr lang="en-US" sz="2600" b="1">
                <a:solidFill>
                  <a:schemeClr val="bg1"/>
                </a:solidFill>
              </a:rPr>
              <a:pPr/>
              <a:t>2</a:t>
            </a:fld>
            <a:endParaRPr lang="en-US" sz="2600" b="1">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C771D28-145B-437F-BF6B-6212F0548BC1}" type="slidenum">
              <a:rPr lang="en-US" sz="2600" b="1">
                <a:solidFill>
                  <a:schemeClr val="bg1"/>
                </a:solidFill>
              </a:rPr>
              <a:pPr/>
              <a:t>2</a:t>
            </a:fld>
            <a:endParaRPr lang="en-US" sz="2600" b="1">
              <a:solidFill>
                <a:schemeClr val="bg1"/>
              </a:solidFill>
            </a:endParaRPr>
          </a:p>
        </p:txBody>
      </p:sp>
      <p:sp>
        <p:nvSpPr>
          <p:cNvPr id="18436" name="AutoShape 2"/>
          <p:cNvSpPr>
            <a:spLocks noGrp="1" noChangeArrowheads="1"/>
          </p:cNvSpPr>
          <p:nvPr>
            <p:ph type="title"/>
          </p:nvPr>
        </p:nvSpPr>
        <p:spPr/>
        <p:txBody>
          <a:bodyPr/>
          <a:lstStyle/>
          <a:p>
            <a:pPr eaLnBrk="1" hangingPunct="1"/>
            <a:r>
              <a:rPr lang="en-US" smtClean="0"/>
              <a:t>Objectives</a:t>
            </a:r>
          </a:p>
        </p:txBody>
      </p:sp>
      <p:sp>
        <p:nvSpPr>
          <p:cNvPr id="18437" name="Rectangle 3"/>
          <p:cNvSpPr>
            <a:spLocks noGrp="1" noChangeArrowheads="1"/>
          </p:cNvSpPr>
          <p:nvPr>
            <p:ph type="body" idx="1"/>
          </p:nvPr>
        </p:nvSpPr>
        <p:spPr>
          <a:xfrm>
            <a:off x="838200" y="2362200"/>
            <a:ext cx="7848600" cy="3886200"/>
          </a:xfrm>
        </p:spPr>
        <p:txBody>
          <a:bodyPr/>
          <a:lstStyle/>
          <a:p>
            <a:r>
              <a:rPr lang="en-US" smtClean="0"/>
              <a:t>Design and implement a recursive method to solve a problem.</a:t>
            </a:r>
          </a:p>
          <a:p>
            <a:r>
              <a:rPr lang="en-US" smtClean="0"/>
              <a:t>Understand the similarities and differences between recursive and iterative solutions of a problem.</a:t>
            </a:r>
          </a:p>
          <a:p>
            <a:r>
              <a:rPr lang="en-US" smtClean="0"/>
              <a:t>Check and test a recursive method for correctness.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
          <p:cNvSpPr>
            <a:spLocks noGrp="1" noChangeArrowheads="1"/>
          </p:cNvSpPr>
          <p:nvPr>
            <p:ph type="sldNum" sz="quarter" idx="10"/>
          </p:nvPr>
        </p:nvSpPr>
        <p:spPr>
          <a:noFill/>
        </p:spPr>
        <p:txBody>
          <a:bodyPr/>
          <a:lstStyle/>
          <a:p>
            <a:fld id="{A19B3D47-42B6-4910-8ACB-817883704DCF}" type="slidenum">
              <a:rPr lang="en-US" smtClean="0"/>
              <a:pPr/>
              <a:t>20</a:t>
            </a:fld>
            <a:endParaRPr lang="en-US" smtClean="0"/>
          </a:p>
        </p:txBody>
      </p:sp>
      <p:sp>
        <p:nvSpPr>
          <p:cNvPr id="389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401025B-E0C4-4045-9BB5-7C730B57FE2B}" type="slidenum">
              <a:rPr lang="en-US" sz="2600" b="1">
                <a:solidFill>
                  <a:schemeClr val="bg1"/>
                </a:solidFill>
              </a:rPr>
              <a:pPr/>
              <a:t>20</a:t>
            </a:fld>
            <a:endParaRPr lang="en-US" sz="2600" b="1">
              <a:solidFill>
                <a:schemeClr val="bg1"/>
              </a:solidFill>
            </a:endParaRPr>
          </a:p>
        </p:txBody>
      </p:sp>
      <p:sp>
        <p:nvSpPr>
          <p:cNvPr id="38915" name="Title 1"/>
          <p:cNvSpPr>
            <a:spLocks noGrp="1"/>
          </p:cNvSpPr>
          <p:nvPr>
            <p:ph type="title"/>
          </p:nvPr>
        </p:nvSpPr>
        <p:spPr/>
        <p:txBody>
          <a:bodyPr/>
          <a:lstStyle/>
          <a:p>
            <a:pPr eaLnBrk="1" hangingPunct="1"/>
            <a:r>
              <a:rPr lang="en-US" smtClean="0"/>
              <a:t>Complexity Analysis (continued)</a:t>
            </a:r>
          </a:p>
        </p:txBody>
      </p:sp>
      <p:sp>
        <p:nvSpPr>
          <p:cNvPr id="38916" name="Content Placeholder 2"/>
          <p:cNvSpPr>
            <a:spLocks noGrp="1"/>
          </p:cNvSpPr>
          <p:nvPr>
            <p:ph idx="1"/>
          </p:nvPr>
        </p:nvSpPr>
        <p:spPr>
          <a:xfrm>
            <a:off x="838200" y="2362200"/>
            <a:ext cx="7848600" cy="3724275"/>
          </a:xfrm>
        </p:spPr>
        <p:txBody>
          <a:bodyPr/>
          <a:lstStyle/>
          <a:p>
            <a:pPr eaLnBrk="1" hangingPunct="1"/>
            <a:r>
              <a:rPr lang="en-US" b="1" smtClean="0"/>
              <a:t>Sum Methods (continued):</a:t>
            </a:r>
            <a:endParaRPr lang="en-US" smtClean="0"/>
          </a:p>
          <a:p>
            <a:pPr eaLnBrk="1" hangingPunct="1"/>
            <a:r>
              <a:rPr lang="en-US" smtClean="0"/>
              <a:t>The first case occurs once and second case occurs the a.length times that the method calls itself recursively.</a:t>
            </a:r>
          </a:p>
          <a:p>
            <a:pPr eaLnBrk="1" hangingPunct="1"/>
            <a:r>
              <a:rPr lang="en-US" smtClean="0"/>
              <a:t>If n equals a.length, then:</a:t>
            </a:r>
          </a:p>
        </p:txBody>
      </p:sp>
      <p:sp>
        <p:nvSpPr>
          <p:cNvPr id="3891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22B10DA-1784-48A4-A2C1-488EC517323F}" type="slidenum">
              <a:rPr lang="en-US" sz="2600" b="1">
                <a:solidFill>
                  <a:schemeClr val="bg1"/>
                </a:solidFill>
              </a:rPr>
              <a:pPr/>
              <a:t>20</a:t>
            </a:fld>
            <a:endParaRPr lang="en-US" sz="2600" b="1">
              <a:solidFill>
                <a:schemeClr val="bg1"/>
              </a:solidFill>
            </a:endParaRPr>
          </a:p>
        </p:txBody>
      </p:sp>
      <p:pic>
        <p:nvPicPr>
          <p:cNvPr id="38918" name="Picture 8"/>
          <p:cNvPicPr>
            <a:picLocks noChangeAspect="1" noChangeArrowheads="1"/>
          </p:cNvPicPr>
          <p:nvPr/>
        </p:nvPicPr>
        <p:blipFill>
          <a:blip r:embed="rId2"/>
          <a:srcRect/>
          <a:stretch>
            <a:fillRect/>
          </a:stretch>
        </p:blipFill>
        <p:spPr bwMode="auto">
          <a:xfrm>
            <a:off x="990600" y="4800600"/>
            <a:ext cx="7924800" cy="993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3"/>
          <p:cNvSpPr>
            <a:spLocks noGrp="1" noChangeArrowheads="1"/>
          </p:cNvSpPr>
          <p:nvPr>
            <p:ph type="sldNum" sz="quarter" idx="10"/>
          </p:nvPr>
        </p:nvSpPr>
        <p:spPr>
          <a:noFill/>
        </p:spPr>
        <p:txBody>
          <a:bodyPr/>
          <a:lstStyle/>
          <a:p>
            <a:fld id="{B9166D2F-BE25-4C3F-8358-CDAF37B565E8}" type="slidenum">
              <a:rPr lang="en-US" smtClean="0"/>
              <a:pPr/>
              <a:t>21</a:t>
            </a:fld>
            <a:endParaRPr lang="en-US" smtClean="0"/>
          </a:p>
        </p:txBody>
      </p:sp>
      <p:sp>
        <p:nvSpPr>
          <p:cNvPr id="399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C9FD857-0C23-4C7F-BD76-DD64438094BB}" type="slidenum">
              <a:rPr lang="en-US" sz="2600" b="1">
                <a:solidFill>
                  <a:schemeClr val="bg1"/>
                </a:solidFill>
              </a:rPr>
              <a:pPr/>
              <a:t>21</a:t>
            </a:fld>
            <a:endParaRPr lang="en-US" sz="2600" b="1">
              <a:solidFill>
                <a:schemeClr val="bg1"/>
              </a:solidFill>
            </a:endParaRPr>
          </a:p>
        </p:txBody>
      </p:sp>
      <p:sp>
        <p:nvSpPr>
          <p:cNvPr id="39939" name="Title 1"/>
          <p:cNvSpPr>
            <a:spLocks noGrp="1"/>
          </p:cNvSpPr>
          <p:nvPr>
            <p:ph type="title"/>
          </p:nvPr>
        </p:nvSpPr>
        <p:spPr/>
        <p:txBody>
          <a:bodyPr/>
          <a:lstStyle/>
          <a:p>
            <a:pPr eaLnBrk="1" hangingPunct="1"/>
            <a:r>
              <a:rPr lang="en-US" smtClean="0"/>
              <a:t>Complexity Analysis (continued)</a:t>
            </a:r>
          </a:p>
        </p:txBody>
      </p:sp>
      <p:sp>
        <p:nvSpPr>
          <p:cNvPr id="39940" name="Content Placeholder 2"/>
          <p:cNvSpPr>
            <a:spLocks noGrp="1"/>
          </p:cNvSpPr>
          <p:nvPr>
            <p:ph idx="1"/>
          </p:nvPr>
        </p:nvSpPr>
        <p:spPr>
          <a:xfrm>
            <a:off x="838200" y="2362200"/>
            <a:ext cx="7696200" cy="3724275"/>
          </a:xfrm>
        </p:spPr>
        <p:txBody>
          <a:bodyPr/>
          <a:lstStyle/>
          <a:p>
            <a:pPr eaLnBrk="1" hangingPunct="1"/>
            <a:r>
              <a:rPr lang="en-US" b="1" smtClean="0"/>
              <a:t>Other O(</a:t>
            </a:r>
            <a:r>
              <a:rPr lang="en-US" b="1" i="1" smtClean="0"/>
              <a:t>n) </a:t>
            </a:r>
            <a:r>
              <a:rPr lang="en-US" b="1" smtClean="0"/>
              <a:t>Methods:</a:t>
            </a:r>
          </a:p>
          <a:p>
            <a:pPr lvl="1" eaLnBrk="1" hangingPunct="1"/>
            <a:r>
              <a:rPr lang="en-US" smtClean="0"/>
              <a:t>Example: each time through the loop, a comparison is made. If and when a match is found, the method returns from the loop with the search value’s index. If the search is made for values in the array, then half the elements would be examined  before a match is found.</a:t>
            </a:r>
          </a:p>
        </p:txBody>
      </p:sp>
      <p:sp>
        <p:nvSpPr>
          <p:cNvPr id="3994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B85640E-3D8D-4258-9B28-D761A5D3C432}" type="slidenum">
              <a:rPr lang="en-US" sz="2600" b="1">
                <a:solidFill>
                  <a:schemeClr val="bg1"/>
                </a:solidFill>
              </a:rPr>
              <a:pPr/>
              <a:t>21</a:t>
            </a:fld>
            <a:endParaRPr lang="en-US" sz="2600" b="1">
              <a:solidFill>
                <a:schemeClr val="bg1"/>
              </a:solidFill>
            </a:endParaRPr>
          </a:p>
        </p:txBody>
      </p:sp>
      <p:pic>
        <p:nvPicPr>
          <p:cNvPr id="39942" name="Picture 8"/>
          <p:cNvPicPr>
            <a:picLocks noChangeAspect="1" noChangeArrowheads="1"/>
          </p:cNvPicPr>
          <p:nvPr/>
        </p:nvPicPr>
        <p:blipFill>
          <a:blip r:embed="rId2"/>
          <a:srcRect/>
          <a:stretch>
            <a:fillRect/>
          </a:stretch>
        </p:blipFill>
        <p:spPr bwMode="auto">
          <a:xfrm>
            <a:off x="2362200" y="5105400"/>
            <a:ext cx="4581525" cy="1200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3"/>
          <p:cNvSpPr>
            <a:spLocks noGrp="1" noChangeArrowheads="1"/>
          </p:cNvSpPr>
          <p:nvPr>
            <p:ph type="sldNum" sz="quarter" idx="10"/>
          </p:nvPr>
        </p:nvSpPr>
        <p:spPr>
          <a:noFill/>
        </p:spPr>
        <p:txBody>
          <a:bodyPr/>
          <a:lstStyle/>
          <a:p>
            <a:fld id="{AF74EA66-0A1E-4FB1-A021-3979B7271A98}" type="slidenum">
              <a:rPr lang="en-US" smtClean="0"/>
              <a:pPr/>
              <a:t>22</a:t>
            </a:fld>
            <a:endParaRPr lang="en-US" smtClean="0"/>
          </a:p>
        </p:txBody>
      </p:sp>
      <p:sp>
        <p:nvSpPr>
          <p:cNvPr id="409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09A40FF-12E1-46F6-A1F6-0A334BB90AD3}" type="slidenum">
              <a:rPr lang="en-US" sz="2600" b="1">
                <a:solidFill>
                  <a:schemeClr val="bg1"/>
                </a:solidFill>
              </a:rPr>
              <a:pPr/>
              <a:t>22</a:t>
            </a:fld>
            <a:endParaRPr lang="en-US" sz="2600" b="1">
              <a:solidFill>
                <a:schemeClr val="bg1"/>
              </a:solidFill>
            </a:endParaRPr>
          </a:p>
        </p:txBody>
      </p:sp>
      <p:sp>
        <p:nvSpPr>
          <p:cNvPr id="40963" name="Title 1"/>
          <p:cNvSpPr>
            <a:spLocks noGrp="1"/>
          </p:cNvSpPr>
          <p:nvPr>
            <p:ph type="title"/>
          </p:nvPr>
        </p:nvSpPr>
        <p:spPr/>
        <p:txBody>
          <a:bodyPr/>
          <a:lstStyle/>
          <a:p>
            <a:pPr eaLnBrk="1" hangingPunct="1"/>
            <a:r>
              <a:rPr lang="en-US" smtClean="0"/>
              <a:t>Complexity Analysis (continued)</a:t>
            </a:r>
          </a:p>
        </p:txBody>
      </p:sp>
      <p:sp>
        <p:nvSpPr>
          <p:cNvPr id="40964" name="Content Placeholder 2"/>
          <p:cNvSpPr>
            <a:spLocks noGrp="1"/>
          </p:cNvSpPr>
          <p:nvPr>
            <p:ph idx="1"/>
          </p:nvPr>
        </p:nvSpPr>
        <p:spPr>
          <a:xfrm>
            <a:off x="838200" y="2362200"/>
            <a:ext cx="7924800" cy="3724275"/>
          </a:xfrm>
        </p:spPr>
        <p:txBody>
          <a:bodyPr/>
          <a:lstStyle/>
          <a:p>
            <a:pPr eaLnBrk="1" hangingPunct="1"/>
            <a:r>
              <a:rPr lang="en-US" b="1" smtClean="0"/>
              <a:t>Common Big-O Values:</a:t>
            </a:r>
          </a:p>
          <a:p>
            <a:pPr eaLnBrk="1" hangingPunct="1"/>
            <a:r>
              <a:rPr lang="en-US" smtClean="0"/>
              <a:t>Names of some common big-O values, listed from “best” to “worst”</a:t>
            </a:r>
          </a:p>
        </p:txBody>
      </p:sp>
      <p:sp>
        <p:nvSpPr>
          <p:cNvPr id="4096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ABC6226-BECC-4325-B2B4-5559A1C2455E}" type="slidenum">
              <a:rPr lang="en-US" sz="2600" b="1">
                <a:solidFill>
                  <a:schemeClr val="bg1"/>
                </a:solidFill>
              </a:rPr>
              <a:pPr/>
              <a:t>22</a:t>
            </a:fld>
            <a:endParaRPr lang="en-US" sz="2600" b="1">
              <a:solidFill>
                <a:schemeClr val="bg1"/>
              </a:solidFill>
            </a:endParaRPr>
          </a:p>
        </p:txBody>
      </p:sp>
      <p:pic>
        <p:nvPicPr>
          <p:cNvPr id="40966" name="Picture 8"/>
          <p:cNvPicPr>
            <a:picLocks noChangeAspect="1" noChangeArrowheads="1"/>
          </p:cNvPicPr>
          <p:nvPr/>
        </p:nvPicPr>
        <p:blipFill>
          <a:blip r:embed="rId2"/>
          <a:srcRect/>
          <a:stretch>
            <a:fillRect/>
          </a:stretch>
        </p:blipFill>
        <p:spPr bwMode="auto">
          <a:xfrm>
            <a:off x="1143000" y="3810000"/>
            <a:ext cx="7620000" cy="2498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3"/>
          <p:cNvSpPr>
            <a:spLocks noGrp="1" noChangeArrowheads="1"/>
          </p:cNvSpPr>
          <p:nvPr>
            <p:ph type="sldNum" sz="quarter" idx="10"/>
          </p:nvPr>
        </p:nvSpPr>
        <p:spPr>
          <a:noFill/>
        </p:spPr>
        <p:txBody>
          <a:bodyPr/>
          <a:lstStyle/>
          <a:p>
            <a:fld id="{2A25BB08-BD73-4281-84FE-4768B5517607}" type="slidenum">
              <a:rPr lang="en-US" smtClean="0"/>
              <a:pPr/>
              <a:t>23</a:t>
            </a:fld>
            <a:endParaRPr lang="en-US" smtClean="0"/>
          </a:p>
        </p:txBody>
      </p:sp>
      <p:sp>
        <p:nvSpPr>
          <p:cNvPr id="419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E4235AB-1DAC-43B7-85D9-1F5E1CBAA585}" type="slidenum">
              <a:rPr lang="en-US" sz="2600" b="1">
                <a:solidFill>
                  <a:schemeClr val="bg1"/>
                </a:solidFill>
              </a:rPr>
              <a:pPr/>
              <a:t>23</a:t>
            </a:fld>
            <a:endParaRPr lang="en-US" sz="2600" b="1">
              <a:solidFill>
                <a:schemeClr val="bg1"/>
              </a:solidFill>
            </a:endParaRPr>
          </a:p>
        </p:txBody>
      </p:sp>
      <p:sp>
        <p:nvSpPr>
          <p:cNvPr id="41987" name="Title 1"/>
          <p:cNvSpPr>
            <a:spLocks noGrp="1"/>
          </p:cNvSpPr>
          <p:nvPr>
            <p:ph type="title"/>
          </p:nvPr>
        </p:nvSpPr>
        <p:spPr/>
        <p:txBody>
          <a:bodyPr/>
          <a:lstStyle/>
          <a:p>
            <a:pPr eaLnBrk="1" hangingPunct="1"/>
            <a:r>
              <a:rPr lang="en-US" smtClean="0"/>
              <a:t>Complexity Analysis (continued)</a:t>
            </a:r>
          </a:p>
        </p:txBody>
      </p:sp>
      <p:sp>
        <p:nvSpPr>
          <p:cNvPr id="41988" name="Content Placeholder 2"/>
          <p:cNvSpPr>
            <a:spLocks noGrp="1"/>
          </p:cNvSpPr>
          <p:nvPr>
            <p:ph idx="1"/>
          </p:nvPr>
        </p:nvSpPr>
        <p:spPr>
          <a:xfrm>
            <a:off x="838200" y="2362200"/>
            <a:ext cx="7924800" cy="3724275"/>
          </a:xfrm>
        </p:spPr>
        <p:txBody>
          <a:bodyPr/>
          <a:lstStyle/>
          <a:p>
            <a:pPr eaLnBrk="1" hangingPunct="1"/>
            <a:r>
              <a:rPr lang="en-US" b="1" smtClean="0"/>
              <a:t>Common Big-O Values (continued):</a:t>
            </a:r>
            <a:endParaRPr lang="en-US" smtClean="0"/>
          </a:p>
          <a:p>
            <a:pPr eaLnBrk="1" hangingPunct="1"/>
            <a:r>
              <a:rPr lang="en-US" smtClean="0"/>
              <a:t>How big-O values vary depending on </a:t>
            </a:r>
            <a:r>
              <a:rPr lang="en-US" i="1" smtClean="0"/>
              <a:t>n</a:t>
            </a:r>
          </a:p>
          <a:p>
            <a:pPr eaLnBrk="1" hangingPunct="1"/>
            <a:endParaRPr lang="en-US" i="1" smtClean="0"/>
          </a:p>
          <a:p>
            <a:pPr eaLnBrk="1" hangingPunct="1"/>
            <a:endParaRPr lang="en-US" i="1" smtClean="0"/>
          </a:p>
          <a:p>
            <a:pPr eaLnBrk="1" hangingPunct="1"/>
            <a:endParaRPr lang="en-US" i="1" smtClean="0"/>
          </a:p>
          <a:p>
            <a:pPr eaLnBrk="1" hangingPunct="1"/>
            <a:r>
              <a:rPr lang="en-US" b="1" smtClean="0"/>
              <a:t>An O(r</a:t>
            </a:r>
            <a:r>
              <a:rPr lang="en-US" b="1" baseline="30000" smtClean="0"/>
              <a:t>n</a:t>
            </a:r>
            <a:r>
              <a:rPr lang="en-US" b="1" smtClean="0"/>
              <a:t>) Method:</a:t>
            </a:r>
          </a:p>
          <a:p>
            <a:pPr eaLnBrk="1" hangingPunct="1"/>
            <a:r>
              <a:rPr lang="en-US" smtClean="0"/>
              <a:t>Recursive method for computing Fibonacci numbers, where r ≈ 1.62.</a:t>
            </a:r>
          </a:p>
        </p:txBody>
      </p:sp>
      <p:sp>
        <p:nvSpPr>
          <p:cNvPr id="4198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15414C9-8856-42D9-83A9-A7472A260A54}" type="slidenum">
              <a:rPr lang="en-US" sz="2600" b="1">
                <a:solidFill>
                  <a:schemeClr val="bg1"/>
                </a:solidFill>
              </a:rPr>
              <a:pPr/>
              <a:t>23</a:t>
            </a:fld>
            <a:endParaRPr lang="en-US" sz="2600" b="1">
              <a:solidFill>
                <a:schemeClr val="bg1"/>
              </a:solidFill>
            </a:endParaRPr>
          </a:p>
        </p:txBody>
      </p:sp>
      <p:pic>
        <p:nvPicPr>
          <p:cNvPr id="41990" name="Picture 8"/>
          <p:cNvPicPr>
            <a:picLocks noChangeAspect="1" noChangeArrowheads="1"/>
          </p:cNvPicPr>
          <p:nvPr/>
        </p:nvPicPr>
        <p:blipFill>
          <a:blip r:embed="rId2"/>
          <a:srcRect/>
          <a:stretch>
            <a:fillRect/>
          </a:stretch>
        </p:blipFill>
        <p:spPr bwMode="auto">
          <a:xfrm>
            <a:off x="1219200" y="3505200"/>
            <a:ext cx="7696200" cy="1311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3"/>
          <p:cNvSpPr>
            <a:spLocks noGrp="1" noChangeArrowheads="1"/>
          </p:cNvSpPr>
          <p:nvPr>
            <p:ph type="sldNum" sz="quarter" idx="10"/>
          </p:nvPr>
        </p:nvSpPr>
        <p:spPr>
          <a:noFill/>
        </p:spPr>
        <p:txBody>
          <a:bodyPr/>
          <a:lstStyle/>
          <a:p>
            <a:fld id="{DF6701C4-6AF0-4568-B7D8-B4E8291E234C}" type="slidenum">
              <a:rPr lang="en-US" smtClean="0"/>
              <a:pPr/>
              <a:t>24</a:t>
            </a:fld>
            <a:endParaRPr lang="en-US" smtClean="0"/>
          </a:p>
        </p:txBody>
      </p:sp>
      <p:sp>
        <p:nvSpPr>
          <p:cNvPr id="430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EBA89B5-5872-4C21-9CD4-66A970DE677A}" type="slidenum">
              <a:rPr lang="en-US" sz="2600" b="1">
                <a:solidFill>
                  <a:schemeClr val="bg1"/>
                </a:solidFill>
              </a:rPr>
              <a:pPr/>
              <a:t>24</a:t>
            </a:fld>
            <a:endParaRPr lang="en-US" sz="2600" b="1">
              <a:solidFill>
                <a:schemeClr val="bg1"/>
              </a:solidFill>
            </a:endParaRPr>
          </a:p>
        </p:txBody>
      </p:sp>
      <p:sp>
        <p:nvSpPr>
          <p:cNvPr id="43011" name="Title 1"/>
          <p:cNvSpPr>
            <a:spLocks noGrp="1"/>
          </p:cNvSpPr>
          <p:nvPr>
            <p:ph type="title"/>
          </p:nvPr>
        </p:nvSpPr>
        <p:spPr/>
        <p:txBody>
          <a:bodyPr/>
          <a:lstStyle/>
          <a:p>
            <a:pPr eaLnBrk="1" hangingPunct="1"/>
            <a:r>
              <a:rPr lang="en-US" smtClean="0"/>
              <a:t>Complexity Analysis (continued)</a:t>
            </a:r>
          </a:p>
        </p:txBody>
      </p:sp>
      <p:sp>
        <p:nvSpPr>
          <p:cNvPr id="43012" name="Content Placeholder 2"/>
          <p:cNvSpPr>
            <a:spLocks noGrp="1"/>
          </p:cNvSpPr>
          <p:nvPr>
            <p:ph idx="1"/>
          </p:nvPr>
        </p:nvSpPr>
        <p:spPr>
          <a:xfrm>
            <a:off x="838200" y="2362200"/>
            <a:ext cx="7924800" cy="3724275"/>
          </a:xfrm>
        </p:spPr>
        <p:txBody>
          <a:bodyPr/>
          <a:lstStyle/>
          <a:p>
            <a:pPr eaLnBrk="1" hangingPunct="1"/>
            <a:r>
              <a:rPr lang="en-US" b="1" smtClean="0"/>
              <a:t>Common Big-O Values (continued):</a:t>
            </a:r>
            <a:endParaRPr lang="en-US" smtClean="0"/>
          </a:p>
          <a:p>
            <a:pPr eaLnBrk="1" hangingPunct="1"/>
            <a:r>
              <a:rPr lang="en-US" smtClean="0"/>
              <a:t>Calls needed to compute the sixth Fibonacci number recursively</a:t>
            </a:r>
          </a:p>
        </p:txBody>
      </p:sp>
      <p:sp>
        <p:nvSpPr>
          <p:cNvPr id="4301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E42D3D7-22BB-4786-8A9A-392771BDAF2C}" type="slidenum">
              <a:rPr lang="en-US" sz="2600" b="1">
                <a:solidFill>
                  <a:schemeClr val="bg1"/>
                </a:solidFill>
              </a:rPr>
              <a:pPr/>
              <a:t>24</a:t>
            </a:fld>
            <a:endParaRPr lang="en-US" sz="2600" b="1">
              <a:solidFill>
                <a:schemeClr val="bg1"/>
              </a:solidFill>
            </a:endParaRPr>
          </a:p>
        </p:txBody>
      </p:sp>
      <p:pic>
        <p:nvPicPr>
          <p:cNvPr id="43014" name="Picture 8"/>
          <p:cNvPicPr>
            <a:picLocks noChangeAspect="1" noChangeArrowheads="1"/>
          </p:cNvPicPr>
          <p:nvPr/>
        </p:nvPicPr>
        <p:blipFill>
          <a:blip r:embed="rId2"/>
          <a:srcRect/>
          <a:stretch>
            <a:fillRect/>
          </a:stretch>
        </p:blipFill>
        <p:spPr bwMode="auto">
          <a:xfrm>
            <a:off x="2057400" y="3810000"/>
            <a:ext cx="4800600" cy="2554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3"/>
          <p:cNvSpPr>
            <a:spLocks noGrp="1" noChangeArrowheads="1"/>
          </p:cNvSpPr>
          <p:nvPr>
            <p:ph type="sldNum" sz="quarter" idx="10"/>
          </p:nvPr>
        </p:nvSpPr>
        <p:spPr>
          <a:noFill/>
        </p:spPr>
        <p:txBody>
          <a:bodyPr/>
          <a:lstStyle/>
          <a:p>
            <a:fld id="{82F2EA21-680F-4B69-8DAC-E766AAA273EC}" type="slidenum">
              <a:rPr lang="en-US" smtClean="0"/>
              <a:pPr/>
              <a:t>25</a:t>
            </a:fld>
            <a:endParaRPr lang="en-US" smtClean="0"/>
          </a:p>
        </p:txBody>
      </p:sp>
      <p:sp>
        <p:nvSpPr>
          <p:cNvPr id="440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A6F8F4C-943C-465D-93DC-A50975E53052}" type="slidenum">
              <a:rPr lang="en-US" sz="2600" b="1">
                <a:solidFill>
                  <a:schemeClr val="bg1"/>
                </a:solidFill>
              </a:rPr>
              <a:pPr/>
              <a:t>25</a:t>
            </a:fld>
            <a:endParaRPr lang="en-US" sz="2600" b="1">
              <a:solidFill>
                <a:schemeClr val="bg1"/>
              </a:solidFill>
            </a:endParaRPr>
          </a:p>
        </p:txBody>
      </p:sp>
      <p:sp>
        <p:nvSpPr>
          <p:cNvPr id="44035" name="Title 1"/>
          <p:cNvSpPr>
            <a:spLocks noGrp="1"/>
          </p:cNvSpPr>
          <p:nvPr>
            <p:ph type="title"/>
          </p:nvPr>
        </p:nvSpPr>
        <p:spPr/>
        <p:txBody>
          <a:bodyPr/>
          <a:lstStyle/>
          <a:p>
            <a:pPr eaLnBrk="1" hangingPunct="1"/>
            <a:r>
              <a:rPr lang="en-US" smtClean="0"/>
              <a:t>Complexity Analysis (continued)</a:t>
            </a:r>
          </a:p>
        </p:txBody>
      </p:sp>
      <p:sp>
        <p:nvSpPr>
          <p:cNvPr id="44036" name="Content Placeholder 2"/>
          <p:cNvSpPr>
            <a:spLocks noGrp="1"/>
          </p:cNvSpPr>
          <p:nvPr>
            <p:ph idx="1"/>
          </p:nvPr>
        </p:nvSpPr>
        <p:spPr>
          <a:xfrm>
            <a:off x="838200" y="2362200"/>
            <a:ext cx="7924800" cy="3724275"/>
          </a:xfrm>
        </p:spPr>
        <p:txBody>
          <a:bodyPr/>
          <a:lstStyle/>
          <a:p>
            <a:pPr eaLnBrk="1" hangingPunct="1"/>
            <a:r>
              <a:rPr lang="en-US" b="1" smtClean="0"/>
              <a:t>Common Big-O Values (continued):</a:t>
            </a:r>
            <a:endParaRPr lang="en-US" smtClean="0"/>
          </a:p>
          <a:p>
            <a:pPr eaLnBrk="1" hangingPunct="1"/>
            <a:r>
              <a:rPr lang="en-US" smtClean="0"/>
              <a:t>Calls needed to compute the </a:t>
            </a:r>
            <a:r>
              <a:rPr lang="en-US" i="1" smtClean="0"/>
              <a:t>n</a:t>
            </a:r>
            <a:r>
              <a:rPr lang="en-US" smtClean="0"/>
              <a:t>th Fibonacci number recursively</a:t>
            </a:r>
          </a:p>
        </p:txBody>
      </p:sp>
      <p:sp>
        <p:nvSpPr>
          <p:cNvPr id="4403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6CBB872-17BB-4BD5-957A-EBE0402CFC87}" type="slidenum">
              <a:rPr lang="en-US" sz="2600" b="1">
                <a:solidFill>
                  <a:schemeClr val="bg1"/>
                </a:solidFill>
              </a:rPr>
              <a:pPr/>
              <a:t>25</a:t>
            </a:fld>
            <a:endParaRPr lang="en-US" sz="2600" b="1">
              <a:solidFill>
                <a:schemeClr val="bg1"/>
              </a:solidFill>
            </a:endParaRPr>
          </a:p>
        </p:txBody>
      </p:sp>
      <p:pic>
        <p:nvPicPr>
          <p:cNvPr id="44038" name="Picture 8"/>
          <p:cNvPicPr>
            <a:picLocks noChangeAspect="1" noChangeArrowheads="1"/>
          </p:cNvPicPr>
          <p:nvPr/>
        </p:nvPicPr>
        <p:blipFill>
          <a:blip r:embed="rId2"/>
          <a:srcRect/>
          <a:stretch>
            <a:fillRect/>
          </a:stretch>
        </p:blipFill>
        <p:spPr bwMode="auto">
          <a:xfrm>
            <a:off x="838200" y="3962400"/>
            <a:ext cx="7924800" cy="1976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D17D0B5C-5549-461F-8058-678EE509D196}" type="slidenum">
              <a:rPr lang="en-US" smtClean="0"/>
              <a:pPr/>
              <a:t>26</a:t>
            </a:fld>
            <a:endParaRPr lang="en-US"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95AB737-0747-4CC8-9DCC-44BA9A95E1A7}" type="slidenum">
              <a:rPr lang="en-US" sz="2600" b="1">
                <a:solidFill>
                  <a:schemeClr val="bg1"/>
                </a:solidFill>
              </a:rPr>
              <a:pPr/>
              <a:t>26</a:t>
            </a:fld>
            <a:endParaRPr lang="en-US" sz="2600" b="1">
              <a:solidFill>
                <a:schemeClr val="bg1"/>
              </a:solidFill>
            </a:endParaRPr>
          </a:p>
        </p:txBody>
      </p:sp>
      <p:sp>
        <p:nvSpPr>
          <p:cNvPr id="45059" name="Title 1"/>
          <p:cNvSpPr>
            <a:spLocks noGrp="1"/>
          </p:cNvSpPr>
          <p:nvPr>
            <p:ph type="title"/>
          </p:nvPr>
        </p:nvSpPr>
        <p:spPr/>
        <p:txBody>
          <a:bodyPr/>
          <a:lstStyle/>
          <a:p>
            <a:pPr eaLnBrk="1" hangingPunct="1"/>
            <a:r>
              <a:rPr lang="en-US" smtClean="0"/>
              <a:t>Complexity Analysis (continued)</a:t>
            </a:r>
          </a:p>
        </p:txBody>
      </p:sp>
      <p:sp>
        <p:nvSpPr>
          <p:cNvPr id="45060" name="Content Placeholder 2"/>
          <p:cNvSpPr>
            <a:spLocks noGrp="1"/>
          </p:cNvSpPr>
          <p:nvPr>
            <p:ph idx="1"/>
          </p:nvPr>
        </p:nvSpPr>
        <p:spPr>
          <a:xfrm>
            <a:off x="838200" y="2362200"/>
            <a:ext cx="7924800" cy="3724275"/>
          </a:xfrm>
        </p:spPr>
        <p:txBody>
          <a:bodyPr/>
          <a:lstStyle/>
          <a:p>
            <a:pPr eaLnBrk="1" hangingPunct="1"/>
            <a:r>
              <a:rPr lang="en-US" b="1" smtClean="0"/>
              <a:t>Best-Case, Worst-Case, and Average-Case Behavior:</a:t>
            </a:r>
          </a:p>
          <a:p>
            <a:pPr eaLnBrk="1" hangingPunct="1"/>
            <a:r>
              <a:rPr lang="en-US" smtClean="0"/>
              <a:t>Best: Under what circumstances does an algorithm do the least amount of work? What is the algorithm’s complexity in this best case?</a:t>
            </a:r>
          </a:p>
          <a:p>
            <a:pPr eaLnBrk="1" hangingPunct="1"/>
            <a:r>
              <a:rPr lang="en-US" smtClean="0"/>
              <a:t>Worst: Under what circumstances does an algorithm do the most amount of work? What is the algorithm’s complexity in this worst case?</a:t>
            </a:r>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65B29D-7DFE-4004-875D-C58A935F4963}" type="slidenum">
              <a:rPr lang="en-US" sz="2600" b="1">
                <a:solidFill>
                  <a:schemeClr val="bg1"/>
                </a:solidFill>
              </a:rPr>
              <a:pPr/>
              <a:t>26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ABE00418-E94B-4CEF-A23B-49660F6F3719}" type="slidenum">
              <a:rPr lang="en-US" smtClean="0"/>
              <a:pPr/>
              <a:t>27</a:t>
            </a:fld>
            <a:endParaRPr lang="en-US"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C0C891C7-8A8D-4090-B111-FD418CA0E390}" type="slidenum">
              <a:rPr lang="en-US" sz="2600" b="1">
                <a:solidFill>
                  <a:schemeClr val="bg1"/>
                </a:solidFill>
              </a:rPr>
              <a:pPr/>
              <a:t>27</a:t>
            </a:fld>
            <a:endParaRPr lang="en-US" sz="2600" b="1">
              <a:solidFill>
                <a:schemeClr val="bg1"/>
              </a:solidFill>
            </a:endParaRPr>
          </a:p>
        </p:txBody>
      </p:sp>
      <p:sp>
        <p:nvSpPr>
          <p:cNvPr id="46083" name="Title 1"/>
          <p:cNvSpPr>
            <a:spLocks noGrp="1"/>
          </p:cNvSpPr>
          <p:nvPr>
            <p:ph type="title"/>
          </p:nvPr>
        </p:nvSpPr>
        <p:spPr/>
        <p:txBody>
          <a:bodyPr/>
          <a:lstStyle/>
          <a:p>
            <a:pPr eaLnBrk="1" hangingPunct="1"/>
            <a:r>
              <a:rPr lang="en-US" smtClean="0"/>
              <a:t>Complexity Analysis (continued)</a:t>
            </a:r>
          </a:p>
        </p:txBody>
      </p:sp>
      <p:sp>
        <p:nvSpPr>
          <p:cNvPr id="46084" name="Content Placeholder 2"/>
          <p:cNvSpPr>
            <a:spLocks noGrp="1"/>
          </p:cNvSpPr>
          <p:nvPr>
            <p:ph idx="1"/>
          </p:nvPr>
        </p:nvSpPr>
        <p:spPr>
          <a:xfrm>
            <a:off x="838200" y="2362200"/>
            <a:ext cx="7848600" cy="3724275"/>
          </a:xfrm>
        </p:spPr>
        <p:txBody>
          <a:bodyPr/>
          <a:lstStyle/>
          <a:p>
            <a:pPr eaLnBrk="1" hangingPunct="1"/>
            <a:r>
              <a:rPr lang="en-US" b="1" smtClean="0"/>
              <a:t>Best-Case, Worst-Case, and Average-Case Behavior (continued):</a:t>
            </a:r>
            <a:endParaRPr lang="en-US" smtClean="0"/>
          </a:p>
          <a:p>
            <a:pPr eaLnBrk="1" hangingPunct="1"/>
            <a:r>
              <a:rPr lang="en-US" smtClean="0"/>
              <a:t>Average: Under what circumstances does an algorithm do a typical amount of work? What is the algorithm’s complexity in this typical case?</a:t>
            </a:r>
          </a:p>
          <a:p>
            <a:pPr eaLnBrk="1" hangingPunct="1"/>
            <a:r>
              <a:rPr lang="en-US" smtClean="0"/>
              <a:t> There are algorithms whose best- and average-cases are similar, but whose behaviors degrade in the worst-case.</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1BAFA6B-7BC7-4A34-8B43-01A0609F94EF}" type="slidenum">
              <a:rPr lang="en-US" sz="2600" b="1">
                <a:solidFill>
                  <a:schemeClr val="bg1"/>
                </a:solidFill>
              </a:rPr>
              <a:pPr/>
              <a:t>27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3"/>
          <p:cNvSpPr>
            <a:spLocks noGrp="1" noChangeArrowheads="1"/>
          </p:cNvSpPr>
          <p:nvPr>
            <p:ph type="sldNum" sz="quarter" idx="10"/>
          </p:nvPr>
        </p:nvSpPr>
        <p:spPr>
          <a:noFill/>
        </p:spPr>
        <p:txBody>
          <a:bodyPr/>
          <a:lstStyle/>
          <a:p>
            <a:fld id="{25528CAE-2F37-40C5-BBC6-C4F05C2A23CD}" type="slidenum">
              <a:rPr lang="en-US" smtClean="0"/>
              <a:pPr/>
              <a:t>28</a:t>
            </a:fld>
            <a:endParaRPr lang="en-US" smtClean="0"/>
          </a:p>
        </p:txBody>
      </p:sp>
      <p:sp>
        <p:nvSpPr>
          <p:cNvPr id="471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1AB4FD9-E19B-4B64-809D-A447E65CA09A}" type="slidenum">
              <a:rPr lang="en-US" sz="2600" b="1">
                <a:solidFill>
                  <a:schemeClr val="bg1"/>
                </a:solidFill>
              </a:rPr>
              <a:pPr/>
              <a:t>28</a:t>
            </a:fld>
            <a:endParaRPr lang="en-US" sz="2600" b="1">
              <a:solidFill>
                <a:schemeClr val="bg1"/>
              </a:solidFill>
            </a:endParaRPr>
          </a:p>
        </p:txBody>
      </p:sp>
      <p:sp>
        <p:nvSpPr>
          <p:cNvPr id="47107" name="Title 1"/>
          <p:cNvSpPr>
            <a:spLocks noGrp="1"/>
          </p:cNvSpPr>
          <p:nvPr>
            <p:ph type="title"/>
          </p:nvPr>
        </p:nvSpPr>
        <p:spPr/>
        <p:txBody>
          <a:bodyPr/>
          <a:lstStyle/>
          <a:p>
            <a:pPr eaLnBrk="1" hangingPunct="1"/>
            <a:r>
              <a:rPr lang="en-US" smtClean="0"/>
              <a:t>Binary Search</a:t>
            </a:r>
          </a:p>
        </p:txBody>
      </p:sp>
      <p:sp>
        <p:nvSpPr>
          <p:cNvPr id="47108" name="Content Placeholder 2"/>
          <p:cNvSpPr>
            <a:spLocks noGrp="1"/>
          </p:cNvSpPr>
          <p:nvPr>
            <p:ph idx="1"/>
          </p:nvPr>
        </p:nvSpPr>
        <p:spPr>
          <a:xfrm>
            <a:off x="838200" y="2362200"/>
            <a:ext cx="7772400" cy="3724275"/>
          </a:xfrm>
        </p:spPr>
        <p:txBody>
          <a:bodyPr/>
          <a:lstStyle/>
          <a:p>
            <a:pPr eaLnBrk="1" hangingPunct="1"/>
            <a:r>
              <a:rPr lang="en-US" smtClean="0"/>
              <a:t>If a list is in ascending order, the search value can be found or its absence determined quickly using a binary search algorithm.</a:t>
            </a:r>
          </a:p>
          <a:p>
            <a:pPr lvl="1" eaLnBrk="1" hangingPunct="1"/>
            <a:r>
              <a:rPr lang="en-US" smtClean="0"/>
              <a:t>O(log </a:t>
            </a:r>
            <a:r>
              <a:rPr lang="en-US" i="1" smtClean="0"/>
              <a:t>n).</a:t>
            </a:r>
          </a:p>
          <a:p>
            <a:pPr lvl="1" eaLnBrk="1" hangingPunct="1"/>
            <a:r>
              <a:rPr lang="en-US" smtClean="0"/>
              <a:t>Start by looking in the middle of the list. </a:t>
            </a:r>
          </a:p>
          <a:p>
            <a:pPr lvl="1" eaLnBrk="1" hangingPunct="1"/>
            <a:r>
              <a:rPr lang="en-US" smtClean="0"/>
              <a:t>At each step, the search region is reduced by 2.</a:t>
            </a:r>
          </a:p>
          <a:p>
            <a:pPr lvl="1" eaLnBrk="1" hangingPunct="1"/>
            <a:r>
              <a:rPr lang="en-US" smtClean="0"/>
              <a:t>A list of 1 million entries involves at most 20 steps.</a:t>
            </a:r>
          </a:p>
        </p:txBody>
      </p:sp>
      <p:sp>
        <p:nvSpPr>
          <p:cNvPr id="4710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2562404-E857-4373-85FF-E921D537D23E}" type="slidenum">
              <a:rPr lang="en-US" sz="2600" b="1">
                <a:solidFill>
                  <a:schemeClr val="bg1"/>
                </a:solidFill>
              </a:rPr>
              <a:pPr/>
              <a:t>28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3"/>
          <p:cNvSpPr>
            <a:spLocks noGrp="1" noChangeArrowheads="1"/>
          </p:cNvSpPr>
          <p:nvPr>
            <p:ph type="sldNum" sz="quarter" idx="10"/>
          </p:nvPr>
        </p:nvSpPr>
        <p:spPr>
          <a:noFill/>
        </p:spPr>
        <p:txBody>
          <a:bodyPr/>
          <a:lstStyle/>
          <a:p>
            <a:fld id="{6A89DB01-8AF7-4101-A05D-EB8EDFD87CD6}" type="slidenum">
              <a:rPr lang="en-US" smtClean="0"/>
              <a:pPr/>
              <a:t>29</a:t>
            </a:fld>
            <a:endParaRPr lang="en-US" smtClean="0"/>
          </a:p>
        </p:txBody>
      </p:sp>
      <p:sp>
        <p:nvSpPr>
          <p:cNvPr id="481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67AADD0-B099-4A75-9E1B-425C71DCD832}" type="slidenum">
              <a:rPr lang="en-US" sz="2600" b="1">
                <a:solidFill>
                  <a:schemeClr val="bg1"/>
                </a:solidFill>
              </a:rPr>
              <a:pPr/>
              <a:t>29</a:t>
            </a:fld>
            <a:endParaRPr lang="en-US" sz="2600" b="1">
              <a:solidFill>
                <a:schemeClr val="bg1"/>
              </a:solidFill>
            </a:endParaRPr>
          </a:p>
        </p:txBody>
      </p:sp>
      <p:sp>
        <p:nvSpPr>
          <p:cNvPr id="48131" name="Title 1"/>
          <p:cNvSpPr>
            <a:spLocks noGrp="1"/>
          </p:cNvSpPr>
          <p:nvPr>
            <p:ph type="title"/>
          </p:nvPr>
        </p:nvSpPr>
        <p:spPr/>
        <p:txBody>
          <a:bodyPr/>
          <a:lstStyle/>
          <a:p>
            <a:pPr eaLnBrk="1" hangingPunct="1"/>
            <a:r>
              <a:rPr lang="en-US" smtClean="0"/>
              <a:t>Binary Search (continued)</a:t>
            </a:r>
          </a:p>
        </p:txBody>
      </p:sp>
      <p:sp>
        <p:nvSpPr>
          <p:cNvPr id="48132" name="Content Placeholder 2"/>
          <p:cNvSpPr>
            <a:spLocks noGrp="1"/>
          </p:cNvSpPr>
          <p:nvPr>
            <p:ph idx="1"/>
          </p:nvPr>
        </p:nvSpPr>
        <p:spPr>
          <a:xfrm>
            <a:off x="838200" y="2362200"/>
            <a:ext cx="8001000" cy="3724275"/>
          </a:xfrm>
        </p:spPr>
        <p:txBody>
          <a:bodyPr/>
          <a:lstStyle/>
          <a:p>
            <a:pPr eaLnBrk="1" hangingPunct="1"/>
            <a:r>
              <a:rPr lang="en-US" smtClean="0"/>
              <a:t>Binary search algorithm</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 list for the binary search algorithm with all numbers visible</a:t>
            </a:r>
          </a:p>
        </p:txBody>
      </p:sp>
      <p:sp>
        <p:nvSpPr>
          <p:cNvPr id="481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BB8EA20-87CA-4242-A2CD-46FDC903F49E}" type="slidenum">
              <a:rPr lang="en-US" sz="2600" b="1">
                <a:solidFill>
                  <a:schemeClr val="bg1"/>
                </a:solidFill>
              </a:rPr>
              <a:pPr/>
              <a:t>29</a:t>
            </a:fld>
            <a:endParaRPr lang="en-US" sz="2600" b="1">
              <a:solidFill>
                <a:schemeClr val="bg1"/>
              </a:solidFill>
            </a:endParaRPr>
          </a:p>
        </p:txBody>
      </p:sp>
      <p:pic>
        <p:nvPicPr>
          <p:cNvPr id="48134" name="Picture 9"/>
          <p:cNvPicPr>
            <a:picLocks noChangeAspect="1" noChangeArrowheads="1"/>
          </p:cNvPicPr>
          <p:nvPr/>
        </p:nvPicPr>
        <p:blipFill>
          <a:blip r:embed="rId2"/>
          <a:srcRect/>
          <a:stretch>
            <a:fillRect/>
          </a:stretch>
        </p:blipFill>
        <p:spPr bwMode="auto">
          <a:xfrm>
            <a:off x="1371600" y="2895600"/>
            <a:ext cx="6362700" cy="2087563"/>
          </a:xfrm>
          <a:prstGeom prst="rect">
            <a:avLst/>
          </a:prstGeom>
          <a:noFill/>
          <a:ln w="9525">
            <a:noFill/>
            <a:miter lim="800000"/>
            <a:headEnd/>
            <a:tailEnd/>
          </a:ln>
        </p:spPr>
      </p:pic>
      <p:pic>
        <p:nvPicPr>
          <p:cNvPr id="48135" name="Picture 10"/>
          <p:cNvPicPr>
            <a:picLocks noChangeAspect="1" noChangeArrowheads="1"/>
          </p:cNvPicPr>
          <p:nvPr/>
        </p:nvPicPr>
        <p:blipFill>
          <a:blip r:embed="rId3"/>
          <a:srcRect/>
          <a:stretch>
            <a:fillRect/>
          </a:stretch>
        </p:blipFill>
        <p:spPr bwMode="auto">
          <a:xfrm>
            <a:off x="1219200" y="5867400"/>
            <a:ext cx="7924800" cy="369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663A43FE-EE33-4DAF-AF1E-0B47791193BA}" type="slidenum">
              <a:rPr lang="en-US" smtClean="0"/>
              <a:pPr/>
              <a:t>3</a:t>
            </a:fld>
            <a:endParaRPr lang="en-US"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D109B7F-C2EA-45A8-9AD7-C02102BDA7FE}" type="slidenum">
              <a:rPr lang="en-US" sz="2600" b="1">
                <a:solidFill>
                  <a:schemeClr val="bg1"/>
                </a:solidFill>
              </a:rPr>
              <a:pPr/>
              <a:t>3</a:t>
            </a:fld>
            <a:endParaRPr lang="en-US" sz="2600" b="1">
              <a:solidFill>
                <a:schemeClr val="bg1"/>
              </a:solidFill>
            </a:endParaRPr>
          </a:p>
        </p:txBody>
      </p:sp>
      <p:sp>
        <p:nvSpPr>
          <p:cNvPr id="20483"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126FF37-B410-46AB-8A7D-E6F46954AF9E}" type="slidenum">
              <a:rPr lang="en-US" sz="2600" b="1">
                <a:solidFill>
                  <a:schemeClr val="bg1"/>
                </a:solidFill>
              </a:rPr>
              <a:pPr/>
              <a:t>3</a:t>
            </a:fld>
            <a:endParaRPr lang="en-US" sz="2600" b="1">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mtClean="0"/>
              <a:t>Objectives (continued)</a:t>
            </a:r>
          </a:p>
        </p:txBody>
      </p:sp>
      <p:sp>
        <p:nvSpPr>
          <p:cNvPr id="20485" name="Rectangle 3"/>
          <p:cNvSpPr>
            <a:spLocks noGrp="1" noChangeArrowheads="1"/>
          </p:cNvSpPr>
          <p:nvPr>
            <p:ph type="body" idx="1"/>
          </p:nvPr>
        </p:nvSpPr>
        <p:spPr>
          <a:xfrm>
            <a:off x="838200" y="2362200"/>
            <a:ext cx="7696200" cy="3886200"/>
          </a:xfrm>
        </p:spPr>
        <p:txBody>
          <a:bodyPr/>
          <a:lstStyle/>
          <a:p>
            <a:r>
              <a:rPr lang="en-US" smtClean="0"/>
              <a:t>Understand how a computer executes a recursive method.</a:t>
            </a:r>
          </a:p>
          <a:p>
            <a:r>
              <a:rPr lang="en-US" smtClean="0"/>
              <a:t>Perform a simple complexity analysis of an algorithm using big-O notation.</a:t>
            </a:r>
          </a:p>
          <a:p>
            <a:r>
              <a:rPr lang="en-US" smtClean="0"/>
              <a:t>Recognize some typical orders of complexity.</a:t>
            </a:r>
          </a:p>
          <a:p>
            <a:r>
              <a:rPr lang="en-US" smtClean="0"/>
              <a:t>Understand the behavior of a complex sort algorithm such as the quicksort.</a:t>
            </a:r>
          </a:p>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3"/>
          <p:cNvSpPr>
            <a:spLocks noGrp="1" noChangeArrowheads="1"/>
          </p:cNvSpPr>
          <p:nvPr>
            <p:ph type="sldNum" sz="quarter" idx="10"/>
          </p:nvPr>
        </p:nvSpPr>
        <p:spPr>
          <a:noFill/>
        </p:spPr>
        <p:txBody>
          <a:bodyPr/>
          <a:lstStyle/>
          <a:p>
            <a:fld id="{BB004E01-5E10-4650-9247-5EA14BE823DD}" type="slidenum">
              <a:rPr lang="en-US" smtClean="0"/>
              <a:pPr/>
              <a:t>30</a:t>
            </a:fld>
            <a:endParaRPr lang="en-US" smtClean="0"/>
          </a:p>
        </p:txBody>
      </p:sp>
      <p:sp>
        <p:nvSpPr>
          <p:cNvPr id="491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F9AC846-44BE-4A8F-A2E7-57DB7EE28FE4}" type="slidenum">
              <a:rPr lang="en-US" sz="2600" b="1">
                <a:solidFill>
                  <a:schemeClr val="bg1"/>
                </a:solidFill>
              </a:rPr>
              <a:pPr/>
              <a:t>30</a:t>
            </a:fld>
            <a:endParaRPr lang="en-US" sz="2600" b="1">
              <a:solidFill>
                <a:schemeClr val="bg1"/>
              </a:solidFill>
            </a:endParaRPr>
          </a:p>
        </p:txBody>
      </p:sp>
      <p:sp>
        <p:nvSpPr>
          <p:cNvPr id="49155" name="Title 1"/>
          <p:cNvSpPr>
            <a:spLocks noGrp="1"/>
          </p:cNvSpPr>
          <p:nvPr>
            <p:ph type="title"/>
          </p:nvPr>
        </p:nvSpPr>
        <p:spPr/>
        <p:txBody>
          <a:bodyPr/>
          <a:lstStyle/>
          <a:p>
            <a:pPr eaLnBrk="1" hangingPunct="1"/>
            <a:r>
              <a:rPr lang="en-US" smtClean="0"/>
              <a:t>Binary Search (continued)</a:t>
            </a:r>
          </a:p>
        </p:txBody>
      </p:sp>
      <p:sp>
        <p:nvSpPr>
          <p:cNvPr id="49156" name="Content Placeholder 2"/>
          <p:cNvSpPr>
            <a:spLocks noGrp="1"/>
          </p:cNvSpPr>
          <p:nvPr>
            <p:ph idx="1"/>
          </p:nvPr>
        </p:nvSpPr>
        <p:spPr>
          <a:xfrm>
            <a:off x="838200" y="2362200"/>
            <a:ext cx="8153400" cy="3724275"/>
          </a:xfrm>
        </p:spPr>
        <p:txBody>
          <a:bodyPr/>
          <a:lstStyle/>
          <a:p>
            <a:pPr eaLnBrk="1" hangingPunct="1"/>
            <a:r>
              <a:rPr lang="en-US" sz="2400" smtClean="0"/>
              <a:t>Maximum number of steps need to binary search lists of various sizes</a:t>
            </a:r>
          </a:p>
        </p:txBody>
      </p:sp>
      <p:sp>
        <p:nvSpPr>
          <p:cNvPr id="491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974BCA7-2779-43D8-BE4F-27C8510B61C0}" type="slidenum">
              <a:rPr lang="en-US" sz="2600" b="1">
                <a:solidFill>
                  <a:schemeClr val="bg1"/>
                </a:solidFill>
              </a:rPr>
              <a:pPr/>
              <a:t>30</a:t>
            </a:fld>
            <a:endParaRPr lang="en-US" sz="2600" b="1">
              <a:solidFill>
                <a:schemeClr val="bg1"/>
              </a:solidFill>
            </a:endParaRPr>
          </a:p>
        </p:txBody>
      </p:sp>
      <p:pic>
        <p:nvPicPr>
          <p:cNvPr id="49158" name="Picture 10"/>
          <p:cNvPicPr>
            <a:picLocks noChangeAspect="1" noChangeArrowheads="1"/>
          </p:cNvPicPr>
          <p:nvPr/>
        </p:nvPicPr>
        <p:blipFill>
          <a:blip r:embed="rId2"/>
          <a:srcRect/>
          <a:stretch>
            <a:fillRect/>
          </a:stretch>
        </p:blipFill>
        <p:spPr bwMode="auto">
          <a:xfrm>
            <a:off x="1219200" y="3106738"/>
            <a:ext cx="5791200" cy="2587625"/>
          </a:xfrm>
          <a:prstGeom prst="rect">
            <a:avLst/>
          </a:prstGeom>
          <a:noFill/>
          <a:ln w="9525">
            <a:noFill/>
            <a:miter lim="800000"/>
            <a:headEnd/>
            <a:tailEnd/>
          </a:ln>
        </p:spPr>
      </p:pic>
      <p:pic>
        <p:nvPicPr>
          <p:cNvPr id="49159" name="Picture 11"/>
          <p:cNvPicPr>
            <a:picLocks noChangeAspect="1" noChangeArrowheads="1"/>
          </p:cNvPicPr>
          <p:nvPr/>
        </p:nvPicPr>
        <p:blipFill>
          <a:blip r:embed="rId3"/>
          <a:srcRect/>
          <a:stretch>
            <a:fillRect/>
          </a:stretch>
        </p:blipFill>
        <p:spPr bwMode="auto">
          <a:xfrm>
            <a:off x="1219200" y="5638800"/>
            <a:ext cx="5791200" cy="495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3"/>
          <p:cNvSpPr>
            <a:spLocks noGrp="1" noChangeArrowheads="1"/>
          </p:cNvSpPr>
          <p:nvPr>
            <p:ph type="sldNum" sz="quarter" idx="10"/>
          </p:nvPr>
        </p:nvSpPr>
        <p:spPr>
          <a:noFill/>
        </p:spPr>
        <p:txBody>
          <a:bodyPr/>
          <a:lstStyle/>
          <a:p>
            <a:fld id="{931996B8-2483-497E-8226-4FD1C8E4C015}" type="slidenum">
              <a:rPr lang="en-US" smtClean="0"/>
              <a:pPr/>
              <a:t>31</a:t>
            </a:fld>
            <a:endParaRPr lang="en-US" smtClean="0"/>
          </a:p>
        </p:txBody>
      </p:sp>
      <p:sp>
        <p:nvSpPr>
          <p:cNvPr id="501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CBC95E9-3673-4B76-AFA6-74131034C794}" type="slidenum">
              <a:rPr lang="en-US" sz="2600" b="1">
                <a:solidFill>
                  <a:schemeClr val="bg1"/>
                </a:solidFill>
              </a:rPr>
              <a:pPr/>
              <a:t>31</a:t>
            </a:fld>
            <a:endParaRPr lang="en-US" sz="2600" b="1">
              <a:solidFill>
                <a:schemeClr val="bg1"/>
              </a:solidFill>
            </a:endParaRPr>
          </a:p>
        </p:txBody>
      </p:sp>
      <p:sp>
        <p:nvSpPr>
          <p:cNvPr id="50179" name="Title 1"/>
          <p:cNvSpPr>
            <a:spLocks noGrp="1"/>
          </p:cNvSpPr>
          <p:nvPr>
            <p:ph type="title"/>
          </p:nvPr>
        </p:nvSpPr>
        <p:spPr/>
        <p:txBody>
          <a:bodyPr/>
          <a:lstStyle/>
          <a:p>
            <a:pPr eaLnBrk="1" hangingPunct="1"/>
            <a:r>
              <a:rPr lang="en-US" smtClean="0"/>
              <a:t>Quicksort</a:t>
            </a:r>
          </a:p>
        </p:txBody>
      </p:sp>
      <p:sp>
        <p:nvSpPr>
          <p:cNvPr id="50180" name="Content Placeholder 2"/>
          <p:cNvSpPr>
            <a:spLocks noGrp="1"/>
          </p:cNvSpPr>
          <p:nvPr>
            <p:ph idx="1"/>
          </p:nvPr>
        </p:nvSpPr>
        <p:spPr>
          <a:xfrm>
            <a:off x="838200" y="2362200"/>
            <a:ext cx="7848600" cy="3724275"/>
          </a:xfrm>
        </p:spPr>
        <p:txBody>
          <a:bodyPr/>
          <a:lstStyle/>
          <a:p>
            <a:pPr eaLnBrk="1" hangingPunct="1"/>
            <a:r>
              <a:rPr lang="en-US" b="1" smtClean="0"/>
              <a:t>Quicksort</a:t>
            </a:r>
            <a:r>
              <a:rPr lang="en-US" smtClean="0"/>
              <a:t>: An algorithm that is O(</a:t>
            </a:r>
            <a:r>
              <a:rPr lang="en-US" i="1" smtClean="0"/>
              <a:t>n</a:t>
            </a:r>
            <a:r>
              <a:rPr lang="en-US" smtClean="0"/>
              <a:t> log </a:t>
            </a:r>
            <a:r>
              <a:rPr lang="en-US" i="1" smtClean="0"/>
              <a:t>n</a:t>
            </a:r>
            <a:r>
              <a:rPr lang="en-US" smtClean="0"/>
              <a:t>).</a:t>
            </a:r>
          </a:p>
          <a:p>
            <a:pPr lvl="1" eaLnBrk="1" hangingPunct="1"/>
            <a:r>
              <a:rPr lang="en-US" smtClean="0"/>
              <a:t>Break an array into two parts, then move the elements so that the larger values are in one end and the smaller values are in the other.</a:t>
            </a:r>
          </a:p>
          <a:p>
            <a:pPr lvl="1" eaLnBrk="1" hangingPunct="1"/>
            <a:r>
              <a:rPr lang="en-US" smtClean="0"/>
              <a:t>Each part is subdivided in the same way, until the subparts contain only a single value.</a:t>
            </a:r>
          </a:p>
          <a:p>
            <a:pPr lvl="1" eaLnBrk="1" hangingPunct="1"/>
            <a:r>
              <a:rPr lang="en-US" smtClean="0"/>
              <a:t>Then the array is sorted.</a:t>
            </a:r>
          </a:p>
        </p:txBody>
      </p:sp>
      <p:sp>
        <p:nvSpPr>
          <p:cNvPr id="501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4F8896E-951A-4515-9867-B5FE27C7170F}" type="slidenum">
              <a:rPr lang="en-US" sz="2600" b="1">
                <a:solidFill>
                  <a:schemeClr val="bg1"/>
                </a:solidFill>
              </a:rPr>
              <a:pPr/>
              <a:t>31</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3"/>
          <p:cNvSpPr>
            <a:spLocks noGrp="1" noChangeArrowheads="1"/>
          </p:cNvSpPr>
          <p:nvPr>
            <p:ph type="sldNum" sz="quarter" idx="10"/>
          </p:nvPr>
        </p:nvSpPr>
        <p:spPr>
          <a:noFill/>
        </p:spPr>
        <p:txBody>
          <a:bodyPr/>
          <a:lstStyle/>
          <a:p>
            <a:fld id="{A58268E6-F426-4B98-A70C-1F52F5D7E134}" type="slidenum">
              <a:rPr lang="en-US" smtClean="0"/>
              <a:pPr/>
              <a:t>32</a:t>
            </a:fld>
            <a:endParaRPr lang="en-US" smtClean="0"/>
          </a:p>
        </p:txBody>
      </p:sp>
      <p:sp>
        <p:nvSpPr>
          <p:cNvPr id="512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EF60F37-CF1E-4CD1-AD56-3C0A7401D700}" type="slidenum">
              <a:rPr lang="en-US" sz="2600" b="1">
                <a:solidFill>
                  <a:schemeClr val="bg1"/>
                </a:solidFill>
              </a:rPr>
              <a:pPr/>
              <a:t>32</a:t>
            </a:fld>
            <a:endParaRPr lang="en-US" sz="2600" b="1">
              <a:solidFill>
                <a:schemeClr val="bg1"/>
              </a:solidFill>
            </a:endParaRPr>
          </a:p>
        </p:txBody>
      </p:sp>
      <p:sp>
        <p:nvSpPr>
          <p:cNvPr id="51203" name="Title 1"/>
          <p:cNvSpPr>
            <a:spLocks noGrp="1"/>
          </p:cNvSpPr>
          <p:nvPr>
            <p:ph type="title"/>
          </p:nvPr>
        </p:nvSpPr>
        <p:spPr/>
        <p:txBody>
          <a:bodyPr/>
          <a:lstStyle/>
          <a:p>
            <a:pPr eaLnBrk="1" hangingPunct="1"/>
            <a:r>
              <a:rPr lang="en-US" smtClean="0"/>
              <a:t>Quicksort (continued)</a:t>
            </a:r>
          </a:p>
        </p:txBody>
      </p:sp>
      <p:sp>
        <p:nvSpPr>
          <p:cNvPr id="51204" name="Content Placeholder 2"/>
          <p:cNvSpPr>
            <a:spLocks noGrp="1"/>
          </p:cNvSpPr>
          <p:nvPr>
            <p:ph idx="1"/>
          </p:nvPr>
        </p:nvSpPr>
        <p:spPr>
          <a:xfrm>
            <a:off x="838200" y="2362200"/>
            <a:ext cx="7772400" cy="3724275"/>
          </a:xfrm>
        </p:spPr>
        <p:txBody>
          <a:bodyPr/>
          <a:lstStyle/>
          <a:p>
            <a:pPr eaLnBrk="1" hangingPunct="1"/>
            <a:r>
              <a:rPr lang="en-US" b="1" smtClean="0"/>
              <a:t>Phase 1:</a:t>
            </a:r>
          </a:p>
          <a:p>
            <a:pPr eaLnBrk="1" hangingPunct="1"/>
            <a:r>
              <a:rPr lang="en-US" smtClean="0"/>
              <a:t>Step 1: if the array length is less than 2, it is done. </a:t>
            </a:r>
          </a:p>
          <a:p>
            <a:pPr eaLnBrk="1" hangingPunct="1"/>
            <a:r>
              <a:rPr lang="en-US" smtClean="0"/>
              <a:t>Step 2: locates the pivot (middle value), 7.</a:t>
            </a:r>
          </a:p>
          <a:p>
            <a:pPr eaLnBrk="1" hangingPunct="1"/>
            <a:endParaRPr lang="en-US" smtClean="0"/>
          </a:p>
          <a:p>
            <a:pPr eaLnBrk="1" hangingPunct="1"/>
            <a:r>
              <a:rPr lang="en-US" smtClean="0"/>
              <a:t>Step 3: Tags elements at left and right ends as </a:t>
            </a:r>
            <a:r>
              <a:rPr lang="en-US" smtClean="0">
                <a:latin typeface="Courier New" pitchFamily="49" charset="0"/>
                <a:cs typeface="Courier New" pitchFamily="49" charset="0"/>
              </a:rPr>
              <a:t>i</a:t>
            </a:r>
            <a:r>
              <a:rPr lang="en-US" smtClean="0"/>
              <a:t> and </a:t>
            </a:r>
            <a:r>
              <a:rPr lang="en-US" smtClean="0">
                <a:latin typeface="Courier New" pitchFamily="49" charset="0"/>
                <a:cs typeface="Courier New" pitchFamily="49" charset="0"/>
              </a:rPr>
              <a:t>j</a:t>
            </a:r>
            <a:r>
              <a:rPr lang="en-US" smtClean="0"/>
              <a:t>.</a:t>
            </a:r>
          </a:p>
        </p:txBody>
      </p:sp>
      <p:sp>
        <p:nvSpPr>
          <p:cNvPr id="512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2715EFA-802C-4021-8EE1-7C9D027EB21F}" type="slidenum">
              <a:rPr lang="en-US" sz="2600" b="1">
                <a:solidFill>
                  <a:schemeClr val="bg1"/>
                </a:solidFill>
              </a:rPr>
              <a:pPr/>
              <a:t>32</a:t>
            </a:fld>
            <a:endParaRPr lang="en-US" sz="2600" b="1">
              <a:solidFill>
                <a:schemeClr val="bg1"/>
              </a:solidFill>
            </a:endParaRPr>
          </a:p>
        </p:txBody>
      </p:sp>
      <p:pic>
        <p:nvPicPr>
          <p:cNvPr id="51206" name="Picture 9"/>
          <p:cNvPicPr>
            <a:picLocks noChangeAspect="1" noChangeArrowheads="1"/>
          </p:cNvPicPr>
          <p:nvPr/>
        </p:nvPicPr>
        <p:blipFill>
          <a:blip r:embed="rId2"/>
          <a:srcRect/>
          <a:stretch>
            <a:fillRect/>
          </a:stretch>
        </p:blipFill>
        <p:spPr bwMode="auto">
          <a:xfrm>
            <a:off x="1371600" y="4397375"/>
            <a:ext cx="6248400" cy="395288"/>
          </a:xfrm>
          <a:prstGeom prst="rect">
            <a:avLst/>
          </a:prstGeom>
          <a:noFill/>
          <a:ln w="9525">
            <a:noFill/>
            <a:miter lim="800000"/>
            <a:headEnd/>
            <a:tailEnd/>
          </a:ln>
        </p:spPr>
      </p:pic>
      <p:pic>
        <p:nvPicPr>
          <p:cNvPr id="51207" name="Picture 10"/>
          <p:cNvPicPr>
            <a:picLocks noChangeAspect="1" noChangeArrowheads="1"/>
          </p:cNvPicPr>
          <p:nvPr/>
        </p:nvPicPr>
        <p:blipFill>
          <a:blip r:embed="rId3"/>
          <a:srcRect/>
          <a:stretch>
            <a:fillRect/>
          </a:stretch>
        </p:blipFill>
        <p:spPr bwMode="auto">
          <a:xfrm>
            <a:off x="3124200" y="5410200"/>
            <a:ext cx="5715000" cy="763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3"/>
          <p:cNvSpPr>
            <a:spLocks noGrp="1" noChangeArrowheads="1"/>
          </p:cNvSpPr>
          <p:nvPr>
            <p:ph type="sldNum" sz="quarter" idx="10"/>
          </p:nvPr>
        </p:nvSpPr>
        <p:spPr>
          <a:noFill/>
        </p:spPr>
        <p:txBody>
          <a:bodyPr/>
          <a:lstStyle/>
          <a:p>
            <a:fld id="{8796A9B5-C6C9-4048-87C4-7A6FA3F6AE64}" type="slidenum">
              <a:rPr lang="en-US" smtClean="0"/>
              <a:pPr/>
              <a:t>33</a:t>
            </a:fld>
            <a:endParaRPr lang="en-US" smtClean="0"/>
          </a:p>
        </p:txBody>
      </p:sp>
      <p:sp>
        <p:nvSpPr>
          <p:cNvPr id="522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A8E322FA-E095-4EA9-B171-29CE19063161}" type="slidenum">
              <a:rPr lang="en-US" sz="2600" b="1">
                <a:solidFill>
                  <a:schemeClr val="bg1"/>
                </a:solidFill>
              </a:rPr>
              <a:pPr/>
              <a:t>33</a:t>
            </a:fld>
            <a:endParaRPr lang="en-US" sz="2600" b="1">
              <a:solidFill>
                <a:schemeClr val="bg1"/>
              </a:solidFill>
            </a:endParaRPr>
          </a:p>
        </p:txBody>
      </p:sp>
      <p:sp>
        <p:nvSpPr>
          <p:cNvPr id="52227" name="Title 1"/>
          <p:cNvSpPr>
            <a:spLocks noGrp="1"/>
          </p:cNvSpPr>
          <p:nvPr>
            <p:ph type="title"/>
          </p:nvPr>
        </p:nvSpPr>
        <p:spPr/>
        <p:txBody>
          <a:bodyPr/>
          <a:lstStyle/>
          <a:p>
            <a:pPr eaLnBrk="1" hangingPunct="1"/>
            <a:r>
              <a:rPr lang="en-US" smtClean="0"/>
              <a:t>Quicksort (continued)</a:t>
            </a:r>
          </a:p>
        </p:txBody>
      </p:sp>
      <p:sp>
        <p:nvSpPr>
          <p:cNvPr id="52228" name="Content Placeholder 2"/>
          <p:cNvSpPr>
            <a:spLocks noGrp="1"/>
          </p:cNvSpPr>
          <p:nvPr>
            <p:ph idx="1"/>
          </p:nvPr>
        </p:nvSpPr>
        <p:spPr>
          <a:xfrm>
            <a:off x="838200" y="2362200"/>
            <a:ext cx="7924800" cy="3724275"/>
          </a:xfrm>
        </p:spPr>
        <p:txBody>
          <a:bodyPr/>
          <a:lstStyle/>
          <a:p>
            <a:pPr eaLnBrk="1" hangingPunct="1"/>
            <a:r>
              <a:rPr lang="en-US" smtClean="0"/>
              <a:t>Step 4: </a:t>
            </a:r>
          </a:p>
          <a:p>
            <a:pPr lvl="1" eaLnBrk="1" hangingPunct="1"/>
            <a:r>
              <a:rPr lang="en-US" smtClean="0"/>
              <a:t>While </a:t>
            </a:r>
            <a:r>
              <a:rPr lang="en-US" smtClean="0">
                <a:latin typeface="Courier New" pitchFamily="49" charset="0"/>
                <a:cs typeface="Courier New" pitchFamily="49" charset="0"/>
              </a:rPr>
              <a:t>a[i] &lt; </a:t>
            </a:r>
            <a:r>
              <a:rPr lang="en-US" smtClean="0"/>
              <a:t>pivot value, increment </a:t>
            </a:r>
            <a:r>
              <a:rPr lang="en-US" smtClean="0">
                <a:latin typeface="Courier New" pitchFamily="49" charset="0"/>
                <a:cs typeface="Courier New" pitchFamily="49" charset="0"/>
              </a:rPr>
              <a:t>i</a:t>
            </a:r>
            <a:r>
              <a:rPr lang="en-US" smtClean="0"/>
              <a:t>.</a:t>
            </a:r>
          </a:p>
          <a:p>
            <a:pPr lvl="1" eaLnBrk="1" hangingPunct="1"/>
            <a:r>
              <a:rPr lang="en-US" smtClean="0"/>
              <a:t>While </a:t>
            </a:r>
            <a:r>
              <a:rPr lang="en-US" smtClean="0">
                <a:latin typeface="Courier New" pitchFamily="49" charset="0"/>
                <a:cs typeface="Courier New" pitchFamily="49" charset="0"/>
              </a:rPr>
              <a:t>a[j] &gt; </a:t>
            </a:r>
            <a:r>
              <a:rPr lang="en-US" smtClean="0"/>
              <a:t>pivot value, decrement </a:t>
            </a:r>
            <a:r>
              <a:rPr lang="en-US" smtClean="0">
                <a:latin typeface="Courier New" pitchFamily="49" charset="0"/>
                <a:cs typeface="Courier New" pitchFamily="49" charset="0"/>
              </a:rPr>
              <a:t>j</a:t>
            </a:r>
            <a:r>
              <a:rPr lang="en-US" smtClean="0"/>
              <a:t>.</a:t>
            </a:r>
          </a:p>
          <a:p>
            <a:pPr lvl="1" eaLnBrk="1" hangingPunct="1"/>
            <a:endParaRPr lang="en-US" smtClean="0"/>
          </a:p>
          <a:p>
            <a:pPr lvl="1" eaLnBrk="1" hangingPunct="1"/>
            <a:endParaRPr lang="en-US" smtClean="0"/>
          </a:p>
          <a:p>
            <a:pPr eaLnBrk="1" hangingPunct="1"/>
            <a:r>
              <a:rPr lang="en-US" smtClean="0"/>
              <a:t>Step 5: if </a:t>
            </a:r>
            <a:r>
              <a:rPr lang="en-US" smtClean="0">
                <a:latin typeface="Courier New" pitchFamily="49" charset="0"/>
                <a:cs typeface="Courier New" pitchFamily="49" charset="0"/>
              </a:rPr>
              <a:t>i &gt; j</a:t>
            </a:r>
            <a:r>
              <a:rPr lang="en-US" smtClean="0"/>
              <a:t>, then end the phase. Else, interchange </a:t>
            </a:r>
            <a:r>
              <a:rPr lang="en-US" smtClean="0">
                <a:latin typeface="Courier New" pitchFamily="49" charset="0"/>
                <a:cs typeface="Courier New" pitchFamily="49" charset="0"/>
              </a:rPr>
              <a:t>a[i]</a:t>
            </a:r>
            <a:r>
              <a:rPr lang="en-US" smtClean="0"/>
              <a:t> and </a:t>
            </a:r>
            <a:r>
              <a:rPr lang="en-US" smtClean="0">
                <a:latin typeface="Courier New" pitchFamily="49" charset="0"/>
                <a:cs typeface="Courier New" pitchFamily="49" charset="0"/>
              </a:rPr>
              <a:t>a[j]</a:t>
            </a:r>
          </a:p>
        </p:txBody>
      </p:sp>
      <p:sp>
        <p:nvSpPr>
          <p:cNvPr id="5222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0E7B964-B874-48D3-80DD-9D3FF7364BC4}" type="slidenum">
              <a:rPr lang="en-US" sz="2600" b="1">
                <a:solidFill>
                  <a:schemeClr val="bg1"/>
                </a:solidFill>
              </a:rPr>
              <a:pPr/>
              <a:t>33</a:t>
            </a:fld>
            <a:endParaRPr lang="en-US" sz="2600" b="1">
              <a:solidFill>
                <a:schemeClr val="bg1"/>
              </a:solidFill>
            </a:endParaRPr>
          </a:p>
        </p:txBody>
      </p:sp>
      <p:pic>
        <p:nvPicPr>
          <p:cNvPr id="52230" name="Picture 9"/>
          <p:cNvPicPr>
            <a:picLocks noChangeAspect="1" noChangeArrowheads="1"/>
          </p:cNvPicPr>
          <p:nvPr/>
        </p:nvPicPr>
        <p:blipFill>
          <a:blip r:embed="rId2"/>
          <a:srcRect/>
          <a:stretch>
            <a:fillRect/>
          </a:stretch>
        </p:blipFill>
        <p:spPr bwMode="auto">
          <a:xfrm>
            <a:off x="1447800" y="3744913"/>
            <a:ext cx="6553200" cy="841375"/>
          </a:xfrm>
          <a:prstGeom prst="rect">
            <a:avLst/>
          </a:prstGeom>
          <a:noFill/>
          <a:ln w="9525">
            <a:noFill/>
            <a:miter lim="800000"/>
            <a:headEnd/>
            <a:tailEnd/>
          </a:ln>
        </p:spPr>
      </p:pic>
      <p:pic>
        <p:nvPicPr>
          <p:cNvPr id="52231" name="Picture 10"/>
          <p:cNvPicPr>
            <a:picLocks noChangeAspect="1" noChangeArrowheads="1"/>
          </p:cNvPicPr>
          <p:nvPr/>
        </p:nvPicPr>
        <p:blipFill>
          <a:blip r:embed="rId3"/>
          <a:srcRect/>
          <a:stretch>
            <a:fillRect/>
          </a:stretch>
        </p:blipFill>
        <p:spPr bwMode="auto">
          <a:xfrm>
            <a:off x="1524000" y="5486400"/>
            <a:ext cx="6172200" cy="806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3"/>
          <p:cNvSpPr>
            <a:spLocks noGrp="1" noChangeArrowheads="1"/>
          </p:cNvSpPr>
          <p:nvPr>
            <p:ph type="sldNum" sz="quarter" idx="10"/>
          </p:nvPr>
        </p:nvSpPr>
        <p:spPr>
          <a:noFill/>
        </p:spPr>
        <p:txBody>
          <a:bodyPr/>
          <a:lstStyle/>
          <a:p>
            <a:fld id="{DCF1C5C2-E461-4F36-9FF1-22A7B55173A1}" type="slidenum">
              <a:rPr lang="en-US" smtClean="0"/>
              <a:pPr/>
              <a:t>34</a:t>
            </a:fld>
            <a:endParaRPr lang="en-US" smtClean="0"/>
          </a:p>
        </p:txBody>
      </p:sp>
      <p:sp>
        <p:nvSpPr>
          <p:cNvPr id="532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608F106-EBEE-4FF5-8BAF-E53E4FFA8457}" type="slidenum">
              <a:rPr lang="en-US" sz="2600" b="1">
                <a:solidFill>
                  <a:schemeClr val="bg1"/>
                </a:solidFill>
              </a:rPr>
              <a:pPr/>
              <a:t>34</a:t>
            </a:fld>
            <a:endParaRPr lang="en-US" sz="2600" b="1">
              <a:solidFill>
                <a:schemeClr val="bg1"/>
              </a:solidFill>
            </a:endParaRPr>
          </a:p>
        </p:txBody>
      </p:sp>
      <p:sp>
        <p:nvSpPr>
          <p:cNvPr id="53251" name="Title 1"/>
          <p:cNvSpPr>
            <a:spLocks noGrp="1"/>
          </p:cNvSpPr>
          <p:nvPr>
            <p:ph type="title"/>
          </p:nvPr>
        </p:nvSpPr>
        <p:spPr/>
        <p:txBody>
          <a:bodyPr/>
          <a:lstStyle/>
          <a:p>
            <a:pPr eaLnBrk="1" hangingPunct="1"/>
            <a:r>
              <a:rPr lang="en-US" smtClean="0"/>
              <a:t>Quicksort (continued)</a:t>
            </a:r>
          </a:p>
        </p:txBody>
      </p:sp>
      <p:sp>
        <p:nvSpPr>
          <p:cNvPr id="53252" name="Content Placeholder 2"/>
          <p:cNvSpPr>
            <a:spLocks noGrp="1"/>
          </p:cNvSpPr>
          <p:nvPr>
            <p:ph idx="1"/>
          </p:nvPr>
        </p:nvSpPr>
        <p:spPr>
          <a:xfrm>
            <a:off x="838200" y="2362200"/>
            <a:ext cx="7772400" cy="3724275"/>
          </a:xfrm>
        </p:spPr>
        <p:txBody>
          <a:bodyPr/>
          <a:lstStyle/>
          <a:p>
            <a:pPr eaLnBrk="1" hangingPunct="1"/>
            <a:r>
              <a:rPr lang="en-US" smtClean="0">
                <a:cs typeface="Courier New" pitchFamily="49" charset="0"/>
              </a:rPr>
              <a:t>Step 6: increment</a:t>
            </a:r>
            <a:r>
              <a:rPr lang="en-US" smtClean="0">
                <a:latin typeface="Courier New" pitchFamily="49" charset="0"/>
                <a:cs typeface="Courier New" pitchFamily="49" charset="0"/>
              </a:rPr>
              <a:t> i </a:t>
            </a:r>
            <a:r>
              <a:rPr lang="en-US" smtClean="0"/>
              <a:t>and decrement </a:t>
            </a:r>
            <a:r>
              <a:rPr lang="en-US" smtClean="0">
                <a:latin typeface="Courier New" pitchFamily="49" charset="0"/>
                <a:cs typeface="Courier New" pitchFamily="49" charset="0"/>
              </a:rPr>
              <a:t>j</a:t>
            </a:r>
            <a:r>
              <a:rPr lang="en-US" smtClean="0"/>
              <a:t>.</a:t>
            </a:r>
          </a:p>
          <a:p>
            <a:pPr eaLnBrk="1" hangingPunct="1"/>
            <a:endParaRPr lang="en-US" smtClean="0"/>
          </a:p>
          <a:p>
            <a:pPr eaLnBrk="1" hangingPunct="1"/>
            <a:endParaRPr lang="en-US" smtClean="0"/>
          </a:p>
          <a:p>
            <a:pPr eaLnBrk="1" hangingPunct="1"/>
            <a:r>
              <a:rPr lang="en-US" smtClean="0"/>
              <a:t>Steps 7-9: repeat steps 4-6.</a:t>
            </a:r>
          </a:p>
          <a:p>
            <a:pPr eaLnBrk="1" hangingPunct="1"/>
            <a:r>
              <a:rPr lang="en-US" smtClean="0"/>
              <a:t>Step 10-11: repeat steps 4-5.</a:t>
            </a:r>
          </a:p>
          <a:p>
            <a:pPr eaLnBrk="1" hangingPunct="1"/>
            <a:r>
              <a:rPr lang="en-US" smtClean="0"/>
              <a:t>Step 12: the phase is ended. Split the array into two subarrays </a:t>
            </a:r>
            <a:r>
              <a:rPr lang="en-US" smtClean="0">
                <a:latin typeface="Courier New" pitchFamily="49" charset="0"/>
                <a:cs typeface="Courier New" pitchFamily="49" charset="0"/>
              </a:rPr>
              <a:t>a[0…j]</a:t>
            </a:r>
            <a:r>
              <a:rPr lang="en-US" smtClean="0"/>
              <a:t> and </a:t>
            </a:r>
            <a:r>
              <a:rPr lang="en-US" smtClean="0">
                <a:latin typeface="Courier New" pitchFamily="49" charset="0"/>
                <a:cs typeface="Courier New" pitchFamily="49" charset="0"/>
              </a:rPr>
              <a:t>a[i…10].</a:t>
            </a:r>
          </a:p>
        </p:txBody>
      </p:sp>
      <p:sp>
        <p:nvSpPr>
          <p:cNvPr id="5325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631EB5EE-9F58-49A9-912E-014ED752ED60}" type="slidenum">
              <a:rPr lang="en-US" sz="2600" b="1">
                <a:solidFill>
                  <a:schemeClr val="bg1"/>
                </a:solidFill>
              </a:rPr>
              <a:pPr/>
              <a:t>34</a:t>
            </a:fld>
            <a:endParaRPr lang="en-US" sz="2600" b="1">
              <a:solidFill>
                <a:schemeClr val="bg1"/>
              </a:solidFill>
            </a:endParaRPr>
          </a:p>
        </p:txBody>
      </p:sp>
      <p:pic>
        <p:nvPicPr>
          <p:cNvPr id="53254" name="Picture 9"/>
          <p:cNvPicPr>
            <a:picLocks noChangeAspect="1" noChangeArrowheads="1"/>
          </p:cNvPicPr>
          <p:nvPr/>
        </p:nvPicPr>
        <p:blipFill>
          <a:blip r:embed="rId2"/>
          <a:srcRect/>
          <a:stretch>
            <a:fillRect/>
          </a:stretch>
        </p:blipFill>
        <p:spPr bwMode="auto">
          <a:xfrm>
            <a:off x="1219200" y="2905125"/>
            <a:ext cx="7315200" cy="963613"/>
          </a:xfrm>
          <a:prstGeom prst="rect">
            <a:avLst/>
          </a:prstGeom>
          <a:noFill/>
          <a:ln w="9525">
            <a:noFill/>
            <a:miter lim="800000"/>
            <a:headEnd/>
            <a:tailEnd/>
          </a:ln>
        </p:spPr>
      </p:pic>
      <p:pic>
        <p:nvPicPr>
          <p:cNvPr id="53255" name="Picture 10"/>
          <p:cNvPicPr>
            <a:picLocks noChangeAspect="1" noChangeArrowheads="1"/>
          </p:cNvPicPr>
          <p:nvPr/>
        </p:nvPicPr>
        <p:blipFill>
          <a:blip r:embed="rId3"/>
          <a:srcRect/>
          <a:stretch>
            <a:fillRect/>
          </a:stretch>
        </p:blipFill>
        <p:spPr bwMode="auto">
          <a:xfrm>
            <a:off x="1066800" y="5867400"/>
            <a:ext cx="7648575" cy="371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3"/>
          <p:cNvSpPr>
            <a:spLocks noGrp="1" noChangeArrowheads="1"/>
          </p:cNvSpPr>
          <p:nvPr>
            <p:ph type="sldNum" sz="quarter" idx="10"/>
          </p:nvPr>
        </p:nvSpPr>
        <p:spPr>
          <a:noFill/>
        </p:spPr>
        <p:txBody>
          <a:bodyPr/>
          <a:lstStyle/>
          <a:p>
            <a:fld id="{A026541B-D17A-40F0-95DA-2C1823CFD6F7}" type="slidenum">
              <a:rPr lang="en-US" smtClean="0"/>
              <a:pPr/>
              <a:t>35</a:t>
            </a:fld>
            <a:endParaRPr lang="en-US" smtClean="0"/>
          </a:p>
        </p:txBody>
      </p:sp>
      <p:sp>
        <p:nvSpPr>
          <p:cNvPr id="5427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47FDB40-62D1-4747-BAC9-539966441F89}" type="slidenum">
              <a:rPr lang="en-US" sz="2600" b="1">
                <a:solidFill>
                  <a:schemeClr val="bg1"/>
                </a:solidFill>
              </a:rPr>
              <a:pPr/>
              <a:t>35</a:t>
            </a:fld>
            <a:endParaRPr lang="en-US" sz="2600" b="1">
              <a:solidFill>
                <a:schemeClr val="bg1"/>
              </a:solidFill>
            </a:endParaRPr>
          </a:p>
        </p:txBody>
      </p:sp>
      <p:sp>
        <p:nvSpPr>
          <p:cNvPr id="54275" name="Title 1"/>
          <p:cNvSpPr>
            <a:spLocks noGrp="1"/>
          </p:cNvSpPr>
          <p:nvPr>
            <p:ph type="title"/>
          </p:nvPr>
        </p:nvSpPr>
        <p:spPr/>
        <p:txBody>
          <a:bodyPr/>
          <a:lstStyle/>
          <a:p>
            <a:pPr eaLnBrk="1" hangingPunct="1"/>
            <a:r>
              <a:rPr lang="en-US" smtClean="0"/>
              <a:t>Quicksort (continued)</a:t>
            </a:r>
          </a:p>
        </p:txBody>
      </p:sp>
      <p:sp>
        <p:nvSpPr>
          <p:cNvPr id="54276" name="Content Placeholder 2"/>
          <p:cNvSpPr>
            <a:spLocks noGrp="1"/>
          </p:cNvSpPr>
          <p:nvPr>
            <p:ph idx="1"/>
          </p:nvPr>
        </p:nvSpPr>
        <p:spPr>
          <a:xfrm>
            <a:off x="838200" y="2362200"/>
            <a:ext cx="7848600" cy="3724275"/>
          </a:xfrm>
        </p:spPr>
        <p:txBody>
          <a:bodyPr/>
          <a:lstStyle/>
          <a:p>
            <a:pPr eaLnBrk="1" hangingPunct="1"/>
            <a:r>
              <a:rPr lang="en-US" sz="2600" b="1" smtClean="0"/>
              <a:t>Phase 2 and Onward:</a:t>
            </a:r>
          </a:p>
          <a:p>
            <a:pPr eaLnBrk="1" hangingPunct="1"/>
            <a:r>
              <a:rPr lang="en-US" sz="2600" smtClean="0"/>
              <a:t>Repeat the process to the left and right subarrays until their lengths are 1.</a:t>
            </a:r>
          </a:p>
          <a:p>
            <a:pPr eaLnBrk="1" hangingPunct="1"/>
            <a:r>
              <a:rPr lang="en-US" sz="2600" b="1" smtClean="0"/>
              <a:t>Complexity Analysis:</a:t>
            </a:r>
          </a:p>
          <a:p>
            <a:pPr eaLnBrk="1" hangingPunct="1"/>
            <a:r>
              <a:rPr lang="en-US" sz="2600" smtClean="0"/>
              <a:t>At each move, either an array element is compared to the pivot or an interchange takes place. The process stops when I and j pass each other. Thus, the work is proportional to the array’s length (n).</a:t>
            </a:r>
            <a:r>
              <a:rPr lang="en-US" smtClean="0"/>
              <a:t> </a:t>
            </a:r>
          </a:p>
        </p:txBody>
      </p:sp>
      <p:sp>
        <p:nvSpPr>
          <p:cNvPr id="5427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553FC580-08CD-4350-90F7-116BAB90E6D9}" type="slidenum">
              <a:rPr lang="en-US" sz="2600" b="1">
                <a:solidFill>
                  <a:schemeClr val="bg1"/>
                </a:solidFill>
              </a:rPr>
              <a:pPr/>
              <a:t>35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3"/>
          <p:cNvSpPr>
            <a:spLocks noGrp="1" noChangeArrowheads="1"/>
          </p:cNvSpPr>
          <p:nvPr>
            <p:ph type="sldNum" sz="quarter" idx="10"/>
          </p:nvPr>
        </p:nvSpPr>
        <p:spPr>
          <a:noFill/>
        </p:spPr>
        <p:txBody>
          <a:bodyPr/>
          <a:lstStyle/>
          <a:p>
            <a:fld id="{5EFDF9CC-6629-4205-ACD8-038ED36D5E18}" type="slidenum">
              <a:rPr lang="en-US" smtClean="0"/>
              <a:pPr/>
              <a:t>36</a:t>
            </a:fld>
            <a:endParaRPr lang="en-US" smtClean="0"/>
          </a:p>
        </p:txBody>
      </p:sp>
      <p:sp>
        <p:nvSpPr>
          <p:cNvPr id="5529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4F3EABC-812A-48AF-8E6D-A2380450B8B5}" type="slidenum">
              <a:rPr lang="en-US" sz="2600" b="1">
                <a:solidFill>
                  <a:schemeClr val="bg1"/>
                </a:solidFill>
              </a:rPr>
              <a:pPr/>
              <a:t>36</a:t>
            </a:fld>
            <a:endParaRPr lang="en-US" sz="2600" b="1">
              <a:solidFill>
                <a:schemeClr val="bg1"/>
              </a:solidFill>
            </a:endParaRPr>
          </a:p>
        </p:txBody>
      </p:sp>
      <p:sp>
        <p:nvSpPr>
          <p:cNvPr id="55299" name="Title 1"/>
          <p:cNvSpPr>
            <a:spLocks noGrp="1"/>
          </p:cNvSpPr>
          <p:nvPr>
            <p:ph type="title"/>
          </p:nvPr>
        </p:nvSpPr>
        <p:spPr/>
        <p:txBody>
          <a:bodyPr/>
          <a:lstStyle/>
          <a:p>
            <a:pPr eaLnBrk="1" hangingPunct="1"/>
            <a:r>
              <a:rPr lang="en-US" smtClean="0"/>
              <a:t>Quicksort (continued)</a:t>
            </a:r>
          </a:p>
        </p:txBody>
      </p:sp>
      <p:sp>
        <p:nvSpPr>
          <p:cNvPr id="55300" name="Content Placeholder 2"/>
          <p:cNvSpPr>
            <a:spLocks noGrp="1"/>
          </p:cNvSpPr>
          <p:nvPr>
            <p:ph idx="1"/>
          </p:nvPr>
        </p:nvSpPr>
        <p:spPr>
          <a:xfrm>
            <a:off x="838200" y="2362200"/>
            <a:ext cx="7848600" cy="3724275"/>
          </a:xfrm>
        </p:spPr>
        <p:txBody>
          <a:bodyPr/>
          <a:lstStyle/>
          <a:p>
            <a:pPr eaLnBrk="1" hangingPunct="1"/>
            <a:r>
              <a:rPr lang="en-US" sz="2400" b="1" smtClean="0"/>
              <a:t>Complexity Analysis (continued):</a:t>
            </a:r>
            <a:endParaRPr lang="en-US" sz="2400" smtClean="0"/>
          </a:p>
          <a:p>
            <a:pPr eaLnBrk="1" hangingPunct="1"/>
            <a:r>
              <a:rPr lang="en-US" sz="2400" smtClean="0"/>
              <a:t>Phase 2, the work is proportional to the left plus right subarrays’ lengths, so it is proportional to n.</a:t>
            </a:r>
          </a:p>
          <a:p>
            <a:pPr eaLnBrk="1" hangingPunct="1"/>
            <a:r>
              <a:rPr lang="en-US" sz="2400" smtClean="0"/>
              <a:t>To complete the analysis, you need to know how many times the array are subdivided.</a:t>
            </a:r>
          </a:p>
          <a:p>
            <a:pPr lvl="1" eaLnBrk="1" hangingPunct="1"/>
            <a:r>
              <a:rPr lang="en-US" sz="2200" smtClean="0"/>
              <a:t>Best case: O(</a:t>
            </a:r>
            <a:r>
              <a:rPr lang="en-US" sz="2200" i="1" smtClean="0"/>
              <a:t>n</a:t>
            </a:r>
            <a:r>
              <a:rPr lang="en-US" sz="2200" smtClean="0"/>
              <a:t> log I)</a:t>
            </a:r>
          </a:p>
          <a:p>
            <a:pPr lvl="1" eaLnBrk="1" hangingPunct="1"/>
            <a:r>
              <a:rPr lang="en-US" sz="2200" smtClean="0"/>
              <a:t>Worst case: O(</a:t>
            </a:r>
            <a:r>
              <a:rPr lang="en-US" sz="2200" i="1" smtClean="0"/>
              <a:t>n</a:t>
            </a:r>
            <a:r>
              <a:rPr lang="en-US" sz="2200" baseline="30000" smtClean="0"/>
              <a:t>2</a:t>
            </a:r>
            <a:r>
              <a:rPr lang="en-US" sz="2200" smtClean="0"/>
              <a:t>).</a:t>
            </a:r>
          </a:p>
          <a:p>
            <a:pPr eaLnBrk="1" hangingPunct="1"/>
            <a:r>
              <a:rPr lang="en-US" sz="2400" b="1" smtClean="0"/>
              <a:t>Implementation:</a:t>
            </a:r>
            <a:endParaRPr lang="en-US" sz="2400" smtClean="0"/>
          </a:p>
          <a:p>
            <a:pPr eaLnBrk="1" hangingPunct="1"/>
            <a:r>
              <a:rPr lang="en-US" sz="2400" smtClean="0"/>
              <a:t>An iterative approach requires a data structure called a stack.</a:t>
            </a:r>
          </a:p>
        </p:txBody>
      </p:sp>
      <p:sp>
        <p:nvSpPr>
          <p:cNvPr id="5530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3248B4D-0FD6-49B0-BB7D-D84299BFD0BD}" type="slidenum">
              <a:rPr lang="en-US" sz="2600" b="1">
                <a:solidFill>
                  <a:schemeClr val="bg1"/>
                </a:solidFill>
              </a:rPr>
              <a:pPr/>
              <a:t>36</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3"/>
          <p:cNvSpPr>
            <a:spLocks noGrp="1" noChangeArrowheads="1"/>
          </p:cNvSpPr>
          <p:nvPr>
            <p:ph type="sldNum" sz="quarter" idx="10"/>
          </p:nvPr>
        </p:nvSpPr>
        <p:spPr>
          <a:noFill/>
        </p:spPr>
        <p:txBody>
          <a:bodyPr/>
          <a:lstStyle/>
          <a:p>
            <a:fld id="{E0605CF6-77B7-4665-A28D-0C1B3CC6F397}" type="slidenum">
              <a:rPr lang="en-US" smtClean="0"/>
              <a:pPr/>
              <a:t>37</a:t>
            </a:fld>
            <a:endParaRPr lang="en-US" smtClean="0"/>
          </a:p>
        </p:txBody>
      </p:sp>
      <p:sp>
        <p:nvSpPr>
          <p:cNvPr id="5632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E24D25E-0B51-423A-8A10-6358671BACC7}" type="slidenum">
              <a:rPr lang="en-US" sz="2600" b="1">
                <a:solidFill>
                  <a:schemeClr val="bg1"/>
                </a:solidFill>
              </a:rPr>
              <a:pPr/>
              <a:t>37</a:t>
            </a:fld>
            <a:endParaRPr lang="en-US" sz="2600" b="1">
              <a:solidFill>
                <a:schemeClr val="bg1"/>
              </a:solidFill>
            </a:endParaRPr>
          </a:p>
        </p:txBody>
      </p:sp>
      <p:sp>
        <p:nvSpPr>
          <p:cNvPr id="56323" name="Title 1"/>
          <p:cNvSpPr>
            <a:spLocks noGrp="1"/>
          </p:cNvSpPr>
          <p:nvPr>
            <p:ph type="title"/>
          </p:nvPr>
        </p:nvSpPr>
        <p:spPr/>
        <p:txBody>
          <a:bodyPr/>
          <a:lstStyle/>
          <a:p>
            <a:pPr eaLnBrk="1" hangingPunct="1"/>
            <a:r>
              <a:rPr lang="en-US" smtClean="0"/>
              <a:t>Merge Sort</a:t>
            </a:r>
          </a:p>
        </p:txBody>
      </p:sp>
      <p:sp>
        <p:nvSpPr>
          <p:cNvPr id="56324" name="Content Placeholder 2"/>
          <p:cNvSpPr>
            <a:spLocks noGrp="1"/>
          </p:cNvSpPr>
          <p:nvPr>
            <p:ph idx="1"/>
          </p:nvPr>
        </p:nvSpPr>
        <p:spPr>
          <a:xfrm>
            <a:off x="838200" y="2362200"/>
            <a:ext cx="7772400" cy="3724275"/>
          </a:xfrm>
        </p:spPr>
        <p:txBody>
          <a:bodyPr/>
          <a:lstStyle/>
          <a:p>
            <a:pPr eaLnBrk="1" hangingPunct="1"/>
            <a:r>
              <a:rPr lang="en-US" b="1" smtClean="0"/>
              <a:t>Merge sort</a:t>
            </a:r>
            <a:r>
              <a:rPr lang="en-US" smtClean="0"/>
              <a:t>: a recursive, divide-and-conquer strategy to break the O(</a:t>
            </a:r>
            <a:r>
              <a:rPr lang="en-US" i="1" smtClean="0"/>
              <a:t>n</a:t>
            </a:r>
            <a:r>
              <a:rPr lang="en-US" baseline="30000" smtClean="0"/>
              <a:t>2</a:t>
            </a:r>
            <a:r>
              <a:rPr lang="en-US" smtClean="0"/>
              <a:t>) barrier.</a:t>
            </a:r>
          </a:p>
          <a:p>
            <a:pPr lvl="1" eaLnBrk="1" hangingPunct="1"/>
            <a:r>
              <a:rPr lang="en-US" smtClean="0"/>
              <a:t>Compute the middle position of an array, and recursively sort its left and right subarrays.</a:t>
            </a:r>
          </a:p>
          <a:p>
            <a:pPr lvl="1" eaLnBrk="1" hangingPunct="1"/>
            <a:r>
              <a:rPr lang="en-US" smtClean="0"/>
              <a:t>Merge the subarrays back into a single sorted array.</a:t>
            </a:r>
          </a:p>
          <a:p>
            <a:pPr lvl="1" eaLnBrk="1" hangingPunct="1"/>
            <a:r>
              <a:rPr lang="en-US" smtClean="0"/>
              <a:t>Stop the process when the subarrays cannot be subdivided.</a:t>
            </a:r>
          </a:p>
          <a:p>
            <a:pPr lvl="1" eaLnBrk="1" hangingPunct="1">
              <a:buFontTx/>
              <a:buNone/>
            </a:pPr>
            <a:endParaRPr lang="en-US" smtClean="0"/>
          </a:p>
        </p:txBody>
      </p:sp>
      <p:sp>
        <p:nvSpPr>
          <p:cNvPr id="5632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7C7676E7-0564-4B89-BDFB-DC049F25B5FB}" type="slidenum">
              <a:rPr lang="en-US" sz="2600" b="1">
                <a:solidFill>
                  <a:schemeClr val="bg1"/>
                </a:solidFill>
              </a:rPr>
              <a:pPr/>
              <a:t>37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3"/>
          <p:cNvSpPr>
            <a:spLocks noGrp="1" noChangeArrowheads="1"/>
          </p:cNvSpPr>
          <p:nvPr>
            <p:ph type="sldNum" sz="quarter" idx="10"/>
          </p:nvPr>
        </p:nvSpPr>
        <p:spPr>
          <a:noFill/>
        </p:spPr>
        <p:txBody>
          <a:bodyPr/>
          <a:lstStyle/>
          <a:p>
            <a:fld id="{FC1D36E2-72F4-4F8B-8013-23054F9A51AC}" type="slidenum">
              <a:rPr lang="en-US" smtClean="0"/>
              <a:pPr/>
              <a:t>38</a:t>
            </a:fld>
            <a:endParaRPr lang="en-US" smtClean="0"/>
          </a:p>
        </p:txBody>
      </p:sp>
      <p:sp>
        <p:nvSpPr>
          <p:cNvPr id="5734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D832D72-F1D0-4158-BB29-B0AC39814314}" type="slidenum">
              <a:rPr lang="en-US" sz="2600" b="1">
                <a:solidFill>
                  <a:schemeClr val="bg1"/>
                </a:solidFill>
              </a:rPr>
              <a:pPr/>
              <a:t>38</a:t>
            </a:fld>
            <a:endParaRPr lang="en-US" sz="2600" b="1">
              <a:solidFill>
                <a:schemeClr val="bg1"/>
              </a:solidFill>
            </a:endParaRPr>
          </a:p>
        </p:txBody>
      </p:sp>
      <p:sp>
        <p:nvSpPr>
          <p:cNvPr id="57347" name="Title 1"/>
          <p:cNvSpPr>
            <a:spLocks noGrp="1"/>
          </p:cNvSpPr>
          <p:nvPr>
            <p:ph type="title"/>
          </p:nvPr>
        </p:nvSpPr>
        <p:spPr/>
        <p:txBody>
          <a:bodyPr/>
          <a:lstStyle/>
          <a:p>
            <a:pPr eaLnBrk="1" hangingPunct="1"/>
            <a:r>
              <a:rPr lang="en-US" smtClean="0"/>
              <a:t>Merge Sort (continued)</a:t>
            </a:r>
          </a:p>
        </p:txBody>
      </p:sp>
      <p:sp>
        <p:nvSpPr>
          <p:cNvPr id="57348" name="Content Placeholder 2"/>
          <p:cNvSpPr>
            <a:spLocks noGrp="1"/>
          </p:cNvSpPr>
          <p:nvPr>
            <p:ph idx="1"/>
          </p:nvPr>
        </p:nvSpPr>
        <p:spPr>
          <a:xfrm>
            <a:off x="838200" y="2362200"/>
            <a:ext cx="7848600" cy="3724275"/>
          </a:xfrm>
        </p:spPr>
        <p:txBody>
          <a:bodyPr/>
          <a:lstStyle/>
          <a:p>
            <a:pPr eaLnBrk="1" hangingPunct="1"/>
            <a:r>
              <a:rPr lang="en-US" smtClean="0"/>
              <a:t>This top-level design strategy can be implemented by three Java methods:</a:t>
            </a:r>
          </a:p>
          <a:p>
            <a:pPr lvl="1" eaLnBrk="1" hangingPunct="1"/>
            <a:r>
              <a:rPr lang="en-US" smtClean="0">
                <a:latin typeface="Courier New" pitchFamily="49" charset="0"/>
                <a:cs typeface="Courier New" pitchFamily="49" charset="0"/>
              </a:rPr>
              <a:t>mergeSort</a:t>
            </a:r>
            <a:r>
              <a:rPr lang="en-US" smtClean="0"/>
              <a:t>: the public method called by clients.</a:t>
            </a:r>
          </a:p>
          <a:p>
            <a:pPr lvl="1" eaLnBrk="1" hangingPunct="1"/>
            <a:r>
              <a:rPr lang="en-US" smtClean="0">
                <a:latin typeface="Courier New" pitchFamily="49" charset="0"/>
                <a:cs typeface="Courier New" pitchFamily="49" charset="0"/>
              </a:rPr>
              <a:t>mergeSortHelper</a:t>
            </a:r>
            <a:r>
              <a:rPr lang="en-US" smtClean="0"/>
              <a:t>: a private helper method that hides the extra parameter required by recursive calls.</a:t>
            </a:r>
          </a:p>
          <a:p>
            <a:pPr lvl="1" eaLnBrk="1" hangingPunct="1"/>
            <a:r>
              <a:rPr lang="en-US" smtClean="0">
                <a:latin typeface="Courier New" pitchFamily="49" charset="0"/>
                <a:cs typeface="Courier New" pitchFamily="49" charset="0"/>
              </a:rPr>
              <a:t>merge</a:t>
            </a:r>
            <a:r>
              <a:rPr lang="en-US" smtClean="0"/>
              <a:t>: a private method that implements the merging process.</a:t>
            </a:r>
          </a:p>
        </p:txBody>
      </p:sp>
      <p:sp>
        <p:nvSpPr>
          <p:cNvPr id="5734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9449541-C0B0-4C9D-B357-2BF0AE8261A0}" type="slidenum">
              <a:rPr lang="en-US" sz="2600" b="1">
                <a:solidFill>
                  <a:schemeClr val="bg1"/>
                </a:solidFill>
              </a:rPr>
              <a:pPr/>
              <a:t>38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3"/>
          <p:cNvSpPr>
            <a:spLocks noGrp="1" noChangeArrowheads="1"/>
          </p:cNvSpPr>
          <p:nvPr>
            <p:ph type="sldNum" sz="quarter" idx="10"/>
          </p:nvPr>
        </p:nvSpPr>
        <p:spPr>
          <a:noFill/>
        </p:spPr>
        <p:txBody>
          <a:bodyPr/>
          <a:lstStyle/>
          <a:p>
            <a:fld id="{31290ED4-DFEA-47D2-A8DE-7FA8E63F0C41}" type="slidenum">
              <a:rPr lang="en-US" smtClean="0"/>
              <a:pPr/>
              <a:t>39</a:t>
            </a:fld>
            <a:endParaRPr lang="en-US" smtClean="0"/>
          </a:p>
        </p:txBody>
      </p:sp>
      <p:sp>
        <p:nvSpPr>
          <p:cNvPr id="5837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FB5BDA8-7659-447F-8F68-9F6DBA337415}" type="slidenum">
              <a:rPr lang="en-US" sz="2600" b="1">
                <a:solidFill>
                  <a:schemeClr val="bg1"/>
                </a:solidFill>
              </a:rPr>
              <a:pPr/>
              <a:t>39</a:t>
            </a:fld>
            <a:endParaRPr lang="en-US" sz="2600" b="1">
              <a:solidFill>
                <a:schemeClr val="bg1"/>
              </a:solidFill>
            </a:endParaRPr>
          </a:p>
        </p:txBody>
      </p:sp>
      <p:sp>
        <p:nvSpPr>
          <p:cNvPr id="58371" name="Title 1"/>
          <p:cNvSpPr>
            <a:spLocks noGrp="1"/>
          </p:cNvSpPr>
          <p:nvPr>
            <p:ph type="title"/>
          </p:nvPr>
        </p:nvSpPr>
        <p:spPr/>
        <p:txBody>
          <a:bodyPr/>
          <a:lstStyle/>
          <a:p>
            <a:pPr eaLnBrk="1" hangingPunct="1"/>
            <a:r>
              <a:rPr lang="en-US" smtClean="0"/>
              <a:t>Merge Sort (continued)</a:t>
            </a:r>
          </a:p>
        </p:txBody>
      </p:sp>
      <p:sp>
        <p:nvSpPr>
          <p:cNvPr id="58372" name="Content Placeholder 2"/>
          <p:cNvSpPr>
            <a:spLocks noGrp="1"/>
          </p:cNvSpPr>
          <p:nvPr>
            <p:ph idx="1"/>
          </p:nvPr>
        </p:nvSpPr>
        <p:spPr>
          <a:xfrm>
            <a:off x="838200" y="2362200"/>
            <a:ext cx="8077200" cy="3724275"/>
          </a:xfrm>
        </p:spPr>
        <p:txBody>
          <a:bodyPr/>
          <a:lstStyle/>
          <a:p>
            <a:pPr eaLnBrk="1" hangingPunct="1"/>
            <a:r>
              <a:rPr lang="en-US" sz="2600" smtClean="0">
                <a:latin typeface="Courier New" pitchFamily="49" charset="0"/>
                <a:cs typeface="Courier New" pitchFamily="49" charset="0"/>
              </a:rPr>
              <a:t>copyBuffer</a:t>
            </a:r>
            <a:r>
              <a:rPr lang="en-US" sz="2600" smtClean="0"/>
              <a:t>: an extra array used in merging.</a:t>
            </a:r>
          </a:p>
          <a:p>
            <a:pPr lvl="1" eaLnBrk="1" hangingPunct="1"/>
            <a:r>
              <a:rPr lang="en-US" smtClean="0"/>
              <a:t>Allocated once in </a:t>
            </a:r>
            <a:r>
              <a:rPr lang="en-US" smtClean="0">
                <a:latin typeface="Courier New" pitchFamily="49" charset="0"/>
                <a:cs typeface="Courier New" pitchFamily="49" charset="0"/>
              </a:rPr>
              <a:t>mergeSort</a:t>
            </a:r>
            <a:r>
              <a:rPr lang="en-US" smtClean="0"/>
              <a:t>, then passed to </a:t>
            </a:r>
            <a:r>
              <a:rPr lang="en-US" smtClean="0">
                <a:latin typeface="Courier New" pitchFamily="49" charset="0"/>
                <a:cs typeface="Courier New" pitchFamily="49" charset="0"/>
              </a:rPr>
              <a:t>mergeSortHelper</a:t>
            </a:r>
            <a:r>
              <a:rPr lang="en-US" smtClean="0"/>
              <a:t> and merge.</a:t>
            </a:r>
          </a:p>
          <a:p>
            <a:pPr lvl="1" eaLnBrk="1" hangingPunct="1"/>
            <a:r>
              <a:rPr lang="en-US" smtClean="0"/>
              <a:t>When </a:t>
            </a:r>
            <a:r>
              <a:rPr lang="en-US" smtClean="0">
                <a:latin typeface="Courier New" pitchFamily="49" charset="0"/>
                <a:cs typeface="Courier New" pitchFamily="49" charset="0"/>
              </a:rPr>
              <a:t>mergeSortHelper</a:t>
            </a:r>
            <a:r>
              <a:rPr lang="en-US" smtClean="0"/>
              <a:t> is called, it needs to know the low and high (parameters that bound the subarray).</a:t>
            </a:r>
          </a:p>
          <a:p>
            <a:pPr eaLnBrk="1" hangingPunct="1"/>
            <a:r>
              <a:rPr lang="en-US" sz="2600" smtClean="0"/>
              <a:t>After verifying that it has been passed a subarray of at least two items, </a:t>
            </a:r>
            <a:r>
              <a:rPr lang="en-US" sz="2600" smtClean="0">
                <a:latin typeface="Courier New" pitchFamily="49" charset="0"/>
                <a:cs typeface="Courier New" pitchFamily="49" charset="0"/>
              </a:rPr>
              <a:t>mergeSortHelper</a:t>
            </a:r>
            <a:r>
              <a:rPr lang="en-US" sz="2600" smtClean="0"/>
              <a:t> computes the midpoint, sorts above and below, and calls merge to merge the results.</a:t>
            </a:r>
            <a:endParaRPr lang="en-US" smtClean="0"/>
          </a:p>
        </p:txBody>
      </p:sp>
      <p:sp>
        <p:nvSpPr>
          <p:cNvPr id="5837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7C15409-BA25-41DE-AA96-83FDC1B272C5}" type="slidenum">
              <a:rPr lang="en-US" sz="2600" b="1">
                <a:solidFill>
                  <a:schemeClr val="bg1"/>
                </a:solidFill>
              </a:rPr>
              <a:pPr/>
              <a:t>39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3"/>
          <p:cNvSpPr>
            <a:spLocks noGrp="1" noChangeArrowheads="1"/>
          </p:cNvSpPr>
          <p:nvPr>
            <p:ph type="sldNum" sz="quarter" idx="10"/>
          </p:nvPr>
        </p:nvSpPr>
        <p:spPr>
          <a:noFill/>
        </p:spPr>
        <p:txBody>
          <a:bodyPr/>
          <a:lstStyle/>
          <a:p>
            <a:fld id="{453694FE-7E8B-4DEB-B603-80C58341774C}" type="slidenum">
              <a:rPr lang="en-US" smtClean="0"/>
              <a:pPr/>
              <a:t>4</a:t>
            </a:fld>
            <a:endParaRPr lang="en-US"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7CA0F35-D5AF-4D75-8D02-DA068240D58D}" type="slidenum">
              <a:rPr lang="en-US" sz="2600" b="1">
                <a:solidFill>
                  <a:schemeClr val="bg1"/>
                </a:solidFill>
              </a:rPr>
              <a:pPr/>
              <a:t>4</a:t>
            </a:fld>
            <a:endParaRPr lang="en-US" sz="2600" b="1">
              <a:solidFill>
                <a:schemeClr val="bg1"/>
              </a:solidFill>
            </a:endParaRPr>
          </a:p>
        </p:txBody>
      </p:sp>
      <p:sp>
        <p:nvSpPr>
          <p:cNvPr id="22531"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697CB71-A56B-4EC5-B6DB-133D32B96C6D}" type="slidenum">
              <a:rPr lang="en-US" sz="2600" b="1">
                <a:solidFill>
                  <a:schemeClr val="bg1"/>
                </a:solidFill>
              </a:rPr>
              <a:pPr/>
              <a:t>4</a:t>
            </a:fld>
            <a:endParaRPr lang="en-US" sz="2600" b="1">
              <a:solidFill>
                <a:schemeClr val="bg1"/>
              </a:solidFill>
            </a:endParaRPr>
          </a:p>
        </p:txBody>
      </p:sp>
      <p:sp>
        <p:nvSpPr>
          <p:cNvPr id="22532" name="AutoShape 2"/>
          <p:cNvSpPr>
            <a:spLocks noGrp="1" noChangeArrowheads="1"/>
          </p:cNvSpPr>
          <p:nvPr>
            <p:ph type="title"/>
          </p:nvPr>
        </p:nvSpPr>
        <p:spPr/>
        <p:txBody>
          <a:bodyPr/>
          <a:lstStyle/>
          <a:p>
            <a:pPr eaLnBrk="1" hangingPunct="1"/>
            <a:r>
              <a:rPr lang="en-US" smtClean="0"/>
              <a:t>Vocabulary</a:t>
            </a:r>
          </a:p>
        </p:txBody>
      </p:sp>
      <p:sp>
        <p:nvSpPr>
          <p:cNvPr id="22533" name="Rectangle 3"/>
          <p:cNvSpPr>
            <a:spLocks noGrp="1" noChangeArrowheads="1"/>
          </p:cNvSpPr>
          <p:nvPr>
            <p:ph type="body" sz="half" idx="1"/>
          </p:nvPr>
        </p:nvSpPr>
        <p:spPr/>
        <p:txBody>
          <a:bodyPr/>
          <a:lstStyle/>
          <a:p>
            <a:r>
              <a:rPr lang="en-US" smtClean="0"/>
              <a:t>activation record</a:t>
            </a:r>
          </a:p>
          <a:p>
            <a:r>
              <a:rPr lang="en-US" smtClean="0"/>
              <a:t>big-O notation</a:t>
            </a:r>
          </a:p>
          <a:p>
            <a:r>
              <a:rPr lang="en-US" smtClean="0"/>
              <a:t>binary search algorithm</a:t>
            </a:r>
          </a:p>
          <a:p>
            <a:r>
              <a:rPr lang="en-US" smtClean="0"/>
              <a:t>call stack</a:t>
            </a:r>
          </a:p>
          <a:p>
            <a:r>
              <a:rPr lang="en-US" smtClean="0"/>
              <a:t>complexity analysis</a:t>
            </a:r>
          </a:p>
          <a:p>
            <a:r>
              <a:rPr lang="en-US" smtClean="0"/>
              <a:t>infinite recursion</a:t>
            </a:r>
          </a:p>
          <a:p>
            <a:r>
              <a:rPr lang="en-US" smtClean="0"/>
              <a:t>iterative process</a:t>
            </a:r>
          </a:p>
        </p:txBody>
      </p:sp>
      <p:sp>
        <p:nvSpPr>
          <p:cNvPr id="22534" name="Rectangle 4"/>
          <p:cNvSpPr>
            <a:spLocks noGrp="1" noChangeArrowheads="1"/>
          </p:cNvSpPr>
          <p:nvPr>
            <p:ph type="body" sz="half" idx="2"/>
          </p:nvPr>
        </p:nvSpPr>
        <p:spPr>
          <a:xfrm>
            <a:off x="4724400" y="2362200"/>
            <a:ext cx="3770313" cy="3724275"/>
          </a:xfrm>
        </p:spPr>
        <p:txBody>
          <a:bodyPr/>
          <a:lstStyle/>
          <a:p>
            <a:r>
              <a:rPr lang="en-US" smtClean="0"/>
              <a:t>merge sort</a:t>
            </a:r>
          </a:p>
          <a:p>
            <a:r>
              <a:rPr lang="en-US" smtClean="0"/>
              <a:t>quicksort</a:t>
            </a:r>
          </a:p>
          <a:p>
            <a:r>
              <a:rPr lang="en-US" smtClean="0"/>
              <a:t>recursive method</a:t>
            </a:r>
          </a:p>
          <a:p>
            <a:r>
              <a:rPr lang="en-US" smtClean="0"/>
              <a:t>recursive step</a:t>
            </a:r>
          </a:p>
          <a:p>
            <a:r>
              <a:rPr lang="en-US" smtClean="0"/>
              <a:t>stack</a:t>
            </a:r>
          </a:p>
          <a:p>
            <a:r>
              <a:rPr lang="en-US" smtClean="0"/>
              <a:t>stack overflow error</a:t>
            </a:r>
          </a:p>
          <a:p>
            <a:r>
              <a:rPr lang="en-US" smtClean="0"/>
              <a:t>stopping state</a:t>
            </a:r>
          </a:p>
          <a:p>
            <a:r>
              <a:rPr lang="en-US" smtClean="0"/>
              <a:t>tail-recursive</a:t>
            </a:r>
          </a:p>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3"/>
          <p:cNvSpPr>
            <a:spLocks noGrp="1" noChangeArrowheads="1"/>
          </p:cNvSpPr>
          <p:nvPr>
            <p:ph type="sldNum" sz="quarter" idx="10"/>
          </p:nvPr>
        </p:nvSpPr>
        <p:spPr>
          <a:noFill/>
        </p:spPr>
        <p:txBody>
          <a:bodyPr/>
          <a:lstStyle/>
          <a:p>
            <a:fld id="{E994A30F-3C03-452B-9AA3-0F8AA4623136}" type="slidenum">
              <a:rPr lang="en-US" smtClean="0"/>
              <a:pPr/>
              <a:t>40</a:t>
            </a:fld>
            <a:endParaRPr lang="en-US" smtClean="0"/>
          </a:p>
        </p:txBody>
      </p:sp>
      <p:sp>
        <p:nvSpPr>
          <p:cNvPr id="5939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D4694221-7F2E-4EEF-A4CC-30DFEA24331D}" type="slidenum">
              <a:rPr lang="en-US" sz="2600" b="1">
                <a:solidFill>
                  <a:schemeClr val="bg1"/>
                </a:solidFill>
              </a:rPr>
              <a:pPr/>
              <a:t>40</a:t>
            </a:fld>
            <a:endParaRPr lang="en-US" sz="2600" b="1">
              <a:solidFill>
                <a:schemeClr val="bg1"/>
              </a:solidFill>
            </a:endParaRPr>
          </a:p>
        </p:txBody>
      </p:sp>
      <p:sp>
        <p:nvSpPr>
          <p:cNvPr id="59395" name="Title 1"/>
          <p:cNvSpPr>
            <a:spLocks noGrp="1"/>
          </p:cNvSpPr>
          <p:nvPr>
            <p:ph type="title"/>
          </p:nvPr>
        </p:nvSpPr>
        <p:spPr/>
        <p:txBody>
          <a:bodyPr/>
          <a:lstStyle/>
          <a:p>
            <a:pPr eaLnBrk="1" hangingPunct="1"/>
            <a:r>
              <a:rPr lang="en-US" smtClean="0"/>
              <a:t>Merge Sort (continued)</a:t>
            </a:r>
          </a:p>
        </p:txBody>
      </p:sp>
      <p:sp>
        <p:nvSpPr>
          <p:cNvPr id="59396" name="Content Placeholder 2"/>
          <p:cNvSpPr>
            <a:spLocks noGrp="1"/>
          </p:cNvSpPr>
          <p:nvPr>
            <p:ph idx="1"/>
          </p:nvPr>
        </p:nvSpPr>
        <p:spPr>
          <a:xfrm>
            <a:off x="838200" y="2362200"/>
            <a:ext cx="7696200" cy="3724275"/>
          </a:xfrm>
        </p:spPr>
        <p:txBody>
          <a:bodyPr/>
          <a:lstStyle/>
          <a:p>
            <a:pPr eaLnBrk="1" hangingPunct="1"/>
            <a:r>
              <a:rPr lang="en-US" smtClean="0"/>
              <a:t>Subarrays generated during calls of </a:t>
            </a:r>
            <a:r>
              <a:rPr lang="en-US" smtClean="0">
                <a:latin typeface="Courier New" pitchFamily="49" charset="0"/>
                <a:cs typeface="Courier New" pitchFamily="49" charset="0"/>
              </a:rPr>
              <a:t>mergeSort</a:t>
            </a:r>
          </a:p>
        </p:txBody>
      </p:sp>
      <p:sp>
        <p:nvSpPr>
          <p:cNvPr id="5939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3F3413C-6DCB-4D90-AF98-282F005B2F33}" type="slidenum">
              <a:rPr lang="en-US" sz="2600" b="1">
                <a:solidFill>
                  <a:schemeClr val="bg1"/>
                </a:solidFill>
              </a:rPr>
              <a:pPr/>
              <a:t>40</a:t>
            </a:fld>
            <a:endParaRPr lang="en-US" sz="2600" b="1">
              <a:solidFill>
                <a:schemeClr val="bg1"/>
              </a:solidFill>
            </a:endParaRPr>
          </a:p>
        </p:txBody>
      </p:sp>
      <p:pic>
        <p:nvPicPr>
          <p:cNvPr id="59398" name="Picture 8"/>
          <p:cNvPicPr>
            <a:picLocks noChangeAspect="1" noChangeArrowheads="1"/>
          </p:cNvPicPr>
          <p:nvPr/>
        </p:nvPicPr>
        <p:blipFill>
          <a:blip r:embed="rId2"/>
          <a:srcRect/>
          <a:stretch>
            <a:fillRect/>
          </a:stretch>
        </p:blipFill>
        <p:spPr bwMode="auto">
          <a:xfrm>
            <a:off x="1447800" y="3429000"/>
            <a:ext cx="7086600" cy="2825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3"/>
          <p:cNvSpPr>
            <a:spLocks noGrp="1" noChangeArrowheads="1"/>
          </p:cNvSpPr>
          <p:nvPr>
            <p:ph type="sldNum" sz="quarter" idx="10"/>
          </p:nvPr>
        </p:nvSpPr>
        <p:spPr>
          <a:noFill/>
        </p:spPr>
        <p:txBody>
          <a:bodyPr/>
          <a:lstStyle/>
          <a:p>
            <a:fld id="{636D38C8-B509-4484-8C24-4EDAC52BCD56}" type="slidenum">
              <a:rPr lang="en-US" smtClean="0"/>
              <a:pPr/>
              <a:t>41</a:t>
            </a:fld>
            <a:endParaRPr lang="en-US" smtClean="0"/>
          </a:p>
        </p:txBody>
      </p:sp>
      <p:sp>
        <p:nvSpPr>
          <p:cNvPr id="6041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D131A6D-0ACD-4CEC-B753-FC6EC0FDD1FE}" type="slidenum">
              <a:rPr lang="en-US" sz="2600" b="1">
                <a:solidFill>
                  <a:schemeClr val="bg1"/>
                </a:solidFill>
              </a:rPr>
              <a:pPr/>
              <a:t>41</a:t>
            </a:fld>
            <a:endParaRPr lang="en-US" sz="2600" b="1">
              <a:solidFill>
                <a:schemeClr val="bg1"/>
              </a:solidFill>
            </a:endParaRPr>
          </a:p>
        </p:txBody>
      </p:sp>
      <p:sp>
        <p:nvSpPr>
          <p:cNvPr id="60419" name="Title 1"/>
          <p:cNvSpPr>
            <a:spLocks noGrp="1"/>
          </p:cNvSpPr>
          <p:nvPr>
            <p:ph type="title"/>
          </p:nvPr>
        </p:nvSpPr>
        <p:spPr/>
        <p:txBody>
          <a:bodyPr/>
          <a:lstStyle/>
          <a:p>
            <a:pPr eaLnBrk="1" hangingPunct="1"/>
            <a:r>
              <a:rPr lang="en-US" smtClean="0"/>
              <a:t>Merge Sort (continued)</a:t>
            </a:r>
          </a:p>
        </p:txBody>
      </p:sp>
      <p:sp>
        <p:nvSpPr>
          <p:cNvPr id="60420" name="Content Placeholder 2"/>
          <p:cNvSpPr>
            <a:spLocks noGrp="1"/>
          </p:cNvSpPr>
          <p:nvPr>
            <p:ph idx="1"/>
          </p:nvPr>
        </p:nvSpPr>
        <p:spPr>
          <a:xfrm>
            <a:off x="838200" y="2362200"/>
            <a:ext cx="7924800" cy="3724275"/>
          </a:xfrm>
        </p:spPr>
        <p:txBody>
          <a:bodyPr/>
          <a:lstStyle/>
          <a:p>
            <a:pPr eaLnBrk="1" hangingPunct="1"/>
            <a:r>
              <a:rPr lang="en-US" smtClean="0"/>
              <a:t>Merging the subarrays generated during a merge sort</a:t>
            </a:r>
          </a:p>
        </p:txBody>
      </p:sp>
      <p:sp>
        <p:nvSpPr>
          <p:cNvPr id="6042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1601AF5-CE9E-47D4-87FE-BB59D0ED47B0}" type="slidenum">
              <a:rPr lang="en-US" sz="2600" b="1">
                <a:solidFill>
                  <a:schemeClr val="bg1"/>
                </a:solidFill>
              </a:rPr>
              <a:pPr/>
              <a:t>41</a:t>
            </a:fld>
            <a:endParaRPr lang="en-US" sz="2600" b="1">
              <a:solidFill>
                <a:schemeClr val="bg1"/>
              </a:solidFill>
            </a:endParaRPr>
          </a:p>
        </p:txBody>
      </p:sp>
      <p:pic>
        <p:nvPicPr>
          <p:cNvPr id="60424" name="Picture 8"/>
          <p:cNvPicPr>
            <a:picLocks noChangeAspect="1" noChangeArrowheads="1"/>
          </p:cNvPicPr>
          <p:nvPr/>
        </p:nvPicPr>
        <p:blipFill>
          <a:blip r:embed="rId2"/>
          <a:srcRect/>
          <a:stretch>
            <a:fillRect/>
          </a:stretch>
        </p:blipFill>
        <p:spPr bwMode="auto">
          <a:xfrm>
            <a:off x="1295400" y="3429000"/>
            <a:ext cx="6781800" cy="27273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3"/>
          <p:cNvSpPr>
            <a:spLocks noGrp="1" noChangeArrowheads="1"/>
          </p:cNvSpPr>
          <p:nvPr>
            <p:ph type="sldNum" sz="quarter" idx="10"/>
          </p:nvPr>
        </p:nvSpPr>
        <p:spPr>
          <a:noFill/>
        </p:spPr>
        <p:txBody>
          <a:bodyPr/>
          <a:lstStyle/>
          <a:p>
            <a:fld id="{BF14956D-6353-4852-995F-68EA42F14CC6}" type="slidenum">
              <a:rPr lang="en-US" smtClean="0"/>
              <a:pPr/>
              <a:t>42</a:t>
            </a:fld>
            <a:endParaRPr lang="en-US" smtClean="0"/>
          </a:p>
        </p:txBody>
      </p:sp>
      <p:sp>
        <p:nvSpPr>
          <p:cNvPr id="6144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B4DA2CC-E91C-41D7-890D-BAF363DD4FEA}" type="slidenum">
              <a:rPr lang="en-US" sz="2600" b="1">
                <a:solidFill>
                  <a:schemeClr val="bg1"/>
                </a:solidFill>
              </a:rPr>
              <a:pPr/>
              <a:t>42</a:t>
            </a:fld>
            <a:endParaRPr lang="en-US" sz="2600" b="1">
              <a:solidFill>
                <a:schemeClr val="bg1"/>
              </a:solidFill>
            </a:endParaRPr>
          </a:p>
        </p:txBody>
      </p:sp>
      <p:sp>
        <p:nvSpPr>
          <p:cNvPr id="61443" name="Title 1"/>
          <p:cNvSpPr>
            <a:spLocks noGrp="1"/>
          </p:cNvSpPr>
          <p:nvPr>
            <p:ph type="title"/>
          </p:nvPr>
        </p:nvSpPr>
        <p:spPr/>
        <p:txBody>
          <a:bodyPr/>
          <a:lstStyle/>
          <a:p>
            <a:pPr eaLnBrk="1" hangingPunct="1"/>
            <a:r>
              <a:rPr lang="en-US" smtClean="0"/>
              <a:t>Merge Sort  (continued)</a:t>
            </a:r>
          </a:p>
        </p:txBody>
      </p:sp>
      <p:sp>
        <p:nvSpPr>
          <p:cNvPr id="50180" name="Content Placeholder 2"/>
          <p:cNvSpPr>
            <a:spLocks noGrp="1"/>
          </p:cNvSpPr>
          <p:nvPr>
            <p:ph idx="1"/>
          </p:nvPr>
        </p:nvSpPr>
        <p:spPr>
          <a:xfrm>
            <a:off x="838200" y="2362200"/>
            <a:ext cx="7848600" cy="3724275"/>
          </a:xfrm>
        </p:spPr>
        <p:txBody>
          <a:bodyPr/>
          <a:lstStyle/>
          <a:p>
            <a:pPr eaLnBrk="1" hangingPunct="1"/>
            <a:r>
              <a:rPr lang="en-US" sz="2600" smtClean="0"/>
              <a:t>The merge method combines two sorted subarrays into a larger sorted subarray.</a:t>
            </a:r>
          </a:p>
          <a:p>
            <a:pPr lvl="1" eaLnBrk="1" hangingPunct="1"/>
            <a:r>
              <a:rPr lang="en-US" sz="2300" smtClean="0"/>
              <a:t>First between </a:t>
            </a:r>
            <a:r>
              <a:rPr lang="en-US" sz="2300" smtClean="0">
                <a:latin typeface="Courier New" pitchFamily="49" charset="0"/>
                <a:cs typeface="Courier New" pitchFamily="49" charset="0"/>
              </a:rPr>
              <a:t>low</a:t>
            </a:r>
            <a:r>
              <a:rPr lang="en-US" sz="2300" smtClean="0"/>
              <a:t> and </a:t>
            </a:r>
            <a:r>
              <a:rPr lang="en-US" sz="2300" smtClean="0">
                <a:latin typeface="Courier New" pitchFamily="49" charset="0"/>
                <a:cs typeface="Courier New" pitchFamily="49" charset="0"/>
              </a:rPr>
              <a:t>middle</a:t>
            </a:r>
            <a:r>
              <a:rPr lang="en-US" sz="2300" smtClean="0"/>
              <a:t>; second between </a:t>
            </a:r>
            <a:r>
              <a:rPr lang="en-US" sz="2300" smtClean="0">
                <a:latin typeface="Courier New" pitchFamily="49" charset="0"/>
                <a:cs typeface="Courier New" pitchFamily="49" charset="0"/>
              </a:rPr>
              <a:t>middle + 1 </a:t>
            </a:r>
            <a:r>
              <a:rPr lang="en-US" sz="2300" smtClean="0"/>
              <a:t>and </a:t>
            </a:r>
            <a:r>
              <a:rPr lang="en-US" sz="2300" smtClean="0">
                <a:latin typeface="Courier New" pitchFamily="49" charset="0"/>
                <a:cs typeface="Courier New" pitchFamily="49" charset="0"/>
              </a:rPr>
              <a:t>high</a:t>
            </a:r>
            <a:r>
              <a:rPr lang="en-US" sz="2300" smtClean="0"/>
              <a:t>.</a:t>
            </a:r>
          </a:p>
          <a:p>
            <a:pPr eaLnBrk="1" hangingPunct="1"/>
            <a:r>
              <a:rPr lang="en-US" sz="2600" smtClean="0"/>
              <a:t>The process consists of:</a:t>
            </a:r>
          </a:p>
          <a:p>
            <a:pPr lvl="1" eaLnBrk="1" hangingPunct="1"/>
            <a:r>
              <a:rPr lang="en-US" sz="2300" smtClean="0"/>
              <a:t>Set up index pointers (</a:t>
            </a:r>
            <a:r>
              <a:rPr lang="en-US" sz="2300" smtClean="0">
                <a:latin typeface="Courier New" pitchFamily="49" charset="0"/>
                <a:cs typeface="Courier New" pitchFamily="49" charset="0"/>
              </a:rPr>
              <a:t>low</a:t>
            </a:r>
            <a:r>
              <a:rPr lang="en-US" sz="2300" smtClean="0"/>
              <a:t> and </a:t>
            </a:r>
            <a:r>
              <a:rPr lang="en-US" sz="2300" smtClean="0">
                <a:latin typeface="Courier New" pitchFamily="49" charset="0"/>
                <a:cs typeface="Courier New" pitchFamily="49" charset="0"/>
              </a:rPr>
              <a:t>middle + 1</a:t>
            </a:r>
            <a:r>
              <a:rPr lang="en-US" sz="2300" smtClean="0"/>
              <a:t>).</a:t>
            </a:r>
          </a:p>
          <a:p>
            <a:pPr lvl="1" eaLnBrk="1" hangingPunct="1"/>
            <a:r>
              <a:rPr lang="en-US" sz="2300" smtClean="0"/>
              <a:t>Compare items, starting with first item in subarray. Copy the smaller item to the copy buffer and repeat.</a:t>
            </a:r>
          </a:p>
          <a:p>
            <a:pPr lvl="1" eaLnBrk="1" hangingPunct="1"/>
            <a:r>
              <a:rPr lang="en-US" sz="2300" smtClean="0"/>
              <a:t>Copy the portion of </a:t>
            </a:r>
            <a:r>
              <a:rPr lang="en-US" sz="2300" smtClean="0">
                <a:latin typeface="Courier New" pitchFamily="49" charset="0"/>
                <a:cs typeface="Courier New" pitchFamily="49" charset="0"/>
              </a:rPr>
              <a:t>copyBuffer</a:t>
            </a:r>
            <a:r>
              <a:rPr lang="en-US" sz="2300" smtClean="0"/>
              <a:t> between low and high back to the corresponding positions of the array.</a:t>
            </a:r>
          </a:p>
        </p:txBody>
      </p:sp>
      <p:sp>
        <p:nvSpPr>
          <p:cNvPr id="6144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37E090B-F4C7-404B-B094-BCCD4F9CC576}" type="slidenum">
              <a:rPr lang="en-US" sz="2600" b="1">
                <a:solidFill>
                  <a:schemeClr val="bg1"/>
                </a:solidFill>
              </a:rPr>
              <a:pPr/>
              <a:t>42</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3"/>
          <p:cNvSpPr>
            <a:spLocks noGrp="1" noChangeArrowheads="1"/>
          </p:cNvSpPr>
          <p:nvPr>
            <p:ph type="sldNum" sz="quarter" idx="10"/>
          </p:nvPr>
        </p:nvSpPr>
        <p:spPr>
          <a:noFill/>
        </p:spPr>
        <p:txBody>
          <a:bodyPr/>
          <a:lstStyle/>
          <a:p>
            <a:fld id="{97D175C0-B162-4120-8DA2-56477A55DB05}" type="slidenum">
              <a:rPr lang="en-US" smtClean="0"/>
              <a:pPr/>
              <a:t>43</a:t>
            </a:fld>
            <a:endParaRPr lang="en-US" smtClean="0"/>
          </a:p>
        </p:txBody>
      </p:sp>
      <p:sp>
        <p:nvSpPr>
          <p:cNvPr id="6246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7EC1EC25-1BA8-498F-BA7A-8C25F0EE701D}" type="slidenum">
              <a:rPr lang="en-US" sz="2600" b="1">
                <a:solidFill>
                  <a:schemeClr val="bg1"/>
                </a:solidFill>
              </a:rPr>
              <a:pPr/>
              <a:t>43</a:t>
            </a:fld>
            <a:endParaRPr lang="en-US" sz="2600" b="1">
              <a:solidFill>
                <a:schemeClr val="bg1"/>
              </a:solidFill>
            </a:endParaRPr>
          </a:p>
        </p:txBody>
      </p:sp>
      <p:sp>
        <p:nvSpPr>
          <p:cNvPr id="62467" name="Title 1"/>
          <p:cNvSpPr>
            <a:spLocks noGrp="1"/>
          </p:cNvSpPr>
          <p:nvPr>
            <p:ph type="title"/>
          </p:nvPr>
        </p:nvSpPr>
        <p:spPr/>
        <p:txBody>
          <a:bodyPr/>
          <a:lstStyle/>
          <a:p>
            <a:pPr eaLnBrk="1" hangingPunct="1"/>
            <a:r>
              <a:rPr lang="en-US" smtClean="0"/>
              <a:t>Merge Sort (continued)</a:t>
            </a:r>
          </a:p>
        </p:txBody>
      </p:sp>
      <p:sp>
        <p:nvSpPr>
          <p:cNvPr id="62468" name="Content Placeholder 2"/>
          <p:cNvSpPr>
            <a:spLocks noGrp="1"/>
          </p:cNvSpPr>
          <p:nvPr>
            <p:ph idx="1"/>
          </p:nvPr>
        </p:nvSpPr>
        <p:spPr>
          <a:xfrm>
            <a:off x="838200" y="2362200"/>
            <a:ext cx="7848600" cy="3724275"/>
          </a:xfrm>
        </p:spPr>
        <p:txBody>
          <a:bodyPr/>
          <a:lstStyle/>
          <a:p>
            <a:pPr eaLnBrk="1" hangingPunct="1"/>
            <a:r>
              <a:rPr lang="en-US" sz="2400" b="1" smtClean="0"/>
              <a:t>Complexity Analysis for Merge Sort:</a:t>
            </a:r>
          </a:p>
          <a:p>
            <a:pPr eaLnBrk="1" hangingPunct="1"/>
            <a:r>
              <a:rPr lang="en-US" sz="2400" smtClean="0"/>
              <a:t>The run time of the merge method is dominated by two for statements, each of which loop (</a:t>
            </a:r>
            <a:r>
              <a:rPr lang="en-US" sz="2400" smtClean="0">
                <a:latin typeface="Courier New" pitchFamily="49" charset="0"/>
                <a:cs typeface="Courier New" pitchFamily="49" charset="0"/>
              </a:rPr>
              <a:t>high</a:t>
            </a:r>
            <a:r>
              <a:rPr lang="en-US" sz="2400" smtClean="0"/>
              <a:t> </a:t>
            </a:r>
            <a:r>
              <a:rPr lang="en-US" sz="2400" smtClean="0">
                <a:latin typeface="Courier New" pitchFamily="49" charset="0"/>
                <a:cs typeface="Courier New" pitchFamily="49" charset="0"/>
              </a:rPr>
              <a:t>– low + 1</a:t>
            </a:r>
            <a:r>
              <a:rPr lang="en-US" sz="2400" smtClean="0"/>
              <a:t>) times.</a:t>
            </a:r>
          </a:p>
          <a:p>
            <a:pPr lvl="1" eaLnBrk="1" hangingPunct="1"/>
            <a:r>
              <a:rPr lang="en-US" sz="2200" smtClean="0"/>
              <a:t>Run time: O(</a:t>
            </a:r>
            <a:r>
              <a:rPr lang="en-US" sz="2200" smtClean="0">
                <a:latin typeface="Courier New" pitchFamily="49" charset="0"/>
                <a:cs typeface="Courier New" pitchFamily="49" charset="0"/>
              </a:rPr>
              <a:t>high</a:t>
            </a:r>
            <a:r>
              <a:rPr lang="en-US" sz="2200" smtClean="0"/>
              <a:t> – </a:t>
            </a:r>
            <a:r>
              <a:rPr lang="en-US" sz="2200" smtClean="0">
                <a:latin typeface="Courier New" pitchFamily="49" charset="0"/>
                <a:cs typeface="Courier New" pitchFamily="49" charset="0"/>
              </a:rPr>
              <a:t>low</a:t>
            </a:r>
            <a:r>
              <a:rPr lang="en-US" sz="2200" smtClean="0"/>
              <a:t>). Number of stages: O(log </a:t>
            </a:r>
            <a:r>
              <a:rPr lang="en-US" sz="2200" i="1" smtClean="0"/>
              <a:t>n</a:t>
            </a:r>
            <a:r>
              <a:rPr lang="en-US" sz="2200" smtClean="0"/>
              <a:t>).</a:t>
            </a:r>
          </a:p>
          <a:p>
            <a:pPr eaLnBrk="1" hangingPunct="1"/>
            <a:r>
              <a:rPr lang="en-US" sz="2400" smtClean="0"/>
              <a:t>Merge sort has two space requirements that depend on an array’s size:</a:t>
            </a:r>
          </a:p>
          <a:p>
            <a:pPr lvl="1" eaLnBrk="1" hangingPunct="1"/>
            <a:r>
              <a:rPr lang="en-US" sz="2200" smtClean="0"/>
              <a:t>O(log </a:t>
            </a:r>
            <a:r>
              <a:rPr lang="en-US" sz="2200" i="1" smtClean="0"/>
              <a:t>n</a:t>
            </a:r>
            <a:r>
              <a:rPr lang="en-US" sz="2200" smtClean="0"/>
              <a:t>) is required on the call stack; O(</a:t>
            </a:r>
            <a:r>
              <a:rPr lang="en-US" sz="2200" i="1" smtClean="0"/>
              <a:t>n</a:t>
            </a:r>
            <a:r>
              <a:rPr lang="en-US" sz="2200" smtClean="0"/>
              <a:t>) space is used by the copy buffer.</a:t>
            </a:r>
          </a:p>
          <a:p>
            <a:pPr lvl="1" eaLnBrk="1" hangingPunct="1"/>
            <a:endParaRPr lang="en-US" sz="2200" smtClean="0"/>
          </a:p>
        </p:txBody>
      </p:sp>
      <p:sp>
        <p:nvSpPr>
          <p:cNvPr id="6246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B7BA903-6F8D-463A-A365-94111C79FB58}" type="slidenum">
              <a:rPr lang="en-US" sz="2600" b="1">
                <a:solidFill>
                  <a:schemeClr val="bg1"/>
                </a:solidFill>
              </a:rPr>
              <a:pPr/>
              <a:t>43</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3"/>
          <p:cNvSpPr>
            <a:spLocks noGrp="1" noChangeArrowheads="1"/>
          </p:cNvSpPr>
          <p:nvPr>
            <p:ph type="sldNum" sz="quarter" idx="10"/>
          </p:nvPr>
        </p:nvSpPr>
        <p:spPr>
          <a:noFill/>
        </p:spPr>
        <p:txBody>
          <a:bodyPr/>
          <a:lstStyle/>
          <a:p>
            <a:fld id="{DF43D639-50AA-43FE-B05D-0D4FEDC57376}" type="slidenum">
              <a:rPr lang="en-US" smtClean="0"/>
              <a:pPr/>
              <a:t>44</a:t>
            </a:fld>
            <a:endParaRPr lang="en-US" smtClean="0"/>
          </a:p>
        </p:txBody>
      </p:sp>
      <p:sp>
        <p:nvSpPr>
          <p:cNvPr id="6349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84D1CEF-64B1-4D20-85B6-EBBC5BA27F71}" type="slidenum">
              <a:rPr lang="en-US" sz="2600" b="1">
                <a:solidFill>
                  <a:schemeClr val="bg1"/>
                </a:solidFill>
              </a:rPr>
              <a:pPr/>
              <a:t>44</a:t>
            </a:fld>
            <a:endParaRPr lang="en-US" sz="2600" b="1">
              <a:solidFill>
                <a:schemeClr val="bg1"/>
              </a:solidFill>
            </a:endParaRPr>
          </a:p>
        </p:txBody>
      </p:sp>
      <p:sp>
        <p:nvSpPr>
          <p:cNvPr id="63491" name="Title 1"/>
          <p:cNvSpPr>
            <a:spLocks noGrp="1"/>
          </p:cNvSpPr>
          <p:nvPr>
            <p:ph type="title"/>
          </p:nvPr>
        </p:nvSpPr>
        <p:spPr/>
        <p:txBody>
          <a:bodyPr/>
          <a:lstStyle/>
          <a:p>
            <a:pPr eaLnBrk="1" hangingPunct="1"/>
            <a:r>
              <a:rPr lang="en-US" smtClean="0"/>
              <a:t>Merge Sort (continued)</a:t>
            </a:r>
          </a:p>
        </p:txBody>
      </p:sp>
      <p:sp>
        <p:nvSpPr>
          <p:cNvPr id="63492" name="Content Placeholder 2"/>
          <p:cNvSpPr>
            <a:spLocks noGrp="1"/>
          </p:cNvSpPr>
          <p:nvPr>
            <p:ph idx="1"/>
          </p:nvPr>
        </p:nvSpPr>
        <p:spPr>
          <a:xfrm>
            <a:off x="838200" y="2362200"/>
            <a:ext cx="7772400" cy="3724275"/>
          </a:xfrm>
        </p:spPr>
        <p:txBody>
          <a:bodyPr/>
          <a:lstStyle/>
          <a:p>
            <a:pPr eaLnBrk="1" hangingPunct="1"/>
            <a:r>
              <a:rPr lang="en-US" b="1" smtClean="0"/>
              <a:t>Improving Merge Sort:</a:t>
            </a:r>
          </a:p>
          <a:p>
            <a:pPr eaLnBrk="1" hangingPunct="1"/>
            <a:r>
              <a:rPr lang="en-US" smtClean="0"/>
              <a:t>The first </a:t>
            </a:r>
            <a:r>
              <a:rPr lang="en-US" smtClean="0">
                <a:latin typeface="Courier New" pitchFamily="49" charset="0"/>
                <a:cs typeface="Courier New" pitchFamily="49" charset="0"/>
              </a:rPr>
              <a:t>for</a:t>
            </a:r>
            <a:r>
              <a:rPr lang="en-US" smtClean="0"/>
              <a:t> statement makes a single comparison per iteration.</a:t>
            </a:r>
          </a:p>
          <a:p>
            <a:pPr eaLnBrk="1" hangingPunct="1"/>
            <a:r>
              <a:rPr lang="en-US" smtClean="0"/>
              <a:t>A complex process that lets two subarrays merge without a copy buffer or changing the order of the method.</a:t>
            </a:r>
          </a:p>
          <a:p>
            <a:pPr eaLnBrk="1" hangingPunct="1"/>
            <a:r>
              <a:rPr lang="en-US" smtClean="0"/>
              <a:t>Subarrays below a certain size can be sorted using a different approach.</a:t>
            </a:r>
          </a:p>
        </p:txBody>
      </p:sp>
      <p:sp>
        <p:nvSpPr>
          <p:cNvPr id="6349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A7BDCDA-0104-4345-8553-19D492F5B9DE}" type="slidenum">
              <a:rPr lang="en-US" sz="2600" b="1">
                <a:solidFill>
                  <a:schemeClr val="bg1"/>
                </a:solidFill>
              </a:rPr>
              <a:pPr/>
              <a:t>44</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3"/>
          <p:cNvSpPr>
            <a:spLocks noGrp="1" noChangeArrowheads="1"/>
          </p:cNvSpPr>
          <p:nvPr>
            <p:ph type="sldNum" sz="quarter" idx="10"/>
          </p:nvPr>
        </p:nvSpPr>
        <p:spPr>
          <a:noFill/>
        </p:spPr>
        <p:txBody>
          <a:bodyPr/>
          <a:lstStyle/>
          <a:p>
            <a:fld id="{AC7E08A2-D503-4D14-BEDE-213F590691B9}" type="slidenum">
              <a:rPr lang="en-US" smtClean="0"/>
              <a:pPr/>
              <a:t>45</a:t>
            </a:fld>
            <a:endParaRPr lang="en-US" smtClean="0"/>
          </a:p>
        </p:txBody>
      </p:sp>
      <p:sp>
        <p:nvSpPr>
          <p:cNvPr id="6451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3E98332-DFD7-43A2-99BB-73DDBB218474}" type="slidenum">
              <a:rPr lang="en-US" sz="2600" b="1">
                <a:solidFill>
                  <a:schemeClr val="bg1"/>
                </a:solidFill>
              </a:rPr>
              <a:pPr/>
              <a:t>45</a:t>
            </a:fld>
            <a:endParaRPr lang="en-US" sz="2600" b="1">
              <a:solidFill>
                <a:schemeClr val="bg1"/>
              </a:solidFill>
            </a:endParaRPr>
          </a:p>
        </p:txBody>
      </p:sp>
      <p:sp>
        <p:nvSpPr>
          <p:cNvPr id="64515" name="Title 1"/>
          <p:cNvSpPr>
            <a:spLocks noGrp="1"/>
          </p:cNvSpPr>
          <p:nvPr>
            <p:ph type="title"/>
          </p:nvPr>
        </p:nvSpPr>
        <p:spPr/>
        <p:txBody>
          <a:bodyPr/>
          <a:lstStyle/>
          <a:p>
            <a:pPr eaLnBrk="1" hangingPunct="1"/>
            <a:r>
              <a:rPr lang="en-US" smtClean="0"/>
              <a:t>Graphics and GUIs: Drawing Recursive Patterns</a:t>
            </a:r>
          </a:p>
        </p:txBody>
      </p:sp>
      <p:sp>
        <p:nvSpPr>
          <p:cNvPr id="64516" name="Content Placeholder 2"/>
          <p:cNvSpPr>
            <a:spLocks noGrp="1"/>
          </p:cNvSpPr>
          <p:nvPr>
            <p:ph idx="1"/>
          </p:nvPr>
        </p:nvSpPr>
        <p:spPr>
          <a:xfrm>
            <a:off x="838200" y="2362200"/>
            <a:ext cx="7848600" cy="3724275"/>
          </a:xfrm>
        </p:spPr>
        <p:txBody>
          <a:bodyPr/>
          <a:lstStyle/>
          <a:p>
            <a:pPr eaLnBrk="1" hangingPunct="1"/>
            <a:r>
              <a:rPr lang="en-US" b="1" smtClean="0"/>
              <a:t>Sliders:</a:t>
            </a:r>
            <a:r>
              <a:rPr lang="en-US" smtClean="0"/>
              <a:t> </a:t>
            </a:r>
          </a:p>
          <a:p>
            <a:pPr eaLnBrk="1" hangingPunct="1"/>
            <a:r>
              <a:rPr lang="en-US" smtClean="0"/>
              <a:t>A slider is a GUI control that allows the user to select a value within a range.</a:t>
            </a:r>
          </a:p>
          <a:p>
            <a:pPr eaLnBrk="1" hangingPunct="1"/>
            <a:r>
              <a:rPr lang="en-US" smtClean="0"/>
              <a:t>When a user moves a slider’s knob, the slider emits an event of type ChangeEvent.</a:t>
            </a:r>
          </a:p>
        </p:txBody>
      </p:sp>
      <p:sp>
        <p:nvSpPr>
          <p:cNvPr id="6451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3285C83-E1C8-4074-A0E9-5E214E9C3423}" type="slidenum">
              <a:rPr lang="en-US" sz="2600" b="1">
                <a:solidFill>
                  <a:schemeClr val="bg1"/>
                </a:solidFill>
              </a:rPr>
              <a:pPr/>
              <a:t>45</a:t>
            </a:fld>
            <a:endParaRPr lang="en-US" sz="2600" b="1">
              <a:solidFill>
                <a:schemeClr val="bg1"/>
              </a:solidFill>
            </a:endParaRPr>
          </a:p>
        </p:txBody>
      </p:sp>
      <p:sp>
        <p:nvSpPr>
          <p:cNvPr id="64520" name="Text Box 8"/>
          <p:cNvSpPr txBox="1">
            <a:spLocks noChangeArrowheads="1"/>
          </p:cNvSpPr>
          <p:nvPr/>
        </p:nvSpPr>
        <p:spPr bwMode="auto">
          <a:xfrm>
            <a:off x="4343400" y="5486400"/>
            <a:ext cx="2514600" cy="730250"/>
          </a:xfrm>
          <a:prstGeom prst="rect">
            <a:avLst/>
          </a:prstGeom>
          <a:noFill/>
          <a:ln w="9525">
            <a:noFill/>
            <a:miter lim="800000"/>
            <a:headEnd/>
            <a:tailEnd/>
          </a:ln>
          <a:effectLst/>
        </p:spPr>
        <p:txBody>
          <a:bodyPr>
            <a:spAutoFit/>
          </a:bodyPr>
          <a:lstStyle/>
          <a:p>
            <a:pPr>
              <a:spcBef>
                <a:spcPct val="20000"/>
              </a:spcBef>
              <a:buClr>
                <a:schemeClr val="tx1"/>
              </a:buClr>
              <a:buSzPct val="75000"/>
              <a:buFont typeface="Wingdings" pitchFamily="2" charset="2"/>
              <a:buNone/>
            </a:pPr>
            <a:r>
              <a:rPr lang="en-US" sz="1400"/>
              <a:t>User interface for the temperature conversion program</a:t>
            </a:r>
            <a:endParaRPr lang="en-US"/>
          </a:p>
        </p:txBody>
      </p:sp>
      <p:pic>
        <p:nvPicPr>
          <p:cNvPr id="64521" name="Picture 9"/>
          <p:cNvPicPr>
            <a:picLocks noChangeAspect="1" noChangeArrowheads="1"/>
          </p:cNvPicPr>
          <p:nvPr/>
        </p:nvPicPr>
        <p:blipFill>
          <a:blip r:embed="rId2"/>
          <a:srcRect/>
          <a:stretch>
            <a:fillRect/>
          </a:stretch>
        </p:blipFill>
        <p:spPr bwMode="auto">
          <a:xfrm>
            <a:off x="1295400" y="4724400"/>
            <a:ext cx="3124200" cy="1533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3"/>
          <p:cNvSpPr>
            <a:spLocks noGrp="1" noChangeArrowheads="1"/>
          </p:cNvSpPr>
          <p:nvPr>
            <p:ph type="sldNum" sz="quarter" idx="10"/>
          </p:nvPr>
        </p:nvSpPr>
        <p:spPr>
          <a:noFill/>
        </p:spPr>
        <p:txBody>
          <a:bodyPr/>
          <a:lstStyle/>
          <a:p>
            <a:fld id="{AC6383D3-E02E-4B30-A72D-1384514D3992}" type="slidenum">
              <a:rPr lang="en-US" smtClean="0"/>
              <a:pPr/>
              <a:t>46</a:t>
            </a:fld>
            <a:endParaRPr lang="en-US" smtClean="0"/>
          </a:p>
        </p:txBody>
      </p:sp>
      <p:sp>
        <p:nvSpPr>
          <p:cNvPr id="6553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C0175B2-D1A7-4A22-AC65-F227D0A7F8F6}" type="slidenum">
              <a:rPr lang="en-US" sz="2600" b="1">
                <a:solidFill>
                  <a:schemeClr val="bg1"/>
                </a:solidFill>
              </a:rPr>
              <a:pPr/>
              <a:t>46</a:t>
            </a:fld>
            <a:endParaRPr lang="en-US" sz="2600" b="1">
              <a:solidFill>
                <a:schemeClr val="bg1"/>
              </a:solidFill>
            </a:endParaRPr>
          </a:p>
        </p:txBody>
      </p:sp>
      <p:sp>
        <p:nvSpPr>
          <p:cNvPr id="65539" name="Title 1"/>
          <p:cNvSpPr>
            <a:spLocks noGrp="1"/>
          </p:cNvSpPr>
          <p:nvPr>
            <p:ph type="title"/>
          </p:nvPr>
        </p:nvSpPr>
        <p:spPr/>
        <p:txBody>
          <a:bodyPr/>
          <a:lstStyle/>
          <a:p>
            <a:pPr eaLnBrk="1" hangingPunct="1"/>
            <a:r>
              <a:rPr lang="en-US" smtClean="0"/>
              <a:t>Graphics and GUIs: Drawing Recursive Patterns (continued)</a:t>
            </a:r>
          </a:p>
        </p:txBody>
      </p:sp>
      <p:sp>
        <p:nvSpPr>
          <p:cNvPr id="65540" name="Content Placeholder 2"/>
          <p:cNvSpPr>
            <a:spLocks noGrp="1"/>
          </p:cNvSpPr>
          <p:nvPr>
            <p:ph idx="1"/>
          </p:nvPr>
        </p:nvSpPr>
        <p:spPr>
          <a:xfrm>
            <a:off x="838200" y="2362200"/>
            <a:ext cx="5943600" cy="3724275"/>
          </a:xfrm>
        </p:spPr>
        <p:txBody>
          <a:bodyPr/>
          <a:lstStyle/>
          <a:p>
            <a:pPr eaLnBrk="1" hangingPunct="1"/>
            <a:r>
              <a:rPr lang="en-US" b="1" smtClean="0"/>
              <a:t>Recursive Patterns in Abstract Art:</a:t>
            </a:r>
          </a:p>
          <a:p>
            <a:pPr eaLnBrk="1" hangingPunct="1"/>
            <a:r>
              <a:rPr lang="en-US" smtClean="0"/>
              <a:t>Example: Mondrian abstract art.</a:t>
            </a:r>
          </a:p>
          <a:p>
            <a:pPr lvl="1" eaLnBrk="1" hangingPunct="1"/>
            <a:r>
              <a:rPr lang="en-US" smtClean="0"/>
              <a:t>Art generated by drawing a rectangle, then repeatedly drawing two unequal subdivisions.</a:t>
            </a:r>
          </a:p>
          <a:p>
            <a:pPr lvl="1" eaLnBrk="1" hangingPunct="1"/>
            <a:r>
              <a:rPr lang="en-US" smtClean="0"/>
              <a:t>Slider allows user to select 0 to 10 for division options.</a:t>
            </a:r>
          </a:p>
        </p:txBody>
      </p:sp>
      <p:sp>
        <p:nvSpPr>
          <p:cNvPr id="6554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A49DEDF-561A-4A7B-88C0-856E5825F2DC}" type="slidenum">
              <a:rPr lang="en-US" sz="2600" b="1">
                <a:solidFill>
                  <a:schemeClr val="bg1"/>
                </a:solidFill>
              </a:rPr>
              <a:pPr/>
              <a:t>46</a:t>
            </a:fld>
            <a:endParaRPr lang="en-US" sz="2600" b="1">
              <a:solidFill>
                <a:schemeClr val="bg1"/>
              </a:solidFill>
            </a:endParaRPr>
          </a:p>
        </p:txBody>
      </p:sp>
      <p:sp>
        <p:nvSpPr>
          <p:cNvPr id="65544" name="Text Box 8"/>
          <p:cNvSpPr txBox="1">
            <a:spLocks noChangeArrowheads="1"/>
          </p:cNvSpPr>
          <p:nvPr/>
        </p:nvSpPr>
        <p:spPr bwMode="auto">
          <a:xfrm>
            <a:off x="6781800" y="5029200"/>
            <a:ext cx="2133600" cy="730250"/>
          </a:xfrm>
          <a:prstGeom prst="rect">
            <a:avLst/>
          </a:prstGeom>
          <a:noFill/>
          <a:ln w="9525">
            <a:noFill/>
            <a:miter lim="800000"/>
            <a:headEnd/>
            <a:tailEnd/>
          </a:ln>
          <a:effectLst/>
        </p:spPr>
        <p:txBody>
          <a:bodyPr>
            <a:spAutoFit/>
          </a:bodyPr>
          <a:lstStyle/>
          <a:p>
            <a:pPr>
              <a:spcBef>
                <a:spcPct val="50000"/>
              </a:spcBef>
            </a:pPr>
            <a:r>
              <a:rPr lang="en-US" sz="1400"/>
              <a:t>User interface for the Mondrian painting program</a:t>
            </a:r>
          </a:p>
        </p:txBody>
      </p:sp>
      <p:pic>
        <p:nvPicPr>
          <p:cNvPr id="65545" name="Picture 9"/>
          <p:cNvPicPr>
            <a:picLocks noChangeAspect="1" noChangeArrowheads="1"/>
          </p:cNvPicPr>
          <p:nvPr/>
        </p:nvPicPr>
        <p:blipFill>
          <a:blip r:embed="rId2"/>
          <a:srcRect/>
          <a:stretch>
            <a:fillRect/>
          </a:stretch>
        </p:blipFill>
        <p:spPr bwMode="auto">
          <a:xfrm>
            <a:off x="6477000" y="2895600"/>
            <a:ext cx="2438400" cy="21478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3"/>
          <p:cNvSpPr>
            <a:spLocks noGrp="1" noChangeArrowheads="1"/>
          </p:cNvSpPr>
          <p:nvPr>
            <p:ph type="sldNum" sz="quarter" idx="10"/>
          </p:nvPr>
        </p:nvSpPr>
        <p:spPr>
          <a:noFill/>
        </p:spPr>
        <p:txBody>
          <a:bodyPr/>
          <a:lstStyle/>
          <a:p>
            <a:fld id="{17B31940-5C31-4BC1-9406-CA9E8489552B}" type="slidenum">
              <a:rPr lang="en-US" smtClean="0"/>
              <a:pPr/>
              <a:t>47</a:t>
            </a:fld>
            <a:endParaRPr lang="en-US" smtClean="0"/>
          </a:p>
        </p:txBody>
      </p:sp>
      <p:sp>
        <p:nvSpPr>
          <p:cNvPr id="6656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06A3210-BEAD-4770-9B88-1CDF5B437DD9}" type="slidenum">
              <a:rPr lang="en-US" sz="2600" b="1">
                <a:solidFill>
                  <a:schemeClr val="bg1"/>
                </a:solidFill>
              </a:rPr>
              <a:pPr/>
              <a:t>47</a:t>
            </a:fld>
            <a:endParaRPr lang="en-US" sz="2600" b="1">
              <a:solidFill>
                <a:schemeClr val="bg1"/>
              </a:solidFill>
            </a:endParaRPr>
          </a:p>
        </p:txBody>
      </p:sp>
      <p:sp>
        <p:nvSpPr>
          <p:cNvPr id="66563" name="Title 1"/>
          <p:cNvSpPr>
            <a:spLocks noGrp="1"/>
          </p:cNvSpPr>
          <p:nvPr>
            <p:ph type="title"/>
          </p:nvPr>
        </p:nvSpPr>
        <p:spPr/>
        <p:txBody>
          <a:bodyPr/>
          <a:lstStyle/>
          <a:p>
            <a:pPr eaLnBrk="1" hangingPunct="1"/>
            <a:r>
              <a:rPr lang="en-US" smtClean="0"/>
              <a:t>Graphics and GUIs: Drawing Recursive Patterns (continued)</a:t>
            </a:r>
          </a:p>
        </p:txBody>
      </p:sp>
      <p:sp>
        <p:nvSpPr>
          <p:cNvPr id="66564" name="Content Placeholder 2"/>
          <p:cNvSpPr>
            <a:spLocks noGrp="1"/>
          </p:cNvSpPr>
          <p:nvPr>
            <p:ph idx="1"/>
          </p:nvPr>
        </p:nvSpPr>
        <p:spPr>
          <a:xfrm>
            <a:off x="838200" y="2362200"/>
            <a:ext cx="7924800" cy="3724275"/>
          </a:xfrm>
        </p:spPr>
        <p:txBody>
          <a:bodyPr/>
          <a:lstStyle/>
          <a:p>
            <a:pPr eaLnBrk="1" hangingPunct="1"/>
            <a:r>
              <a:rPr lang="en-US" b="1" smtClean="0"/>
              <a:t>Recursive Patterns in Fractals:</a:t>
            </a:r>
          </a:p>
          <a:p>
            <a:pPr eaLnBrk="1" hangingPunct="1"/>
            <a:r>
              <a:rPr lang="en-US" b="1" smtClean="0"/>
              <a:t>Fractals</a:t>
            </a:r>
            <a:r>
              <a:rPr lang="en-US" smtClean="0"/>
              <a:t>: highly repetitive or recursive patterns.</a:t>
            </a:r>
          </a:p>
          <a:p>
            <a:pPr eaLnBrk="1" hangingPunct="1"/>
            <a:r>
              <a:rPr lang="en-US" b="1" smtClean="0"/>
              <a:t>Fractal object</a:t>
            </a:r>
            <a:r>
              <a:rPr lang="en-US" smtClean="0"/>
              <a:t>: appears geometric, but cannot be described with Euclidean geometry.</a:t>
            </a:r>
          </a:p>
          <a:p>
            <a:pPr lvl="1" eaLnBrk="1" hangingPunct="1"/>
            <a:r>
              <a:rPr lang="en-US" smtClean="0"/>
              <a:t>Every fractal shape has its own fractal dimension.</a:t>
            </a:r>
          </a:p>
          <a:p>
            <a:pPr eaLnBrk="1" hangingPunct="1"/>
            <a:r>
              <a:rPr lang="en-US" b="1" smtClean="0"/>
              <a:t>C-curve</a:t>
            </a:r>
            <a:r>
              <a:rPr lang="en-US" smtClean="0"/>
              <a:t>: starts with line. </a:t>
            </a:r>
          </a:p>
        </p:txBody>
      </p:sp>
      <p:sp>
        <p:nvSpPr>
          <p:cNvPr id="6656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8E77A82-1123-47EF-8BFE-C88147E3B120}" type="slidenum">
              <a:rPr lang="en-US" sz="2600" b="1">
                <a:solidFill>
                  <a:schemeClr val="bg1"/>
                </a:solidFill>
              </a:rPr>
              <a:pPr/>
              <a:t>47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3"/>
          <p:cNvSpPr>
            <a:spLocks noGrp="1" noChangeArrowheads="1"/>
          </p:cNvSpPr>
          <p:nvPr>
            <p:ph type="sldNum" sz="quarter" idx="10"/>
          </p:nvPr>
        </p:nvSpPr>
        <p:spPr>
          <a:noFill/>
        </p:spPr>
        <p:txBody>
          <a:bodyPr/>
          <a:lstStyle/>
          <a:p>
            <a:fld id="{CE7DBC31-EF9A-4260-B592-D83A0BB77FC7}" type="slidenum">
              <a:rPr lang="en-US" smtClean="0"/>
              <a:pPr/>
              <a:t>48</a:t>
            </a:fld>
            <a:endParaRPr lang="en-US" smtClean="0"/>
          </a:p>
        </p:txBody>
      </p:sp>
      <p:sp>
        <p:nvSpPr>
          <p:cNvPr id="6758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A9C2F74-FA25-44DB-9050-B1681D0A4AF5}" type="slidenum">
              <a:rPr lang="en-US" sz="2600" b="1">
                <a:solidFill>
                  <a:schemeClr val="bg1"/>
                </a:solidFill>
              </a:rPr>
              <a:pPr/>
              <a:t>48</a:t>
            </a:fld>
            <a:endParaRPr lang="en-US" sz="2600" b="1">
              <a:solidFill>
                <a:schemeClr val="bg1"/>
              </a:solidFill>
            </a:endParaRPr>
          </a:p>
        </p:txBody>
      </p:sp>
      <p:sp>
        <p:nvSpPr>
          <p:cNvPr id="67587" name="Title 1"/>
          <p:cNvSpPr>
            <a:spLocks noGrp="1"/>
          </p:cNvSpPr>
          <p:nvPr>
            <p:ph type="title"/>
          </p:nvPr>
        </p:nvSpPr>
        <p:spPr/>
        <p:txBody>
          <a:bodyPr/>
          <a:lstStyle/>
          <a:p>
            <a:pPr eaLnBrk="1" hangingPunct="1"/>
            <a:r>
              <a:rPr lang="en-US" smtClean="0"/>
              <a:t>Graphics and GUIs: Drawing Recursive Patterns (continued)</a:t>
            </a:r>
          </a:p>
        </p:txBody>
      </p:sp>
      <p:sp>
        <p:nvSpPr>
          <p:cNvPr id="67588" name="Content Placeholder 2"/>
          <p:cNvSpPr>
            <a:spLocks noGrp="1"/>
          </p:cNvSpPr>
          <p:nvPr>
            <p:ph idx="1"/>
          </p:nvPr>
        </p:nvSpPr>
        <p:spPr>
          <a:xfrm>
            <a:off x="838200" y="2362200"/>
            <a:ext cx="7696200" cy="3724275"/>
          </a:xfrm>
        </p:spPr>
        <p:txBody>
          <a:bodyPr/>
          <a:lstStyle/>
          <a:p>
            <a:pPr eaLnBrk="1" hangingPunct="1"/>
            <a:r>
              <a:rPr lang="en-US" b="1" smtClean="0"/>
              <a:t>Recursive Patterns in Fractals (cont):</a:t>
            </a:r>
            <a:endParaRPr lang="en-US" smtClean="0"/>
          </a:p>
          <a:p>
            <a:pPr eaLnBrk="1" hangingPunct="1"/>
            <a:r>
              <a:rPr lang="en-US" smtClean="0"/>
              <a:t>The first seven degrees of the c-curve</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 pattern can continue indefinitely.</a:t>
            </a:r>
          </a:p>
        </p:txBody>
      </p:sp>
      <p:sp>
        <p:nvSpPr>
          <p:cNvPr id="6758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AB07ED4-C883-474A-813E-F796D6C857E8}" type="slidenum">
              <a:rPr lang="en-US" sz="2600" b="1">
                <a:solidFill>
                  <a:schemeClr val="bg1"/>
                </a:solidFill>
              </a:rPr>
              <a:pPr/>
              <a:t>48</a:t>
            </a:fld>
            <a:endParaRPr lang="en-US" sz="2600" b="1">
              <a:solidFill>
                <a:schemeClr val="bg1"/>
              </a:solidFill>
            </a:endParaRPr>
          </a:p>
        </p:txBody>
      </p:sp>
      <p:pic>
        <p:nvPicPr>
          <p:cNvPr id="67592" name="Picture 8"/>
          <p:cNvPicPr>
            <a:picLocks noChangeAspect="1" noChangeArrowheads="1"/>
          </p:cNvPicPr>
          <p:nvPr/>
        </p:nvPicPr>
        <p:blipFill>
          <a:blip r:embed="rId2"/>
          <a:srcRect/>
          <a:stretch>
            <a:fillRect/>
          </a:stretch>
        </p:blipFill>
        <p:spPr bwMode="auto">
          <a:xfrm>
            <a:off x="1676400" y="3352800"/>
            <a:ext cx="6019800" cy="21478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3"/>
          <p:cNvSpPr>
            <a:spLocks noGrp="1" noChangeArrowheads="1"/>
          </p:cNvSpPr>
          <p:nvPr>
            <p:ph type="sldNum" sz="quarter" idx="10"/>
          </p:nvPr>
        </p:nvSpPr>
        <p:spPr>
          <a:noFill/>
        </p:spPr>
        <p:txBody>
          <a:bodyPr/>
          <a:lstStyle/>
          <a:p>
            <a:fld id="{35CC09A4-0836-410D-B582-DA67A6C4DE94}" type="slidenum">
              <a:rPr lang="en-US" smtClean="0"/>
              <a:pPr/>
              <a:t>49</a:t>
            </a:fld>
            <a:endParaRPr lang="en-US" smtClean="0"/>
          </a:p>
        </p:txBody>
      </p:sp>
      <p:sp>
        <p:nvSpPr>
          <p:cNvPr id="6861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26F80C99-594D-4EE1-AE51-0A073A08C6C7}" type="slidenum">
              <a:rPr lang="en-US" sz="2600" b="1">
                <a:solidFill>
                  <a:schemeClr val="bg1"/>
                </a:solidFill>
              </a:rPr>
              <a:pPr/>
              <a:t>49</a:t>
            </a:fld>
            <a:endParaRPr lang="en-US" sz="2600" b="1">
              <a:solidFill>
                <a:schemeClr val="bg1"/>
              </a:solidFill>
            </a:endParaRPr>
          </a:p>
        </p:txBody>
      </p:sp>
      <p:sp>
        <p:nvSpPr>
          <p:cNvPr id="68611" name="Title 1"/>
          <p:cNvSpPr>
            <a:spLocks noGrp="1"/>
          </p:cNvSpPr>
          <p:nvPr>
            <p:ph type="title"/>
          </p:nvPr>
        </p:nvSpPr>
        <p:spPr/>
        <p:txBody>
          <a:bodyPr/>
          <a:lstStyle/>
          <a:p>
            <a:pPr eaLnBrk="1" hangingPunct="1"/>
            <a:r>
              <a:rPr lang="en-US" smtClean="0"/>
              <a:t>Design, Testing, and Debugging Hints</a:t>
            </a:r>
          </a:p>
        </p:txBody>
      </p:sp>
      <p:sp>
        <p:nvSpPr>
          <p:cNvPr id="68612" name="Content Placeholder 2"/>
          <p:cNvSpPr>
            <a:spLocks noGrp="1"/>
          </p:cNvSpPr>
          <p:nvPr>
            <p:ph idx="1"/>
          </p:nvPr>
        </p:nvSpPr>
        <p:spPr>
          <a:xfrm>
            <a:off x="838200" y="2362200"/>
            <a:ext cx="7391400" cy="3724275"/>
          </a:xfrm>
        </p:spPr>
        <p:txBody>
          <a:bodyPr/>
          <a:lstStyle/>
          <a:p>
            <a:pPr eaLnBrk="1" hangingPunct="1"/>
            <a:r>
              <a:rPr lang="en-US" sz="2400" smtClean="0"/>
              <a:t>When designing a recursive method, make sure:</a:t>
            </a:r>
          </a:p>
          <a:p>
            <a:pPr lvl="1" eaLnBrk="1" hangingPunct="1"/>
            <a:r>
              <a:rPr lang="en-US" sz="2200" smtClean="0"/>
              <a:t>The method has a well-defined stopping state.</a:t>
            </a:r>
          </a:p>
          <a:p>
            <a:pPr lvl="1" eaLnBrk="1" hangingPunct="1"/>
            <a:r>
              <a:rPr lang="en-US" sz="2200" smtClean="0"/>
              <a:t>The method has a recursive step that changes the size of the data so the stopping point will be reached.</a:t>
            </a:r>
          </a:p>
          <a:p>
            <a:pPr eaLnBrk="1" hangingPunct="1"/>
            <a:r>
              <a:rPr lang="en-US" sz="2400" smtClean="0"/>
              <a:t>Recursive methods can be easier to write correctly than iterative methods.</a:t>
            </a:r>
          </a:p>
          <a:p>
            <a:pPr eaLnBrk="1" hangingPunct="1"/>
            <a:r>
              <a:rPr lang="en-US" sz="2400" smtClean="0"/>
              <a:t>More efficient code is more complex than less efficient code.</a:t>
            </a:r>
          </a:p>
        </p:txBody>
      </p:sp>
      <p:sp>
        <p:nvSpPr>
          <p:cNvPr id="6861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DED2EB8-76CA-4589-AAB2-0BBDD2FE565A}" type="slidenum">
              <a:rPr lang="en-US" sz="2600" b="1">
                <a:solidFill>
                  <a:schemeClr val="bg1"/>
                </a:solidFill>
              </a:rPr>
              <a:pPr/>
              <a:t>49</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3888624B-D093-4D12-966F-9BB94A4902A4}" type="slidenum">
              <a:rPr lang="en-US" smtClean="0"/>
              <a:pPr/>
              <a:t>5</a:t>
            </a:fld>
            <a:endParaRPr lang="en-US"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1DC1D9CA-A789-4983-B1A8-F21DFD904FA5}" type="slidenum">
              <a:rPr lang="en-US" sz="2600" b="1">
                <a:solidFill>
                  <a:schemeClr val="bg1"/>
                </a:solidFill>
              </a:rPr>
              <a:pPr/>
              <a:t>5</a:t>
            </a:fld>
            <a:endParaRPr lang="en-US" sz="2600" b="1">
              <a:solidFill>
                <a:schemeClr val="bg1"/>
              </a:solidFill>
            </a:endParaRPr>
          </a:p>
        </p:txBody>
      </p:sp>
      <p:sp>
        <p:nvSpPr>
          <p:cNvPr id="23555" name="Title 1"/>
          <p:cNvSpPr>
            <a:spLocks noGrp="1"/>
          </p:cNvSpPr>
          <p:nvPr>
            <p:ph type="title"/>
          </p:nvPr>
        </p:nvSpPr>
        <p:spPr/>
        <p:txBody>
          <a:bodyPr/>
          <a:lstStyle/>
          <a:p>
            <a:pPr eaLnBrk="1" hangingPunct="1"/>
            <a:r>
              <a:rPr lang="en-US" smtClean="0"/>
              <a:t>Introduction</a:t>
            </a:r>
          </a:p>
        </p:txBody>
      </p:sp>
      <p:sp>
        <p:nvSpPr>
          <p:cNvPr id="23556" name="Content Placeholder 2"/>
          <p:cNvSpPr>
            <a:spLocks noGrp="1"/>
          </p:cNvSpPr>
          <p:nvPr>
            <p:ph idx="1"/>
          </p:nvPr>
        </p:nvSpPr>
        <p:spPr>
          <a:xfrm>
            <a:off x="838200" y="2362200"/>
            <a:ext cx="7848600" cy="3724275"/>
          </a:xfrm>
        </p:spPr>
        <p:txBody>
          <a:bodyPr/>
          <a:lstStyle/>
          <a:p>
            <a:pPr eaLnBrk="1" hangingPunct="1"/>
            <a:r>
              <a:rPr lang="en-US" smtClean="0"/>
              <a:t>Searching and sorting can involve recursion and complexity analysis.</a:t>
            </a:r>
          </a:p>
          <a:p>
            <a:pPr eaLnBrk="1" hangingPunct="1"/>
            <a:r>
              <a:rPr lang="en-US" b="1" smtClean="0"/>
              <a:t>Recursive algorithm</a:t>
            </a:r>
            <a:r>
              <a:rPr lang="en-US" smtClean="0"/>
              <a:t>: refers to itself by name in a manner that appears to be circular.</a:t>
            </a:r>
          </a:p>
          <a:p>
            <a:pPr lvl="1" eaLnBrk="1" hangingPunct="1"/>
            <a:r>
              <a:rPr lang="en-US" smtClean="0"/>
              <a:t>Common in computer science.</a:t>
            </a:r>
          </a:p>
          <a:p>
            <a:pPr eaLnBrk="1" hangingPunct="1"/>
            <a:r>
              <a:rPr lang="en-US" b="1" smtClean="0"/>
              <a:t>Complexity analysis</a:t>
            </a:r>
            <a:r>
              <a:rPr lang="en-US" smtClean="0"/>
              <a:t>: determines an algorithm’s efficiency.</a:t>
            </a:r>
          </a:p>
          <a:p>
            <a:pPr lvl="1" eaLnBrk="1" hangingPunct="1"/>
            <a:r>
              <a:rPr lang="en-US" smtClean="0"/>
              <a:t>Run-time, and memory usage v. data processed.</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21A0D593-42E8-4C4C-8B4A-4A9119BBBFCD}" type="slidenum">
              <a:rPr lang="en-US" sz="2600" b="1">
                <a:solidFill>
                  <a:schemeClr val="bg1"/>
                </a:solidFill>
              </a:rPr>
              <a:pPr/>
              <a:t>5</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3"/>
          <p:cNvSpPr>
            <a:spLocks noGrp="1" noChangeArrowheads="1"/>
          </p:cNvSpPr>
          <p:nvPr>
            <p:ph type="sldNum" sz="quarter" idx="10"/>
          </p:nvPr>
        </p:nvSpPr>
        <p:spPr>
          <a:noFill/>
        </p:spPr>
        <p:txBody>
          <a:bodyPr/>
          <a:lstStyle/>
          <a:p>
            <a:fld id="{F042B138-36F2-4B89-8520-E1D5075D2FB9}" type="slidenum">
              <a:rPr lang="en-US" smtClean="0"/>
              <a:pPr/>
              <a:t>50</a:t>
            </a:fld>
            <a:endParaRPr lang="en-US" smtClean="0"/>
          </a:p>
        </p:txBody>
      </p:sp>
      <p:sp>
        <p:nvSpPr>
          <p:cNvPr id="696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3EA1768C-041E-4A64-BA5F-590E86C5BF7E}" type="slidenum">
              <a:rPr lang="en-US" sz="2600" b="1">
                <a:solidFill>
                  <a:schemeClr val="bg1"/>
                </a:solidFill>
              </a:rPr>
              <a:pPr/>
              <a:t>50</a:t>
            </a:fld>
            <a:endParaRPr lang="en-US" sz="2600" b="1">
              <a:solidFill>
                <a:schemeClr val="bg1"/>
              </a:solidFill>
            </a:endParaRPr>
          </a:p>
        </p:txBody>
      </p:sp>
      <p:sp>
        <p:nvSpPr>
          <p:cNvPr id="69635" name="Title 1"/>
          <p:cNvSpPr>
            <a:spLocks noGrp="1"/>
          </p:cNvSpPr>
          <p:nvPr>
            <p:ph type="title"/>
          </p:nvPr>
        </p:nvSpPr>
        <p:spPr/>
        <p:txBody>
          <a:bodyPr/>
          <a:lstStyle/>
          <a:p>
            <a:pPr eaLnBrk="1" hangingPunct="1"/>
            <a:r>
              <a:rPr lang="en-US" smtClean="0"/>
              <a:t>Summary</a:t>
            </a:r>
          </a:p>
        </p:txBody>
      </p:sp>
      <p:sp>
        <p:nvSpPr>
          <p:cNvPr id="69636" name="Content Placeholder 2"/>
          <p:cNvSpPr>
            <a:spLocks noGrp="1"/>
          </p:cNvSpPr>
          <p:nvPr>
            <p:ph idx="1"/>
          </p:nvPr>
        </p:nvSpPr>
        <p:spPr>
          <a:xfrm>
            <a:off x="838200" y="2362200"/>
            <a:ext cx="7772400" cy="3724275"/>
          </a:xfrm>
        </p:spPr>
        <p:txBody>
          <a:bodyPr/>
          <a:lstStyle/>
          <a:p>
            <a:pPr eaLnBrk="1" hangingPunct="1">
              <a:buFont typeface="Wingdings" pitchFamily="2" charset="2"/>
              <a:buNone/>
            </a:pPr>
            <a:r>
              <a:rPr lang="en-US" smtClean="0"/>
              <a:t>In this chapter, you learned:</a:t>
            </a:r>
          </a:p>
          <a:p>
            <a:r>
              <a:rPr lang="en-US" smtClean="0"/>
              <a:t>A recursive method is a method that calls itself to solve a problem.</a:t>
            </a:r>
          </a:p>
          <a:p>
            <a:r>
              <a:rPr lang="en-US" smtClean="0"/>
              <a:t>Recursive solutions have one or more base cases or termination conditions that return a simple value or </a:t>
            </a:r>
            <a:r>
              <a:rPr lang="en-US" smtClean="0">
                <a:latin typeface="Courier New" pitchFamily="49" charset="0"/>
                <a:cs typeface="Courier New" pitchFamily="49" charset="0"/>
              </a:rPr>
              <a:t>void</a:t>
            </a:r>
            <a:r>
              <a:rPr lang="en-US" smtClean="0"/>
              <a:t>. They also have one or more recursive steps that receive a smaller instance of the problem as a parameter.</a:t>
            </a:r>
          </a:p>
        </p:txBody>
      </p:sp>
      <p:sp>
        <p:nvSpPr>
          <p:cNvPr id="6963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9743219-D4D3-4642-B946-ED597FC63A31}" type="slidenum">
              <a:rPr lang="en-US" sz="2600" b="1">
                <a:solidFill>
                  <a:schemeClr val="bg1"/>
                </a:solidFill>
              </a:rPr>
              <a:pPr/>
              <a:t>50</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3"/>
          <p:cNvSpPr>
            <a:spLocks noGrp="1" noChangeArrowheads="1"/>
          </p:cNvSpPr>
          <p:nvPr>
            <p:ph type="sldNum" sz="quarter" idx="10"/>
          </p:nvPr>
        </p:nvSpPr>
        <p:spPr>
          <a:noFill/>
        </p:spPr>
        <p:txBody>
          <a:bodyPr/>
          <a:lstStyle/>
          <a:p>
            <a:fld id="{A0B8920E-CD98-43A1-9C9A-EBB082762E72}" type="slidenum">
              <a:rPr lang="en-US" smtClean="0"/>
              <a:pPr/>
              <a:t>51</a:t>
            </a:fld>
            <a:endParaRPr lang="en-US" smtClean="0"/>
          </a:p>
        </p:txBody>
      </p:sp>
      <p:sp>
        <p:nvSpPr>
          <p:cNvPr id="706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8180CD-7480-4A2E-B7C6-BE20B4A79459}" type="slidenum">
              <a:rPr lang="en-US" sz="2600" b="1">
                <a:solidFill>
                  <a:schemeClr val="bg1"/>
                </a:solidFill>
              </a:rPr>
              <a:pPr/>
              <a:t>51</a:t>
            </a:fld>
            <a:endParaRPr lang="en-US" sz="2600" b="1">
              <a:solidFill>
                <a:schemeClr val="bg1"/>
              </a:solidFill>
            </a:endParaRPr>
          </a:p>
        </p:txBody>
      </p:sp>
      <p:sp>
        <p:nvSpPr>
          <p:cNvPr id="70659" name="Title 1"/>
          <p:cNvSpPr>
            <a:spLocks noGrp="1"/>
          </p:cNvSpPr>
          <p:nvPr>
            <p:ph type="title"/>
          </p:nvPr>
        </p:nvSpPr>
        <p:spPr/>
        <p:txBody>
          <a:bodyPr/>
          <a:lstStyle/>
          <a:p>
            <a:pPr eaLnBrk="1" hangingPunct="1"/>
            <a:r>
              <a:rPr lang="en-US" smtClean="0"/>
              <a:t>Summary (continued)</a:t>
            </a:r>
          </a:p>
        </p:txBody>
      </p:sp>
      <p:sp>
        <p:nvSpPr>
          <p:cNvPr id="70660"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FD13F74B-2CE3-40EF-AC6E-9216BF0FE396}" type="slidenum">
              <a:rPr lang="en-US" sz="2600" b="1">
                <a:solidFill>
                  <a:schemeClr val="bg1"/>
                </a:solidFill>
              </a:rPr>
              <a:pPr/>
              <a:t>51</a:t>
            </a:fld>
            <a:endParaRPr lang="en-US" sz="2600" b="1">
              <a:solidFill>
                <a:schemeClr val="bg1"/>
              </a:solidFill>
            </a:endParaRPr>
          </a:p>
        </p:txBody>
      </p:sp>
      <p:sp>
        <p:nvSpPr>
          <p:cNvPr id="70661" name="Content Placeholder 6"/>
          <p:cNvSpPr>
            <a:spLocks noGrp="1"/>
          </p:cNvSpPr>
          <p:nvPr>
            <p:ph idx="1"/>
          </p:nvPr>
        </p:nvSpPr>
        <p:spPr>
          <a:xfrm>
            <a:off x="762000" y="2362200"/>
            <a:ext cx="7543800" cy="3724275"/>
          </a:xfrm>
        </p:spPr>
        <p:txBody>
          <a:bodyPr/>
          <a:lstStyle/>
          <a:p>
            <a:r>
              <a:rPr lang="en-US" smtClean="0"/>
              <a:t>Some recursive methods also combine the results of earlier calls to produce a complete solution.</a:t>
            </a:r>
          </a:p>
          <a:p>
            <a:r>
              <a:rPr lang="en-US" smtClean="0"/>
              <a:t>The run-time behavior of an algorithm can be expressed in terms of big-O notation. This notation shows approximately how the work of the algorithm grows as a function of its problem size.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3"/>
          <p:cNvSpPr>
            <a:spLocks noGrp="1" noChangeArrowheads="1"/>
          </p:cNvSpPr>
          <p:nvPr>
            <p:ph type="sldNum" sz="quarter" idx="10"/>
          </p:nvPr>
        </p:nvSpPr>
        <p:spPr>
          <a:noFill/>
        </p:spPr>
        <p:txBody>
          <a:bodyPr/>
          <a:lstStyle/>
          <a:p>
            <a:fld id="{E6939FF7-D9C7-4D96-B2D4-BD6784F0F557}" type="slidenum">
              <a:rPr lang="en-US" smtClean="0"/>
              <a:pPr/>
              <a:t>52</a:t>
            </a:fld>
            <a:endParaRPr lang="en-US" smtClean="0"/>
          </a:p>
        </p:txBody>
      </p:sp>
      <p:sp>
        <p:nvSpPr>
          <p:cNvPr id="716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CC7C186-5166-42D0-9C08-6D058739B1B4}" type="slidenum">
              <a:rPr lang="en-US" sz="2600" b="1">
                <a:solidFill>
                  <a:schemeClr val="bg1"/>
                </a:solidFill>
              </a:rPr>
              <a:pPr/>
              <a:t>52</a:t>
            </a:fld>
            <a:endParaRPr lang="en-US" sz="2600" b="1">
              <a:solidFill>
                <a:schemeClr val="bg1"/>
              </a:solidFill>
            </a:endParaRPr>
          </a:p>
        </p:txBody>
      </p:sp>
      <p:sp>
        <p:nvSpPr>
          <p:cNvPr id="71683" name="Title 1"/>
          <p:cNvSpPr>
            <a:spLocks noGrp="1"/>
          </p:cNvSpPr>
          <p:nvPr>
            <p:ph type="title"/>
          </p:nvPr>
        </p:nvSpPr>
        <p:spPr/>
        <p:txBody>
          <a:bodyPr/>
          <a:lstStyle/>
          <a:p>
            <a:pPr eaLnBrk="1" hangingPunct="1"/>
            <a:r>
              <a:rPr lang="en-US" smtClean="0"/>
              <a:t>Summary (continued)</a:t>
            </a:r>
          </a:p>
        </p:txBody>
      </p:sp>
      <p:sp>
        <p:nvSpPr>
          <p:cNvPr id="7168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9BD678F-B8FF-4810-9627-4D5190F9D906}" type="slidenum">
              <a:rPr lang="en-US" sz="2600" b="1">
                <a:solidFill>
                  <a:schemeClr val="bg1"/>
                </a:solidFill>
              </a:rPr>
              <a:pPr/>
              <a:t>52</a:t>
            </a:fld>
            <a:endParaRPr lang="en-US" sz="2600" b="1">
              <a:solidFill>
                <a:schemeClr val="bg1"/>
              </a:solidFill>
            </a:endParaRPr>
          </a:p>
        </p:txBody>
      </p:sp>
      <p:sp>
        <p:nvSpPr>
          <p:cNvPr id="71685" name="Content Placeholder 6"/>
          <p:cNvSpPr>
            <a:spLocks noGrp="1"/>
          </p:cNvSpPr>
          <p:nvPr>
            <p:ph idx="1"/>
          </p:nvPr>
        </p:nvSpPr>
        <p:spPr>
          <a:xfrm>
            <a:off x="838200" y="2362200"/>
            <a:ext cx="7848600" cy="3724275"/>
          </a:xfrm>
        </p:spPr>
        <p:txBody>
          <a:bodyPr/>
          <a:lstStyle/>
          <a:p>
            <a:r>
              <a:rPr lang="en-US" sz="2600" smtClean="0"/>
              <a:t>There are different orders of complexity, such as constant, linear, quadratic, and exponential.</a:t>
            </a:r>
          </a:p>
          <a:p>
            <a:r>
              <a:rPr lang="en-US" sz="2600" smtClean="0"/>
              <a:t>Through complexity analysis and clever design, the order of complexity of an algorithm can be reduced to produce a much more efficient algorithm.</a:t>
            </a:r>
          </a:p>
          <a:p>
            <a:r>
              <a:rPr lang="en-US" sz="2600" smtClean="0"/>
              <a:t>The quicksort is a sort algorithm that uses recursion and can perform much more efficiently than selection sort, bubble sort, or insertion sort.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sldNum" sz="quarter" idx="10"/>
          </p:nvPr>
        </p:nvSpPr>
        <p:spPr>
          <a:noFill/>
        </p:spPr>
        <p:txBody>
          <a:bodyPr/>
          <a:lstStyle/>
          <a:p>
            <a:fld id="{7347C4FA-3DAF-4340-BC48-D755CEFA0061}" type="slidenum">
              <a:rPr lang="en-US" smtClean="0"/>
              <a:pPr/>
              <a:t>6</a:t>
            </a:fld>
            <a:endParaRPr lang="en-US" smtClean="0"/>
          </a:p>
        </p:txBody>
      </p:sp>
      <p:sp>
        <p:nvSpPr>
          <p:cNvPr id="2457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680E1A68-4E34-4A17-8936-4B9603D73884}" type="slidenum">
              <a:rPr lang="en-US" sz="2600" b="1">
                <a:solidFill>
                  <a:schemeClr val="bg1"/>
                </a:solidFill>
              </a:rPr>
              <a:pPr/>
              <a:t>6</a:t>
            </a:fld>
            <a:endParaRPr lang="en-US" sz="2600" b="1">
              <a:solidFill>
                <a:schemeClr val="bg1"/>
              </a:solidFill>
            </a:endParaRPr>
          </a:p>
        </p:txBody>
      </p:sp>
      <p:sp>
        <p:nvSpPr>
          <p:cNvPr id="24579" name="Title 1"/>
          <p:cNvSpPr>
            <a:spLocks noGrp="1"/>
          </p:cNvSpPr>
          <p:nvPr>
            <p:ph type="title"/>
          </p:nvPr>
        </p:nvSpPr>
        <p:spPr/>
        <p:txBody>
          <a:bodyPr/>
          <a:lstStyle/>
          <a:p>
            <a:pPr eaLnBrk="1" hangingPunct="1"/>
            <a:r>
              <a:rPr lang="en-US" smtClean="0"/>
              <a:t>Recursion</a:t>
            </a:r>
          </a:p>
        </p:txBody>
      </p:sp>
      <p:sp>
        <p:nvSpPr>
          <p:cNvPr id="24580" name="Content Placeholder 2"/>
          <p:cNvSpPr>
            <a:spLocks noGrp="1"/>
          </p:cNvSpPr>
          <p:nvPr>
            <p:ph idx="1"/>
          </p:nvPr>
        </p:nvSpPr>
        <p:spPr>
          <a:xfrm>
            <a:off x="838200" y="2362200"/>
            <a:ext cx="7924800" cy="3724275"/>
          </a:xfrm>
        </p:spPr>
        <p:txBody>
          <a:bodyPr/>
          <a:lstStyle/>
          <a:p>
            <a:pPr eaLnBrk="1" hangingPunct="1"/>
            <a:r>
              <a:rPr lang="en-US" sz="2600" smtClean="0"/>
              <a:t>Adding integers 1 to n iteratively:</a:t>
            </a:r>
          </a:p>
          <a:p>
            <a:pPr lvl="1" eaLnBrk="1" hangingPunct="1"/>
            <a:endParaRPr lang="en-US" smtClean="0"/>
          </a:p>
          <a:p>
            <a:pPr eaLnBrk="1" hangingPunct="1"/>
            <a:r>
              <a:rPr lang="en-US" sz="2600" smtClean="0"/>
              <a:t>Another way to look at the problem:</a:t>
            </a:r>
          </a:p>
          <a:p>
            <a:pPr lvl="1" eaLnBrk="1" hangingPunct="1"/>
            <a:endParaRPr lang="en-US" sz="2600" smtClean="0"/>
          </a:p>
          <a:p>
            <a:pPr eaLnBrk="1" hangingPunct="1"/>
            <a:r>
              <a:rPr lang="en-US" sz="2600" smtClean="0"/>
              <a:t>Seems to yield a circular definition, but it doesn’t.</a:t>
            </a:r>
          </a:p>
          <a:p>
            <a:pPr lvl="1" eaLnBrk="1" hangingPunct="1"/>
            <a:r>
              <a:rPr lang="en-US" smtClean="0"/>
              <a:t>Example: calculating </a:t>
            </a:r>
            <a:r>
              <a:rPr lang="en-US" smtClean="0">
                <a:latin typeface="Courier New" pitchFamily="49" charset="0"/>
                <a:cs typeface="Courier New" pitchFamily="49" charset="0"/>
              </a:rPr>
              <a:t>sum(4)</a:t>
            </a:r>
            <a:r>
              <a:rPr lang="en-US" smtClean="0"/>
              <a:t>:</a:t>
            </a:r>
          </a:p>
        </p:txBody>
      </p:sp>
      <p:sp>
        <p:nvSpPr>
          <p:cNvPr id="2458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1072AE69-9B04-4506-BA9E-4F414D24DB14}" type="slidenum">
              <a:rPr lang="en-US" sz="2600" b="1">
                <a:solidFill>
                  <a:schemeClr val="bg1"/>
                </a:solidFill>
              </a:rPr>
              <a:pPr/>
              <a:t>6</a:t>
            </a:fld>
            <a:endParaRPr lang="en-US" sz="2600" b="1">
              <a:solidFill>
                <a:schemeClr val="bg1"/>
              </a:solidFill>
            </a:endParaRPr>
          </a:p>
        </p:txBody>
      </p:sp>
      <p:pic>
        <p:nvPicPr>
          <p:cNvPr id="24582" name="Picture 10"/>
          <p:cNvPicPr>
            <a:picLocks noChangeAspect="1" noChangeArrowheads="1"/>
          </p:cNvPicPr>
          <p:nvPr/>
        </p:nvPicPr>
        <p:blipFill>
          <a:blip r:embed="rId2"/>
          <a:srcRect/>
          <a:stretch>
            <a:fillRect/>
          </a:stretch>
        </p:blipFill>
        <p:spPr bwMode="auto">
          <a:xfrm>
            <a:off x="1219200" y="2895600"/>
            <a:ext cx="6248400" cy="333375"/>
          </a:xfrm>
          <a:prstGeom prst="rect">
            <a:avLst/>
          </a:prstGeom>
          <a:noFill/>
          <a:ln w="9525">
            <a:noFill/>
            <a:miter lim="800000"/>
            <a:headEnd/>
            <a:tailEnd/>
          </a:ln>
        </p:spPr>
      </p:pic>
      <p:pic>
        <p:nvPicPr>
          <p:cNvPr id="24583" name="Picture 11"/>
          <p:cNvPicPr>
            <a:picLocks noChangeAspect="1" noChangeArrowheads="1"/>
          </p:cNvPicPr>
          <p:nvPr/>
        </p:nvPicPr>
        <p:blipFill>
          <a:blip r:embed="rId3"/>
          <a:srcRect/>
          <a:stretch>
            <a:fillRect/>
          </a:stretch>
        </p:blipFill>
        <p:spPr bwMode="auto">
          <a:xfrm>
            <a:off x="1295400" y="3733800"/>
            <a:ext cx="4743450" cy="609600"/>
          </a:xfrm>
          <a:prstGeom prst="rect">
            <a:avLst/>
          </a:prstGeom>
          <a:noFill/>
          <a:ln w="9525">
            <a:noFill/>
            <a:miter lim="800000"/>
            <a:headEnd/>
            <a:tailEnd/>
          </a:ln>
        </p:spPr>
      </p:pic>
      <p:pic>
        <p:nvPicPr>
          <p:cNvPr id="24584" name="Picture 12"/>
          <p:cNvPicPr>
            <a:picLocks noChangeAspect="1" noChangeArrowheads="1"/>
          </p:cNvPicPr>
          <p:nvPr/>
        </p:nvPicPr>
        <p:blipFill>
          <a:blip r:embed="rId4"/>
          <a:srcRect/>
          <a:stretch>
            <a:fillRect/>
          </a:stretch>
        </p:blipFill>
        <p:spPr bwMode="auto">
          <a:xfrm>
            <a:off x="1676400" y="5181600"/>
            <a:ext cx="3971925" cy="1162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0C30E59A-4CF9-40E3-9989-17971B9A76DF}" type="slidenum">
              <a:rPr lang="en-US" smtClean="0"/>
              <a:pPr/>
              <a:t>7</a:t>
            </a:fld>
            <a:endParaRPr lang="en-US"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40122D8-B650-4F59-93FE-CA426F008F06}" type="slidenum">
              <a:rPr lang="en-US" sz="2600" b="1">
                <a:solidFill>
                  <a:schemeClr val="bg1"/>
                </a:solidFill>
              </a:rPr>
              <a:pPr/>
              <a:t>7</a:t>
            </a:fld>
            <a:endParaRPr lang="en-US" sz="2600" b="1">
              <a:solidFill>
                <a:schemeClr val="bg1"/>
              </a:solidFill>
            </a:endParaRPr>
          </a:p>
        </p:txBody>
      </p:sp>
      <p:sp>
        <p:nvSpPr>
          <p:cNvPr id="25603" name="Title 1"/>
          <p:cNvSpPr>
            <a:spLocks noGrp="1"/>
          </p:cNvSpPr>
          <p:nvPr>
            <p:ph type="title"/>
          </p:nvPr>
        </p:nvSpPr>
        <p:spPr/>
        <p:txBody>
          <a:bodyPr/>
          <a:lstStyle/>
          <a:p>
            <a:pPr eaLnBrk="1" hangingPunct="1"/>
            <a:r>
              <a:rPr lang="en-US" smtClean="0"/>
              <a:t>Recursion (continued)</a:t>
            </a:r>
          </a:p>
        </p:txBody>
      </p:sp>
      <p:sp>
        <p:nvSpPr>
          <p:cNvPr id="25604" name="Content Placeholder 2"/>
          <p:cNvSpPr>
            <a:spLocks noGrp="1"/>
          </p:cNvSpPr>
          <p:nvPr>
            <p:ph idx="1"/>
          </p:nvPr>
        </p:nvSpPr>
        <p:spPr>
          <a:xfrm>
            <a:off x="838200" y="2362200"/>
            <a:ext cx="7848600" cy="3724275"/>
          </a:xfrm>
        </p:spPr>
        <p:txBody>
          <a:bodyPr/>
          <a:lstStyle/>
          <a:p>
            <a:pPr eaLnBrk="1" hangingPunct="1"/>
            <a:r>
              <a:rPr lang="en-US" sz="2600" b="1" smtClean="0"/>
              <a:t>Recursive functions</a:t>
            </a:r>
            <a:r>
              <a:rPr lang="en-US" sz="2600" smtClean="0"/>
              <a:t>: the fact that </a:t>
            </a:r>
            <a:r>
              <a:rPr lang="en-US" sz="2600" smtClean="0">
                <a:latin typeface="Courier New" pitchFamily="49" charset="0"/>
                <a:cs typeface="Courier New" pitchFamily="49" charset="0"/>
              </a:rPr>
              <a:t>sum(1)</a:t>
            </a:r>
            <a:r>
              <a:rPr lang="en-US" sz="2600" smtClean="0"/>
              <a:t> is defined to be 1 without making further invocations of </a:t>
            </a:r>
            <a:r>
              <a:rPr lang="en-US" sz="2600" smtClean="0">
                <a:latin typeface="Courier New" pitchFamily="49" charset="0"/>
                <a:cs typeface="Courier New" pitchFamily="49" charset="0"/>
              </a:rPr>
              <a:t>sum</a:t>
            </a:r>
            <a:r>
              <a:rPr lang="en-US" sz="2600" smtClean="0"/>
              <a:t> saves the process from going on forever and the definition from being circular.</a:t>
            </a:r>
          </a:p>
          <a:p>
            <a:pPr eaLnBrk="1" hangingPunct="1"/>
            <a:r>
              <a:rPr lang="en-US" sz="2600" smtClean="0"/>
              <a:t>Iterative:</a:t>
            </a:r>
            <a:r>
              <a:rPr lang="en-US" smtClean="0"/>
              <a:t> </a:t>
            </a:r>
          </a:p>
          <a:p>
            <a:pPr lvl="1" eaLnBrk="1" hangingPunct="1"/>
            <a:r>
              <a:rPr lang="en-US" smtClean="0"/>
              <a:t>factorial(n) = 1*2*3* n, where n&gt;=1</a:t>
            </a:r>
          </a:p>
          <a:p>
            <a:pPr eaLnBrk="1" hangingPunct="1"/>
            <a:r>
              <a:rPr lang="en-US" sz="2600" smtClean="0"/>
              <a:t>Recursive:</a:t>
            </a:r>
            <a:r>
              <a:rPr lang="en-US" smtClean="0"/>
              <a:t> </a:t>
            </a:r>
          </a:p>
          <a:p>
            <a:pPr lvl="1" eaLnBrk="1" hangingPunct="1"/>
            <a:r>
              <a:rPr lang="en-US" smtClean="0"/>
              <a:t>factorial(1)=1; factorial(n)=n*factorial(n-1) if n&gt;1</a:t>
            </a:r>
          </a:p>
        </p:txBody>
      </p:sp>
      <p:sp>
        <p:nvSpPr>
          <p:cNvPr id="2560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AE153BC1-A3A7-4BBB-8BA7-B0CEC45D8B37}" type="slidenum">
              <a:rPr lang="en-US" sz="2600" b="1">
                <a:solidFill>
                  <a:schemeClr val="bg1"/>
                </a:solidFill>
              </a:rPr>
              <a:pPr/>
              <a:t>7</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3"/>
          <p:cNvSpPr>
            <a:spLocks noGrp="1" noChangeArrowheads="1"/>
          </p:cNvSpPr>
          <p:nvPr>
            <p:ph type="sldNum" sz="quarter" idx="10"/>
          </p:nvPr>
        </p:nvSpPr>
        <p:spPr>
          <a:noFill/>
        </p:spPr>
        <p:txBody>
          <a:bodyPr/>
          <a:lstStyle/>
          <a:p>
            <a:fld id="{523E4A0C-2DB6-4EDA-9F60-9ED966B1E459}" type="slidenum">
              <a:rPr lang="en-US" smtClean="0"/>
              <a:pPr/>
              <a:t>8</a:t>
            </a:fld>
            <a:endParaRPr lang="en-US" smtClean="0"/>
          </a:p>
        </p:txBody>
      </p:sp>
      <p:sp>
        <p:nvSpPr>
          <p:cNvPr id="2662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0716CD4-311A-4633-8E2F-B37D4141DDC9}" type="slidenum">
              <a:rPr lang="en-US" sz="2600" b="1">
                <a:solidFill>
                  <a:schemeClr val="bg1"/>
                </a:solidFill>
              </a:rPr>
              <a:pPr/>
              <a:t>8</a:t>
            </a:fld>
            <a:endParaRPr lang="en-US" sz="2600" b="1">
              <a:solidFill>
                <a:schemeClr val="bg1"/>
              </a:solidFill>
            </a:endParaRPr>
          </a:p>
        </p:txBody>
      </p:sp>
      <p:sp>
        <p:nvSpPr>
          <p:cNvPr id="26627" name="Title 1"/>
          <p:cNvSpPr>
            <a:spLocks noGrp="1"/>
          </p:cNvSpPr>
          <p:nvPr>
            <p:ph type="title"/>
          </p:nvPr>
        </p:nvSpPr>
        <p:spPr/>
        <p:txBody>
          <a:bodyPr/>
          <a:lstStyle/>
          <a:p>
            <a:pPr eaLnBrk="1" hangingPunct="1"/>
            <a:r>
              <a:rPr lang="en-US" smtClean="0"/>
              <a:t>Recursion (continued)</a:t>
            </a:r>
          </a:p>
        </p:txBody>
      </p:sp>
      <p:sp>
        <p:nvSpPr>
          <p:cNvPr id="26628" name="Content Placeholder 2"/>
          <p:cNvSpPr>
            <a:spLocks noGrp="1"/>
          </p:cNvSpPr>
          <p:nvPr>
            <p:ph idx="1"/>
          </p:nvPr>
        </p:nvSpPr>
        <p:spPr>
          <a:xfrm>
            <a:off x="838200" y="2362200"/>
            <a:ext cx="8001000" cy="3724275"/>
          </a:xfrm>
        </p:spPr>
        <p:txBody>
          <a:bodyPr/>
          <a:lstStyle/>
          <a:p>
            <a:pPr eaLnBrk="1" hangingPunct="1"/>
            <a:r>
              <a:rPr lang="en-US" smtClean="0"/>
              <a:t>Recursion involves two factors:</a:t>
            </a:r>
          </a:p>
          <a:p>
            <a:pPr lvl="1" eaLnBrk="1" hangingPunct="1"/>
            <a:r>
              <a:rPr lang="en-US" smtClean="0"/>
              <a:t>Some function </a:t>
            </a:r>
            <a:r>
              <a:rPr lang="en-US" smtClean="0">
                <a:latin typeface="Courier New" pitchFamily="49" charset="0"/>
                <a:cs typeface="Courier New" pitchFamily="49" charset="0"/>
              </a:rPr>
              <a:t>f(n)</a:t>
            </a:r>
            <a:r>
              <a:rPr lang="en-US" smtClean="0"/>
              <a:t> is expressed in terms of </a:t>
            </a:r>
            <a:r>
              <a:rPr lang="en-US" smtClean="0">
                <a:latin typeface="Courier New" pitchFamily="49" charset="0"/>
                <a:cs typeface="Courier New" pitchFamily="49" charset="0"/>
              </a:rPr>
              <a:t>f(n-1) </a:t>
            </a:r>
            <a:r>
              <a:rPr lang="en-US" smtClean="0"/>
              <a:t>and perhaps </a:t>
            </a:r>
            <a:r>
              <a:rPr lang="en-US" smtClean="0">
                <a:latin typeface="Courier New" pitchFamily="49" charset="0"/>
                <a:cs typeface="Courier New" pitchFamily="49" charset="0"/>
              </a:rPr>
              <a:t>f(n-2)</a:t>
            </a:r>
            <a:r>
              <a:rPr lang="en-US" smtClean="0"/>
              <a:t> and so on.</a:t>
            </a:r>
          </a:p>
          <a:p>
            <a:pPr lvl="1" eaLnBrk="1" hangingPunct="1"/>
            <a:r>
              <a:rPr lang="en-US" smtClean="0"/>
              <a:t>To prevent the definition from being circular, </a:t>
            </a:r>
            <a:r>
              <a:rPr lang="en-US" smtClean="0">
                <a:latin typeface="Courier New" pitchFamily="49" charset="0"/>
                <a:cs typeface="Courier New" pitchFamily="49" charset="0"/>
              </a:rPr>
              <a:t>f(1) </a:t>
            </a:r>
            <a:r>
              <a:rPr lang="en-US" smtClean="0"/>
              <a:t>and perhaps </a:t>
            </a:r>
            <a:r>
              <a:rPr lang="en-US" smtClean="0">
                <a:latin typeface="Courier New" pitchFamily="49" charset="0"/>
                <a:cs typeface="Courier New" pitchFamily="49" charset="0"/>
              </a:rPr>
              <a:t>f(2) </a:t>
            </a:r>
            <a:r>
              <a:rPr lang="en-US" smtClean="0"/>
              <a:t>and so on are defined explicitly.</a:t>
            </a:r>
          </a:p>
          <a:p>
            <a:pPr eaLnBrk="1" hangingPunct="1"/>
            <a:r>
              <a:rPr lang="en-US" b="1" smtClean="0"/>
              <a:t>Implementing Recursion:</a:t>
            </a:r>
          </a:p>
          <a:p>
            <a:pPr eaLnBrk="1" hangingPunct="1"/>
            <a:r>
              <a:rPr lang="en-US" smtClean="0"/>
              <a:t>Recursive method: one that calls itself.</a:t>
            </a:r>
          </a:p>
        </p:txBody>
      </p:sp>
      <p:sp>
        <p:nvSpPr>
          <p:cNvPr id="2662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B94BE748-EA8A-4E33-AD4B-630E77699C07}" type="slidenum">
              <a:rPr lang="en-US" sz="2600" b="1">
                <a:solidFill>
                  <a:schemeClr val="bg1"/>
                </a:solidFill>
              </a:rPr>
              <a:pPr/>
              <a:t>8</a:t>
            </a:fld>
            <a:endParaRPr lang="en-US" sz="2600" b="1">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3"/>
          <p:cNvSpPr>
            <a:spLocks noGrp="1" noChangeArrowheads="1"/>
          </p:cNvSpPr>
          <p:nvPr>
            <p:ph type="sldNum" sz="quarter" idx="10"/>
          </p:nvPr>
        </p:nvSpPr>
        <p:spPr>
          <a:noFill/>
        </p:spPr>
        <p:txBody>
          <a:bodyPr/>
          <a:lstStyle/>
          <a:p>
            <a:fld id="{F8F0E521-DA8C-4DEA-B9AF-814DBE0BA608}" type="slidenum">
              <a:rPr lang="en-US" smtClean="0"/>
              <a:pPr/>
              <a:t>9</a:t>
            </a:fld>
            <a:endParaRPr lang="en-US" smtClean="0"/>
          </a:p>
        </p:txBody>
      </p:sp>
      <p:sp>
        <p:nvSpPr>
          <p:cNvPr id="2765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3EC4CD3-D000-46AD-8FBF-F53AF0AE35DF}" type="slidenum">
              <a:rPr lang="en-US" sz="2600" b="1">
                <a:solidFill>
                  <a:schemeClr val="bg1"/>
                </a:solidFill>
              </a:rPr>
              <a:pPr/>
              <a:t>9</a:t>
            </a:fld>
            <a:endParaRPr lang="en-US" sz="2600" b="1">
              <a:solidFill>
                <a:schemeClr val="bg1"/>
              </a:solidFill>
            </a:endParaRPr>
          </a:p>
        </p:txBody>
      </p:sp>
      <p:sp>
        <p:nvSpPr>
          <p:cNvPr id="27651" name="Title 1"/>
          <p:cNvSpPr>
            <a:spLocks noGrp="1"/>
          </p:cNvSpPr>
          <p:nvPr>
            <p:ph type="title"/>
          </p:nvPr>
        </p:nvSpPr>
        <p:spPr/>
        <p:txBody>
          <a:bodyPr/>
          <a:lstStyle/>
          <a:p>
            <a:pPr eaLnBrk="1" hangingPunct="1"/>
            <a:r>
              <a:rPr lang="en-US" smtClean="0"/>
              <a:t>Recursion (continued)</a:t>
            </a:r>
          </a:p>
        </p:txBody>
      </p:sp>
      <p:sp>
        <p:nvSpPr>
          <p:cNvPr id="27652" name="Content Placeholder 2"/>
          <p:cNvSpPr>
            <a:spLocks noGrp="1"/>
          </p:cNvSpPr>
          <p:nvPr>
            <p:ph idx="1"/>
          </p:nvPr>
        </p:nvSpPr>
        <p:spPr>
          <a:xfrm>
            <a:off x="838200" y="2362200"/>
            <a:ext cx="2743200" cy="3724275"/>
          </a:xfrm>
        </p:spPr>
        <p:txBody>
          <a:bodyPr/>
          <a:lstStyle/>
          <a:p>
            <a:pPr eaLnBrk="1" hangingPunct="1"/>
            <a:r>
              <a:rPr lang="en-US" smtClean="0"/>
              <a:t>Recursive:</a:t>
            </a:r>
          </a:p>
          <a:p>
            <a:pPr eaLnBrk="1" hangingPunct="1"/>
            <a:endParaRPr lang="en-US" smtClean="0"/>
          </a:p>
          <a:p>
            <a:pPr eaLnBrk="1" hangingPunct="1"/>
            <a:endParaRPr lang="en-US" smtClean="0"/>
          </a:p>
          <a:p>
            <a:pPr eaLnBrk="1" hangingPunct="1"/>
            <a:endParaRPr lang="en-US" smtClean="0"/>
          </a:p>
          <a:p>
            <a:pPr eaLnBrk="1" hangingPunct="1"/>
            <a:r>
              <a:rPr lang="en-US" smtClean="0"/>
              <a:t>Iterative:</a:t>
            </a:r>
          </a:p>
        </p:txBody>
      </p:sp>
      <p:sp>
        <p:nvSpPr>
          <p:cNvPr id="2765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41F1FBCA-EBA8-4390-8116-23A95F347673}" type="slidenum">
              <a:rPr lang="en-US" sz="2600" b="1">
                <a:solidFill>
                  <a:schemeClr val="bg1"/>
                </a:solidFill>
              </a:rPr>
              <a:pPr/>
              <a:t>9</a:t>
            </a:fld>
            <a:endParaRPr lang="en-US" sz="2600" b="1">
              <a:solidFill>
                <a:schemeClr val="bg1"/>
              </a:solidFill>
            </a:endParaRPr>
          </a:p>
        </p:txBody>
      </p:sp>
      <p:pic>
        <p:nvPicPr>
          <p:cNvPr id="27654" name="Picture 9"/>
          <p:cNvPicPr>
            <a:picLocks noChangeAspect="1" noChangeArrowheads="1"/>
          </p:cNvPicPr>
          <p:nvPr/>
        </p:nvPicPr>
        <p:blipFill>
          <a:blip r:embed="rId2"/>
          <a:srcRect/>
          <a:stretch>
            <a:fillRect/>
          </a:stretch>
        </p:blipFill>
        <p:spPr bwMode="auto">
          <a:xfrm>
            <a:off x="3276600" y="2514600"/>
            <a:ext cx="4953000" cy="1968500"/>
          </a:xfrm>
          <a:prstGeom prst="rect">
            <a:avLst/>
          </a:prstGeom>
          <a:noFill/>
          <a:ln w="9525">
            <a:noFill/>
            <a:miter lim="800000"/>
            <a:headEnd/>
            <a:tailEnd/>
          </a:ln>
        </p:spPr>
      </p:pic>
      <p:pic>
        <p:nvPicPr>
          <p:cNvPr id="27655" name="Picture 10"/>
          <p:cNvPicPr>
            <a:picLocks noChangeAspect="1" noChangeArrowheads="1"/>
          </p:cNvPicPr>
          <p:nvPr/>
        </p:nvPicPr>
        <p:blipFill>
          <a:blip r:embed="rId3"/>
          <a:srcRect/>
          <a:stretch>
            <a:fillRect/>
          </a:stretch>
        </p:blipFill>
        <p:spPr bwMode="auto">
          <a:xfrm>
            <a:off x="3352800" y="4572000"/>
            <a:ext cx="4419600" cy="17129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33CCCC"/>
        </a:accent1>
        <a:accent2>
          <a:srgbClr val="6600FF"/>
        </a:accent2>
        <a:accent3>
          <a:srgbClr val="FFFFFF"/>
        </a:accent3>
        <a:accent4>
          <a:srgbClr val="002A56"/>
        </a:accent4>
        <a:accent5>
          <a:srgbClr val="ADE2E2"/>
        </a:accent5>
        <a:accent6>
          <a:srgbClr val="5C00E7"/>
        </a:accent6>
        <a:hlink>
          <a:srgbClr val="99CC00"/>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Capsules</Template>
  <TotalTime>13600</TotalTime>
  <Words>2169</Words>
  <Application>Microsoft Office PowerPoint</Application>
  <PresentationFormat>On-screen Show (4:3)</PresentationFormat>
  <Paragraphs>430</Paragraphs>
  <Slides>52</Slides>
  <Notes>3</Notes>
  <HiddenSlides>0</HiddenSlides>
  <MMClips>0</MMClips>
  <ScaleCrop>false</ScaleCrop>
  <HeadingPairs>
    <vt:vector size="6" baseType="variant">
      <vt:variant>
        <vt:lpstr>Fonts Used</vt:lpstr>
      </vt:variant>
      <vt:variant>
        <vt:i4>4</vt:i4>
      </vt:variant>
      <vt:variant>
        <vt:lpstr>Design Template</vt:lpstr>
      </vt:variant>
      <vt:variant>
        <vt:i4>3</vt:i4>
      </vt:variant>
      <vt:variant>
        <vt:lpstr>Slide Titles</vt:lpstr>
      </vt:variant>
      <vt:variant>
        <vt:i4>52</vt:i4>
      </vt:variant>
    </vt:vector>
  </HeadingPairs>
  <TitlesOfParts>
    <vt:vector size="59" baseType="lpstr">
      <vt:lpstr>Arial</vt:lpstr>
      <vt:lpstr>Wingdings</vt:lpstr>
      <vt:lpstr>Times New Roman</vt:lpstr>
      <vt:lpstr>Courier New</vt:lpstr>
      <vt:lpstr>Capsules</vt:lpstr>
      <vt:lpstr>Capsules</vt:lpstr>
      <vt:lpstr>Capsules</vt:lpstr>
      <vt:lpstr>Chapter 13 Recursion, Complexity, and Searching and Sorting</vt:lpstr>
      <vt:lpstr>Objectives</vt:lpstr>
      <vt:lpstr>Objectives (continued)</vt:lpstr>
      <vt:lpstr>Vocabulary</vt:lpstr>
      <vt:lpstr>Introduction</vt:lpstr>
      <vt:lpstr>Recursion</vt:lpstr>
      <vt:lpstr>Recursion (continued)</vt:lpstr>
      <vt:lpstr>Recursion (continued)</vt:lpstr>
      <vt:lpstr>Recursion (continued)</vt:lpstr>
      <vt:lpstr>Recursion (continued)</vt:lpstr>
      <vt:lpstr>Recursion (continued)</vt:lpstr>
      <vt:lpstr>Recursion (continued)</vt:lpstr>
      <vt:lpstr>Recursion (continued)</vt:lpstr>
      <vt:lpstr>Recursion (continued)</vt:lpstr>
      <vt:lpstr>Recursion (continued)</vt:lpstr>
      <vt:lpstr>Recursion (continued)</vt:lpstr>
      <vt:lpstr>Complexity Analysis</vt:lpstr>
      <vt:lpstr>Complexity Analysis (continued)</vt:lpstr>
      <vt:lpstr>Complexity Analysis (continued)</vt:lpstr>
      <vt:lpstr>Complexity Analysis (continued)</vt:lpstr>
      <vt:lpstr>Complexity Analysis (continued)</vt:lpstr>
      <vt:lpstr>Complexity Analysis (continued)</vt:lpstr>
      <vt:lpstr>Complexity Analysis (continued)</vt:lpstr>
      <vt:lpstr>Complexity Analysis (continued)</vt:lpstr>
      <vt:lpstr>Complexity Analysis (continued)</vt:lpstr>
      <vt:lpstr>Complexity Analysis (continued)</vt:lpstr>
      <vt:lpstr>Complexity Analysis (continued)</vt:lpstr>
      <vt:lpstr>Binary Search</vt:lpstr>
      <vt:lpstr>Binary Search (continued)</vt:lpstr>
      <vt:lpstr>Binary Search (continued)</vt:lpstr>
      <vt:lpstr>Quicksort</vt:lpstr>
      <vt:lpstr>Quicksort (continued)</vt:lpstr>
      <vt:lpstr>Quicksort (continued)</vt:lpstr>
      <vt:lpstr>Quicksort (continued)</vt:lpstr>
      <vt:lpstr>Quicksort (continued)</vt:lpstr>
      <vt:lpstr>Quicksort (continued)</vt:lpstr>
      <vt:lpstr>Merge Sort</vt:lpstr>
      <vt:lpstr>Merge Sort (continued)</vt:lpstr>
      <vt:lpstr>Merge Sort (continued)</vt:lpstr>
      <vt:lpstr>Merge Sort (continued)</vt:lpstr>
      <vt:lpstr>Merge Sort (continued)</vt:lpstr>
      <vt:lpstr>Merge Sort  (continued)</vt:lpstr>
      <vt:lpstr>Merge Sort (continued)</vt:lpstr>
      <vt:lpstr>Merge Sort (continued)</vt:lpstr>
      <vt:lpstr>Graphics and GUIs: Drawing Recursive Patterns</vt:lpstr>
      <vt:lpstr>Graphics and GUIs: Drawing Recursive Patterns (continued)</vt:lpstr>
      <vt:lpstr>Graphics and GUIs: Drawing Recursive Patterns (continued)</vt:lpstr>
      <vt:lpstr>Graphics and GUIs: Drawing Recursive Patterns (continued)</vt:lpstr>
      <vt:lpstr>Design, Testing, and Debugging Hints</vt:lpstr>
      <vt:lpstr>Summary</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Recursion, Complexity, and Searching and Sort</dc:title>
  <dc:creator/>
  <cp:lastModifiedBy>Amanda Lyons</cp:lastModifiedBy>
  <cp:revision>931</cp:revision>
  <dcterms:created xsi:type="dcterms:W3CDTF">2001-06-11T01:47:29Z</dcterms:created>
  <dcterms:modified xsi:type="dcterms:W3CDTF">2009-11-17T15:51:28Z</dcterms:modified>
</cp:coreProperties>
</file>