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99" r:id="rId2"/>
    <p:sldId id="380" r:id="rId3"/>
    <p:sldId id="300" r:id="rId4"/>
    <p:sldId id="537" r:id="rId5"/>
    <p:sldId id="625" r:id="rId6"/>
    <p:sldId id="585" r:id="rId7"/>
    <p:sldId id="626" r:id="rId8"/>
    <p:sldId id="587" r:id="rId9"/>
    <p:sldId id="588" r:id="rId10"/>
    <p:sldId id="589" r:id="rId11"/>
    <p:sldId id="590" r:id="rId12"/>
    <p:sldId id="593" r:id="rId13"/>
    <p:sldId id="594" r:id="rId14"/>
    <p:sldId id="595" r:id="rId15"/>
    <p:sldId id="596" r:id="rId16"/>
    <p:sldId id="598" r:id="rId17"/>
    <p:sldId id="597" r:id="rId18"/>
    <p:sldId id="599" r:id="rId19"/>
    <p:sldId id="600" r:id="rId20"/>
    <p:sldId id="601" r:id="rId21"/>
    <p:sldId id="602" r:id="rId22"/>
    <p:sldId id="603" r:id="rId23"/>
    <p:sldId id="604" r:id="rId24"/>
    <p:sldId id="577" r:id="rId25"/>
    <p:sldId id="606" r:id="rId26"/>
    <p:sldId id="607" r:id="rId27"/>
    <p:sldId id="608" r:id="rId28"/>
    <p:sldId id="609" r:id="rId29"/>
    <p:sldId id="605" r:id="rId30"/>
    <p:sldId id="611" r:id="rId31"/>
    <p:sldId id="612" r:id="rId32"/>
    <p:sldId id="613" r:id="rId33"/>
    <p:sldId id="614" r:id="rId34"/>
    <p:sldId id="627" r:id="rId35"/>
    <p:sldId id="618" r:id="rId36"/>
    <p:sldId id="616" r:id="rId37"/>
    <p:sldId id="628" r:id="rId38"/>
    <p:sldId id="619" r:id="rId39"/>
    <p:sldId id="620" r:id="rId40"/>
    <p:sldId id="610" r:id="rId41"/>
    <p:sldId id="621" r:id="rId42"/>
    <p:sldId id="622" r:id="rId43"/>
    <p:sldId id="623" r:id="rId44"/>
    <p:sldId id="510" r:id="rId45"/>
    <p:sldId id="511" r:id="rId46"/>
    <p:sldId id="58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38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5AD502D-AC9E-42B9-8989-07221308B0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14224B0-2724-4302-A695-0DDEC79D3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54EAF-8AED-4B16-B6AC-70543BF62B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CDDE-BF53-44CE-A922-01B445B110B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872B3648-DAAB-42A0-99EF-CEBD3BE273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4876C-FC15-4D2C-A1C5-16D3E564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A4A49-E2C2-4B48-BD35-32C8D4CC8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D1C34-6F6C-4C4B-8D50-FA16593C63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78F37-BFC3-4FC7-8C72-B38904E88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17605-34C6-491C-8CBD-4F6D6F87A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2248F-08CC-46CA-97F0-2817DD3CD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AF981-38E6-48EE-B5A4-1960A9B5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CAB11-D6D5-458F-AF6B-475984409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14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BED8-F85D-460C-AB0C-1B613A4D9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E72D7-CE3B-4806-8566-B0A1C0E9D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20E9-567D-4E3D-9081-CF12DC4D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-6350" y="2743200"/>
            <a:ext cx="800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14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5B826CE-FB3D-4C9D-879A-3768E10FF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EE81AA-3491-437B-AC5F-3FBAE1F28C5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14</a:t>
            </a:r>
            <a:br>
              <a:rPr lang="en-US" sz="3200" smtClean="0"/>
            </a:br>
            <a:r>
              <a:rPr lang="en-US" sz="3200" smtClean="0"/>
              <a:t>Introduction to Collections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C2647F-20A3-46A4-9C8A-A16B9C3F182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78F73C5-DD9C-478C-B0D0-B968E1D6D66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Collection Resources (continued)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Java Collection Interfaces (cont):</a:t>
            </a:r>
          </a:p>
          <a:p>
            <a:pPr eaLnBrk="1" hangingPunct="1"/>
            <a:r>
              <a:rPr lang="en-US" smtClean="0"/>
              <a:t>Hierarchy includes two general interfaces: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mtClean="0"/>
              <a:t>.  </a:t>
            </a:r>
          </a:p>
          <a:p>
            <a:pPr lvl="1" eaLnBrk="1" hangingPunct="1"/>
            <a:r>
              <a:rPr lang="en-US" smtClean="0"/>
              <a:t>Implement methods included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mtClean="0"/>
              <a:t> interface.</a:t>
            </a:r>
          </a:p>
          <a:p>
            <a:pPr eaLnBrk="1" hangingPunct="1"/>
            <a:r>
              <a:rPr lang="en-US" smtClean="0"/>
              <a:t>Map does not extend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mtClean="0"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smtClean="0"/>
              <a:t>Collection extends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mtClean="0"/>
              <a:t>. </a:t>
            </a:r>
          </a:p>
          <a:p>
            <a:pPr lvl="1" eaLnBrk="1" hangingPunct="1"/>
            <a:r>
              <a:rPr lang="en-US" smtClean="0"/>
              <a:t>Requires every implementing class to include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mtClean="0"/>
              <a:t> method.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167815-D888-4831-9976-AFC5F96B69FA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8F6026-367F-4CD6-93A2-3D070E728DC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18AB1A4-2EE2-49DE-90B3-64B9E0664C68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Collection Resources (continued)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Java Collection Classes: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java.util </a:t>
            </a:r>
            <a:r>
              <a:rPr lang="en-US" smtClean="0"/>
              <a:t>class also includes implementing classes for lists, sets, maps, sorted sets, sorted maps, and queues.</a:t>
            </a:r>
          </a:p>
          <a:p>
            <a:pPr eaLnBrk="1" hangingPunct="1"/>
            <a:r>
              <a:rPr lang="en-US" smtClean="0"/>
              <a:t>Programmers choose a collection class based on:</a:t>
            </a:r>
          </a:p>
          <a:p>
            <a:pPr lvl="1" eaLnBrk="1" hangingPunct="1"/>
            <a:r>
              <a:rPr lang="en-US" smtClean="0"/>
              <a:t>Logic of an application.</a:t>
            </a:r>
          </a:p>
          <a:p>
            <a:pPr lvl="1" eaLnBrk="1" hangingPunct="1"/>
            <a:r>
              <a:rPr lang="en-US" smtClean="0"/>
              <a:t>A collection’s run-time performance.</a:t>
            </a: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6BC42CA-1030-41A8-9EC3-45D01176171D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4DB926-91E3-4EB1-A4AC-C4FA1F9959E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B065E1B-C0EB-4EF0-8BB8-F3AD936BCF09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mtClean="0"/>
              <a:t>Lists and arrays are both: </a:t>
            </a:r>
          </a:p>
          <a:p>
            <a:pPr lvl="1" eaLnBrk="1" hangingPunct="1"/>
            <a:r>
              <a:rPr lang="en-US" smtClean="0"/>
              <a:t>Objects that contain a sequence of elements ordered by an integer index position.</a:t>
            </a:r>
          </a:p>
          <a:p>
            <a:pPr lvl="1" eaLnBrk="1" hangingPunct="1"/>
            <a:r>
              <a:rPr lang="en-US" smtClean="0"/>
              <a:t>Elements can be both accessed and replaced.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E6AEAB-20DC-4804-B3DC-9F4BA0E45909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F47CDB-13BF-409F-B16B-2CF467A1DEA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822C989-1F8C-433C-84E1-16A04D88F78C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mtClean="0"/>
              <a:t>Lists are unlike arrays:</a:t>
            </a:r>
          </a:p>
          <a:p>
            <a:pPr lvl="1" eaLnBrk="1" hangingPunct="1"/>
            <a:r>
              <a:rPr lang="en-US" smtClean="0"/>
              <a:t>Programmer must use methods rather than the subscript operator [ ] to manipulate list items.</a:t>
            </a:r>
          </a:p>
          <a:p>
            <a:pPr lvl="1" eaLnBrk="1" hangingPunct="1"/>
            <a:r>
              <a:rPr lang="en-US" smtClean="0"/>
              <a:t>Lists track both logical and physical size.</a:t>
            </a:r>
          </a:p>
          <a:p>
            <a:pPr lvl="1" eaLnBrk="1" hangingPunct="1"/>
            <a:r>
              <a:rPr lang="en-US" smtClean="0"/>
              <a:t> When first created, a list’s logical size is 0. The list updates its logical size as elements are added to or removed from the list.</a:t>
            </a:r>
          </a:p>
          <a:p>
            <a:pPr lvl="1" eaLnBrk="1" hangingPunct="1"/>
            <a:r>
              <a:rPr lang="en-US" smtClean="0"/>
              <a:t>The index positions for access in a list range from 0 to its logical size minus 1.</a:t>
            </a: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3B2ED80-3E12-4D93-905C-91EA29AC1964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39ECB2-18BE-4318-9CE6-A044E8E4712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166A952-09B9-4093-9CC8-3C03C8DD4456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The List Interface:</a:t>
            </a:r>
          </a:p>
          <a:p>
            <a:pPr eaLnBrk="1" hangingPunct="1"/>
            <a:r>
              <a:rPr lang="en-US" sz="2400" smtClean="0"/>
              <a:t>Includes a large number of methods:</a:t>
            </a:r>
          </a:p>
          <a:p>
            <a:pPr lvl="1" eaLnBrk="1" hangingPunct="1"/>
            <a:r>
              <a:rPr lang="en-US" sz="2200" smtClean="0">
                <a:latin typeface="Courier New" pitchFamily="49" charset="0"/>
                <a:cs typeface="Courier New" pitchFamily="49" charset="0"/>
              </a:rPr>
              <a:t>Boolean isEmpty()</a:t>
            </a:r>
            <a:r>
              <a:rPr lang="en-US" sz="2200" smtClean="0"/>
              <a:t>,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size()</a:t>
            </a:r>
            <a:r>
              <a:rPr lang="en-US" sz="2200" smtClean="0"/>
              <a:t>, etc.</a:t>
            </a:r>
          </a:p>
          <a:p>
            <a:pPr eaLnBrk="1" hangingPunct="1"/>
            <a:r>
              <a:rPr lang="en-US" sz="2400" smtClean="0"/>
              <a:t>The methods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400" smtClean="0"/>
              <a:t>, and the first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smtClean="0"/>
              <a:t> methods are index-based.</a:t>
            </a:r>
          </a:p>
          <a:p>
            <a:pPr lvl="1" eaLnBrk="1" hangingPunct="1"/>
            <a:r>
              <a:rPr lang="en-US" sz="2200" smtClean="0"/>
              <a:t>Access an index position in the list to perform a task.</a:t>
            </a:r>
          </a:p>
          <a:p>
            <a:pPr eaLnBrk="1" hangingPunct="1"/>
            <a:r>
              <a:rPr lang="en-US" sz="2400" smtClean="0"/>
              <a:t>Methods in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smtClean="0"/>
              <a:t> interface show an element type named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smtClean="0"/>
              <a:t> or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smtClean="0"/>
              <a:t> to indicate that the element type is generally an object. 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0ECF9D3-2374-4CF6-BBA0-B3C8D5807255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1B392E-A633-4FA5-BF8D-648D33329E4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A365D10-5B73-4B58-BB6E-6EB67C266D2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The List Interface (cont):</a:t>
            </a:r>
            <a:endParaRPr lang="en-US" sz="2400" smtClean="0"/>
          </a:p>
          <a:p>
            <a:pPr eaLnBrk="1" hangingPunct="1"/>
            <a:r>
              <a:rPr lang="en-US" sz="2400" smtClean="0"/>
              <a:t>Type variable: when a name such as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smtClean="0"/>
              <a:t> is used to specify a type in an interface.</a:t>
            </a:r>
          </a:p>
          <a:p>
            <a:pPr eaLnBrk="1" hangingPunct="1"/>
            <a:r>
              <a:rPr lang="en-US" sz="2400" smtClean="0"/>
              <a:t>Type parameter: when a name such as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smtClean="0"/>
              <a:t> replaces the type variable during instantiation.</a:t>
            </a:r>
          </a:p>
          <a:p>
            <a:pPr eaLnBrk="1" hangingPunct="1"/>
            <a:r>
              <a:rPr lang="en-US" sz="2400" b="1" smtClean="0"/>
              <a:t>Declaring and Instantiating a List:</a:t>
            </a:r>
          </a:p>
          <a:p>
            <a:pPr eaLnBrk="1" hangingPunct="1"/>
            <a:r>
              <a:rPr lang="en-US" sz="2400" smtClean="0"/>
              <a:t>A list is an object and must be instantiated.</a:t>
            </a:r>
          </a:p>
          <a:p>
            <a:pPr eaLnBrk="1" hangingPunct="1"/>
            <a:r>
              <a:rPr lang="en-US" sz="2400" smtClean="0"/>
              <a:t>Don’t use an interface name for a type name.</a:t>
            </a:r>
          </a:p>
          <a:p>
            <a:pPr eaLnBrk="1" hangingPunct="1"/>
            <a:r>
              <a:rPr lang="en-US" sz="2400" smtClean="0"/>
              <a:t>Physical length is not specified.</a:t>
            </a: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C1C5559-DD3A-459A-982A-0EDD0B9140C8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DBA97B-6E2C-4FE7-A1E7-E541CF735A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B29810-003A-4328-AC8D-1AFCD2BAD5E7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List Methods:</a:t>
            </a:r>
          </a:p>
          <a:p>
            <a:pPr eaLnBrk="1" hangingPunct="1"/>
            <a:r>
              <a:rPr lang="en-US" smtClean="0"/>
              <a:t>The programmer manipulates a list by sending it messages.</a:t>
            </a:r>
          </a:p>
          <a:p>
            <a:pPr eaLnBrk="1" hangingPunct="1"/>
            <a:r>
              <a:rPr lang="en-US" smtClean="0"/>
              <a:t>Methods include: examining logical size; testing for emptiness; inserting, removing, examining, replacing and searching for elements, etc.</a:t>
            </a: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A131E6-E584-4E59-8BDE-B2BBD8882C12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14F862-817A-44C2-980F-03E51D0262D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9B4177-0B7E-473B-8FB8-BE972778F13C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Lists and Primitive Types:</a:t>
            </a:r>
          </a:p>
          <a:p>
            <a:pPr eaLnBrk="1" hangingPunct="1"/>
            <a:r>
              <a:rPr lang="en-US" sz="2600" smtClean="0"/>
              <a:t>Unlike arrays, lists can contain only objects, not values of primitive type, such as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smtClean="0"/>
              <a:t> or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b="1" smtClean="0"/>
              <a:t>Primitive Types and Wrapper Classes:</a:t>
            </a:r>
          </a:p>
          <a:p>
            <a:pPr eaLnBrk="1" hangingPunct="1"/>
            <a:r>
              <a:rPr lang="en-US" sz="2600" b="1" smtClean="0"/>
              <a:t>Wrapper class</a:t>
            </a:r>
            <a:r>
              <a:rPr lang="en-US" sz="2600" smtClean="0"/>
              <a:t>: used to store primitive data types in a list.</a:t>
            </a:r>
          </a:p>
          <a:p>
            <a:pPr lvl="1" eaLnBrk="1" hangingPunct="1"/>
            <a:r>
              <a:rPr lang="en-US" smtClean="0"/>
              <a:t>A class that contains a value of primitive type. </a:t>
            </a:r>
            <a:endParaRPr lang="en-US" sz="2200" smtClean="0"/>
          </a:p>
          <a:p>
            <a:pPr eaLnBrk="1" hangingPunct="1"/>
            <a:r>
              <a:rPr lang="en-US" sz="2600" smtClean="0"/>
              <a:t>Use the appropriate wrapper class name as the element type parameter.</a:t>
            </a:r>
            <a:endParaRPr lang="en-US" sz="3000" smtClean="0"/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29899E2-31E9-4541-8722-C0ECA4866324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E88006-B73D-4DF0-952A-DC4F180DB3C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C2E044-08EA-4AEE-B4B2-F09B86C55955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Iterators:</a:t>
            </a:r>
            <a:r>
              <a:rPr lang="en-US" sz="2600" smtClean="0"/>
              <a:t> </a:t>
            </a:r>
          </a:p>
          <a:p>
            <a:pPr eaLnBrk="1" hangingPunct="1"/>
            <a:r>
              <a:rPr lang="en-US" sz="2600" smtClean="0"/>
              <a:t>Iterators are objects that allow the programmer to visit all of the elements in a collection.</a:t>
            </a:r>
          </a:p>
          <a:p>
            <a:pPr lvl="1" eaLnBrk="1" hangingPunct="1"/>
            <a:r>
              <a:rPr lang="en-US" smtClean="0"/>
              <a:t>The simplest iterator type supports the methods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java.util.Iterator </a:t>
            </a:r>
            <a:r>
              <a:rPr lang="en-US" smtClean="0"/>
              <a:t>interface.</a:t>
            </a:r>
          </a:p>
          <a:p>
            <a:pPr eaLnBrk="1" hangingPunct="1"/>
            <a:r>
              <a:rPr lang="en-US" sz="2600" smtClean="0"/>
              <a:t>The programmer opens an iterator object by running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600" smtClean="0"/>
              <a:t> method.</a:t>
            </a:r>
          </a:p>
          <a:p>
            <a:pPr eaLnBrk="1" hangingPunct="1"/>
            <a:r>
              <a:rPr lang="en-US" sz="2600" smtClean="0"/>
              <a:t>The iterator’s current position pointer is placed before the first object, if the collection isn’t empty.</a:t>
            </a: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35BD31B-BF1F-4008-9CF7-0FCCE81E5D28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3F1A87-31A6-4725-884F-E19949A9B08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36D9831-13B9-46DA-B337-AB5D3462AEF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Iterators (cont):</a:t>
            </a:r>
            <a:endParaRPr lang="en-US" smtClean="0"/>
          </a:p>
          <a:p>
            <a:pPr eaLnBrk="1" hangingPunct="1"/>
            <a:r>
              <a:rPr lang="en-US" sz="2600" smtClean="0"/>
              <a:t>The programmer then tests to determine if there are elements to visit.</a:t>
            </a:r>
          </a:p>
          <a:p>
            <a:pPr lvl="1" eaLnBrk="1" hangingPunct="1"/>
            <a:r>
              <a:rPr lang="en-US" smtClean="0"/>
              <a:t>Sends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hasNext() </a:t>
            </a:r>
            <a:r>
              <a:rPr lang="en-US" smtClean="0"/>
              <a:t>message.</a:t>
            </a:r>
          </a:p>
          <a:p>
            <a:pPr eaLnBrk="1" hangingPunct="1"/>
            <a:r>
              <a:rPr lang="en-US" sz="2600" smtClean="0"/>
              <a:t>The message returns the element to the caller and advances the iterator’s current position to just beyond the first element.</a:t>
            </a:r>
          </a:p>
          <a:p>
            <a:pPr eaLnBrk="1" hangingPunct="1"/>
            <a:r>
              <a:rPr lang="en-US" sz="2600" smtClean="0"/>
              <a:t>Repeat steps to visit all of the elements in a collection.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8F7729-3D92-4A83-966B-8133728DFBF3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A4CFCF-AE87-4E8D-916F-2B87AFF90FE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23B5ED4-4F1F-4ADF-8D90-F2C387434248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EA0CF4-D1AD-4A64-AD86-BD2CA10038D5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886200"/>
          </a:xfrm>
        </p:spPr>
        <p:txBody>
          <a:bodyPr/>
          <a:lstStyle/>
          <a:p>
            <a:r>
              <a:rPr lang="en-US" smtClean="0"/>
              <a:t>Recognize different categories of collections and the operations on them</a:t>
            </a:r>
          </a:p>
          <a:p>
            <a:r>
              <a:rPr lang="en-US" smtClean="0"/>
              <a:t>Distinguish between a collection’s interface and its implementing classes</a:t>
            </a:r>
          </a:p>
          <a:p>
            <a:r>
              <a:rPr lang="en-US" smtClean="0"/>
              <a:t>Use list, stack, queue, set, and map collections to solve problems</a:t>
            </a:r>
          </a:p>
          <a:p>
            <a:r>
              <a:rPr lang="en-US" smtClean="0"/>
              <a:t>Choose a particular collection implementation based on its performance characteristics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20E4DB-C3B6-4B86-AD55-345520A8A5D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AB478A7-0ECD-4330-9A30-0649502E9209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Iterators (cont):</a:t>
            </a:r>
            <a:endParaRPr lang="en-US" smtClean="0"/>
          </a:p>
          <a:p>
            <a:pPr eaLnBrk="1" hangingPunct="1"/>
            <a:r>
              <a:rPr lang="en-US" smtClean="0"/>
              <a:t>When the compiler sees an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with a collection, it generates code that opens an iterator on the collection and carries out the loop process.</a:t>
            </a:r>
          </a:p>
          <a:p>
            <a:pPr eaLnBrk="1" hangingPunct="1"/>
            <a:r>
              <a:rPr lang="en-US" smtClean="0"/>
              <a:t>Because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is easier to use, programmers don’t use an explicit iterator unless a collection’s elements need to be removed.</a:t>
            </a: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EF3849-0924-4E32-9D53-728DC9A05115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896ACF-5270-40D1-BBBF-6C4767AA933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108CCF0-A19C-4FE0-9C8C-AAFA675533AB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Confusing Arrays and Lists:</a:t>
            </a:r>
          </a:p>
          <a:p>
            <a:pPr eaLnBrk="1" hangingPunct="1"/>
            <a:r>
              <a:rPr lang="en-US" smtClean="0"/>
              <a:t>Lists are accessed using methods; arrays are accessed using subscripts.</a:t>
            </a:r>
          </a:p>
          <a:p>
            <a:pPr eaLnBrk="1" hangingPunct="1"/>
            <a:r>
              <a:rPr lang="en-US" b="1" smtClean="0"/>
              <a:t>Should I Use Arrays or Lists?:</a:t>
            </a:r>
          </a:p>
          <a:p>
            <a:pPr eaLnBrk="1" hangingPunct="1"/>
            <a:r>
              <a:rPr lang="en-US" smtClean="0"/>
              <a:t>Lists are more powerful and easier to use.</a:t>
            </a:r>
          </a:p>
          <a:p>
            <a:pPr lvl="1" eaLnBrk="1" hangingPunct="1"/>
            <a:r>
              <a:rPr lang="en-US" smtClean="0"/>
              <a:t>Lists include methods for tasks such as insertions, removals, and searches.</a:t>
            </a:r>
          </a:p>
          <a:p>
            <a:pPr lvl="1" eaLnBrk="1" hangingPunct="1"/>
            <a:r>
              <a:rPr lang="en-US" smtClean="0"/>
              <a:t>Lists track logical size and grow or shrink automatically.</a:t>
            </a:r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BB5A38F-2BCE-4AEF-99AA-879B4B4C1D62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D6035D-54E4-4666-9C0B-2BB16B4148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0342BD-17B2-43AB-8620-AD7DD6640789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Should I Use Arrays or Lists? (cont):</a:t>
            </a:r>
            <a:endParaRPr lang="en-US" smtClean="0"/>
          </a:p>
          <a:p>
            <a:pPr eaLnBrk="1" hangingPunct="1"/>
            <a:r>
              <a:rPr lang="en-US" smtClean="0"/>
              <a:t>Arrays could be used interchangeably with lists in some situations:</a:t>
            </a:r>
          </a:p>
          <a:p>
            <a:pPr lvl="1" eaLnBrk="1" hangingPunct="1"/>
            <a:r>
              <a:rPr lang="en-US" smtClean="0"/>
              <a:t>You know the exact number of data elements to be inserted in advance, and they are known at startup, and never removed.</a:t>
            </a:r>
          </a:p>
          <a:p>
            <a:pPr lvl="1" eaLnBrk="1" hangingPunct="1"/>
            <a:r>
              <a:rPr lang="en-US" smtClean="0"/>
              <a:t>The operations on the sequence are more specialized that those provided by a list, or consist of simple traversals.</a:t>
            </a: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33D96FD-5994-4CA1-9CC6-29517586BBCB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643A28-C776-4CE0-8395-A82F8887597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D45E03-6714-4A30-AAC8-C8972CA016CB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 (continued)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Linked Lists:</a:t>
            </a:r>
          </a:p>
          <a:p>
            <a:pPr eaLnBrk="1" hangingPunct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600" smtClean="0"/>
              <a:t> class can be used wherever ArrayList is used.</a:t>
            </a:r>
          </a:p>
          <a:p>
            <a:pPr eaLnBrk="1" hangingPunct="1"/>
            <a:r>
              <a:rPr lang="en-US" sz="2600" smtClean="0"/>
              <a:t>Array lists and linked lists are logically the same, but differ in run-time characteristics.</a:t>
            </a:r>
          </a:p>
          <a:p>
            <a:pPr lvl="1" eaLnBrk="1" hangingPunct="1"/>
            <a:r>
              <a:rPr lang="en-US" smtClean="0"/>
              <a:t>Array lists run in constant time.</a:t>
            </a:r>
          </a:p>
          <a:p>
            <a:pPr lvl="1" eaLnBrk="1" hangingPunct="1"/>
            <a:r>
              <a:rPr lang="en-US" smtClean="0"/>
              <a:t>Linked lists run in linear time.</a:t>
            </a:r>
          </a:p>
          <a:p>
            <a:pPr eaLnBrk="1" hangingPunct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600" smtClean="0"/>
              <a:t> class includes methods for accesses, insertions, and removals.</a:t>
            </a:r>
            <a:endParaRPr lang="en-US" sz="3000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9F5A4F-FF90-480C-93A1-66D735921D7B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C03FD3-5CE4-479D-AC6F-7DE6E2E41A6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0B10153-4422-4283-9223-815622E636C2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Stacks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Stack</a:t>
            </a:r>
            <a:r>
              <a:rPr lang="en-US" sz="2600" smtClean="0"/>
              <a:t>: a sequence of elements in which access is restricted to the top end.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LIFO (Last In First Out) protocol.</a:t>
            </a:r>
          </a:p>
          <a:p>
            <a:pPr eaLnBrk="1" hangingPunct="1"/>
            <a:r>
              <a:rPr lang="en-US" sz="2600" b="1" smtClean="0"/>
              <a:t>The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600" b="1" smtClean="0"/>
              <a:t> Class:</a:t>
            </a:r>
          </a:p>
          <a:p>
            <a:pPr eaLnBrk="1" hangingPunct="1"/>
            <a:r>
              <a:rPr lang="en-US" sz="2600" smtClean="0"/>
              <a:t>A subclass of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600" smtClean="0"/>
              <a:t>, which implements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600" smtClean="0"/>
              <a:t> and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A stack’s element type should be specified when created.</a:t>
            </a:r>
            <a:r>
              <a:rPr lang="en-US" smtClean="0"/>
              <a:t> </a:t>
            </a: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BAA249-0FD5-4B95-B37D-81327C77735F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F9FC54-7DAB-4826-9A83-20BDBBFA486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BC2C363-2186-4DD9-8E98-40975EBDF156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Stacks (continued)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Applications of Stacks:</a:t>
            </a:r>
          </a:p>
          <a:p>
            <a:pPr eaLnBrk="1" hangingPunct="1"/>
            <a:r>
              <a:rPr lang="en-US" smtClean="0"/>
              <a:t>Analyzing and checking syntax of expressions.</a:t>
            </a:r>
          </a:p>
          <a:p>
            <a:pPr eaLnBrk="1" hangingPunct="1"/>
            <a:r>
              <a:rPr lang="en-US" smtClean="0"/>
              <a:t>Translating infix expressions to postfix form.</a:t>
            </a:r>
          </a:p>
          <a:p>
            <a:pPr eaLnBrk="1" hangingPunct="1"/>
            <a:r>
              <a:rPr lang="en-US" smtClean="0"/>
              <a:t>Evaluating postfix expressions.</a:t>
            </a:r>
          </a:p>
          <a:p>
            <a:pPr eaLnBrk="1" hangingPunct="1"/>
            <a:r>
              <a:rPr lang="en-US" smtClean="0"/>
              <a:t>Backtracking algorithms used in problems.</a:t>
            </a:r>
          </a:p>
          <a:p>
            <a:pPr eaLnBrk="1" hangingPunct="1"/>
            <a:r>
              <a:rPr lang="en-US" smtClean="0"/>
              <a:t>Managing computer memory in support of method calls.</a:t>
            </a:r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06BE5A4-EA6E-43AB-90C1-B59C60F34656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901F6A-F542-419D-81FC-BFC0C00E23C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38B11EF-DA79-48A4-929B-704E4E309B9E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Stacks (continued) 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Applications of Stacks (cont):</a:t>
            </a:r>
            <a:endParaRPr lang="en-US" smtClean="0"/>
          </a:p>
          <a:p>
            <a:pPr eaLnBrk="1" hangingPunct="1"/>
            <a:r>
              <a:rPr lang="en-US" smtClean="0"/>
              <a:t>Supporting the undo feature in text editors and other applications.</a:t>
            </a:r>
          </a:p>
          <a:p>
            <a:pPr eaLnBrk="1" hangingPunct="1"/>
            <a:r>
              <a:rPr lang="en-US" smtClean="0"/>
              <a:t>Maintaining a history of links visited by a Web browser.</a:t>
            </a: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FD8A97D-6E1C-4CC5-9B3B-59B3E6D7347E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C84F1D-B232-4D96-AF88-9512C440515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3AC74C5-C7DA-4644-BA35-0EA4D34C3993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Stacks (continued) 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200" b="1" smtClean="0"/>
              <a:t>Example: Evaluating Postfix Expressions:</a:t>
            </a:r>
            <a:endParaRPr lang="en-US" sz="2200" smtClean="0"/>
          </a:p>
          <a:p>
            <a:pPr eaLnBrk="1" hangingPunct="1"/>
            <a:r>
              <a:rPr lang="en-US" sz="2200" b="1" smtClean="0"/>
              <a:t>Infix</a:t>
            </a:r>
            <a:r>
              <a:rPr lang="en-US" sz="2200" smtClean="0"/>
              <a:t>: requires parentheses, involves rules of precedence.</a:t>
            </a:r>
          </a:p>
          <a:p>
            <a:pPr eaLnBrk="1" hangingPunct="1"/>
            <a:r>
              <a:rPr lang="en-US" sz="2200" b="1" smtClean="0"/>
              <a:t>Postfix</a:t>
            </a:r>
            <a:r>
              <a:rPr lang="en-US" sz="2200" smtClean="0"/>
              <a:t>: no parentheses, applies operators as encountered.</a:t>
            </a:r>
          </a:p>
          <a:p>
            <a:pPr eaLnBrk="1" hangingPunct="1"/>
            <a:r>
              <a:rPr lang="en-US" sz="2200" smtClean="0"/>
              <a:t>Scan expression from left to right.</a:t>
            </a:r>
          </a:p>
          <a:p>
            <a:pPr eaLnBrk="1" hangingPunct="1"/>
            <a:r>
              <a:rPr lang="en-US" sz="2200" smtClean="0"/>
              <a:t>On encountering an operator, apply it to the two preceding operands on and replace all three with the result.</a:t>
            </a:r>
          </a:p>
          <a:p>
            <a:pPr eaLnBrk="1" hangingPunct="1"/>
            <a:r>
              <a:rPr lang="en-US" sz="2200" smtClean="0"/>
              <a:t>Continue scanning until the end of expression, at which point only the expression’s value remains.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FDC986A-3D2D-403F-9613-2EF9FA1E3202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C62F35-5E8F-494F-A0A4-50A58EE40A8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6DEC44F-25E9-406F-9089-8F297E596B64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Stacks (continued) 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Scanning Expressions:</a:t>
            </a:r>
          </a:p>
          <a:p>
            <a:pPr eaLnBrk="1" hangingPunct="1"/>
            <a:r>
              <a:rPr lang="en-US" sz="2600" smtClean="0"/>
              <a:t>Although scanning from left to right sounds simple, it is not.</a:t>
            </a:r>
          </a:p>
          <a:p>
            <a:pPr eaLnBrk="1" hangingPunct="1"/>
            <a:r>
              <a:rPr lang="en-US" sz="2600" smtClean="0"/>
              <a:t>Input datum is typically a line of text (string).</a:t>
            </a:r>
          </a:p>
          <a:p>
            <a:pPr eaLnBrk="1" hangingPunct="1"/>
            <a:r>
              <a:rPr lang="en-US" sz="2600" smtClean="0"/>
              <a:t>Algorithm must detect and extract operators and operands. Operands must be converted to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2600" smtClean="0"/>
              <a:t> class provides the capability of recognizing and extracting works or tokens.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4552C85-4C58-40BE-969C-F1BEA898427C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F9E916-51DC-4232-823E-26CDD16CA60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28DDC77-D130-4A6D-AAD7-28F866027C03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Queues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Queue:</a:t>
            </a:r>
            <a:r>
              <a:rPr lang="en-US" smtClean="0"/>
              <a:t> A sequence of elements.</a:t>
            </a:r>
          </a:p>
          <a:p>
            <a:pPr lvl="1" eaLnBrk="1" hangingPunct="1"/>
            <a:r>
              <a:rPr lang="en-US" smtClean="0"/>
              <a:t>Insertions are restricted to the rear end.</a:t>
            </a:r>
          </a:p>
          <a:p>
            <a:pPr lvl="1" eaLnBrk="1" hangingPunct="1"/>
            <a:r>
              <a:rPr lang="en-US" smtClean="0"/>
              <a:t>Removals are restricted to the front end.</a:t>
            </a:r>
          </a:p>
          <a:p>
            <a:pPr lvl="1" eaLnBrk="1" hangingPunct="1"/>
            <a:r>
              <a:rPr lang="en-US" smtClean="0"/>
              <a:t>FIFO (First In First Out) protocol.</a:t>
            </a:r>
          </a:p>
          <a:p>
            <a:pPr eaLnBrk="1" hangingPunct="1"/>
            <a:r>
              <a:rPr lang="en-US" b="1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b="1" smtClean="0"/>
              <a:t> Interface and Its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smtClean="0"/>
              <a:t> Implementation:</a:t>
            </a:r>
          </a:p>
          <a:p>
            <a:pPr eaLnBrk="1" hangingPunct="1"/>
            <a:r>
              <a:rPr lang="en-US" smtClean="0"/>
              <a:t>Queues have two fundamental operations: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mtClean="0"/>
              <a:t> (inserts item into rear);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mtClean="0"/>
              <a:t> (removes and returns item from the front).</a:t>
            </a:r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88745DE-CF85-4ECA-8F41-C9B7322C51EC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01AA46-B14D-4270-8EF5-1C614DB84F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AB63B67-AFE3-44BE-8F6B-3D809F4B6FC9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14557E-8C93-4685-B72D-5DBCCC037660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association list</a:t>
            </a:r>
          </a:p>
          <a:p>
            <a:r>
              <a:rPr lang="en-US" smtClean="0"/>
              <a:t>collection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hashing</a:t>
            </a:r>
          </a:p>
          <a:p>
            <a:r>
              <a:rPr lang="en-US" smtClean="0"/>
              <a:t>iterator</a:t>
            </a:r>
          </a:p>
          <a:p>
            <a:r>
              <a:rPr lang="en-US" smtClean="0"/>
              <a:t>keyed list</a:t>
            </a:r>
          </a:p>
          <a:p>
            <a:r>
              <a:rPr lang="en-US" smtClean="0"/>
              <a:t>list</a:t>
            </a:r>
          </a:p>
          <a:p>
            <a:r>
              <a:rPr lang="en-US" smtClean="0"/>
              <a:t>map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queue</a:t>
            </a:r>
          </a:p>
          <a:p>
            <a:r>
              <a:rPr lang="en-US" smtClean="0"/>
              <a:t>set</a:t>
            </a:r>
          </a:p>
          <a:p>
            <a:r>
              <a:rPr lang="en-US" smtClean="0"/>
              <a:t>stack</a:t>
            </a:r>
          </a:p>
          <a:p>
            <a:r>
              <a:rPr lang="en-US" smtClean="0"/>
              <a:t>table</a:t>
            </a:r>
          </a:p>
          <a:p>
            <a:r>
              <a:rPr lang="en-US" smtClean="0"/>
              <a:t>type parameter</a:t>
            </a:r>
          </a:p>
          <a:p>
            <a:r>
              <a:rPr lang="en-US" smtClean="0"/>
              <a:t>type variable</a:t>
            </a:r>
          </a:p>
          <a:p>
            <a:r>
              <a:rPr lang="en-US" smtClean="0"/>
              <a:t>wrapper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D0CA3F-2451-4520-BD1A-2ECFFACCEE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921E13-D5A4-4D29-A317-0A8AA89F86FB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Queues (continued)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The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600" b="1" smtClean="0"/>
              <a:t> Interface and Its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600" b="1" smtClean="0"/>
              <a:t> Implementation (cont):</a:t>
            </a: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600" smtClean="0"/>
              <a:t> class implements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600" smtClean="0"/>
              <a:t> interface, so the compiler can restrict the programmer’s use of methods to those in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600" smtClean="0"/>
              <a:t> and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Using interface names when declaring variables protects the programmer from doing things that should not be done with certain types of object.</a:t>
            </a: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958A6E5-1565-4A09-BB5F-3DA62D8CE4F4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202E14-CBBA-4BD0-8A7F-669B71D14FE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1429B1A-6330-461D-B522-03A89506CD6D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Queues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Applications of Queues:</a:t>
            </a:r>
          </a:p>
          <a:p>
            <a:pPr eaLnBrk="1" hangingPunct="1"/>
            <a:r>
              <a:rPr lang="en-US" sz="2600" smtClean="0"/>
              <a:t>Processes are queued for access to a shared CPU.</a:t>
            </a:r>
          </a:p>
          <a:p>
            <a:pPr eaLnBrk="1" hangingPunct="1"/>
            <a:r>
              <a:rPr lang="en-US" sz="2600" smtClean="0"/>
              <a:t>Processes are queued for access to a shared secondary storage device (disk).</a:t>
            </a:r>
          </a:p>
          <a:p>
            <a:pPr eaLnBrk="1" hangingPunct="1"/>
            <a:r>
              <a:rPr lang="en-US" sz="2600" smtClean="0"/>
              <a:t>Print jobs are queued for access to a shared printer.</a:t>
            </a:r>
          </a:p>
          <a:p>
            <a:pPr eaLnBrk="1" hangingPunct="1"/>
            <a:r>
              <a:rPr lang="en-US" sz="2600" smtClean="0"/>
              <a:t>Computer simulations are used to study behavior of real-world systems.</a:t>
            </a: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402606A-2700-41C3-A96B-320618A666C3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75A54A-F4EA-439A-A5D6-8AD00DCE7D6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F38887-C333-4F06-92D0-5AD1985B9B48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Sets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Set</a:t>
            </a:r>
            <a:r>
              <a:rPr lang="en-US" smtClean="0"/>
              <a:t>: a collection of items that are unique.</a:t>
            </a:r>
          </a:p>
          <a:p>
            <a:pPr eaLnBrk="1" hangingPunct="1"/>
            <a:r>
              <a:rPr lang="en-US" smtClean="0"/>
              <a:t>Operations include:</a:t>
            </a:r>
          </a:p>
          <a:p>
            <a:pPr lvl="1" eaLnBrk="1" hangingPunct="1"/>
            <a:r>
              <a:rPr lang="en-US" smtClean="0"/>
              <a:t>Test for empty set.</a:t>
            </a:r>
          </a:p>
          <a:p>
            <a:pPr lvl="1" eaLnBrk="1" hangingPunct="1"/>
            <a:r>
              <a:rPr lang="en-US" smtClean="0"/>
              <a:t>Return number of items in a set.</a:t>
            </a:r>
          </a:p>
          <a:p>
            <a:pPr lvl="1" eaLnBrk="1" hangingPunct="1"/>
            <a:r>
              <a:rPr lang="en-US" smtClean="0"/>
              <a:t>Add or remove items.</a:t>
            </a:r>
          </a:p>
          <a:p>
            <a:pPr lvl="1" eaLnBrk="1" hangingPunct="1"/>
            <a:r>
              <a:rPr lang="en-US" smtClean="0"/>
              <a:t>Return the union (a set that contains all of the items of both sets) of two sets. 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574292D-BA4F-4976-944E-6A755CDAFEE3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603816-A096-4D99-A8AA-898FED62007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2B73DD4-2F9A-4409-8624-C125A38027A5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Sets (continued)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Operations include (cont):</a:t>
            </a:r>
          </a:p>
          <a:p>
            <a:pPr lvl="1" eaLnBrk="1" hangingPunct="1"/>
            <a:r>
              <a:rPr lang="en-US" smtClean="0"/>
              <a:t>Return intersection (set of items that are in both sets) of two sets.</a:t>
            </a:r>
          </a:p>
          <a:p>
            <a:pPr lvl="1" eaLnBrk="1" hangingPunct="1"/>
            <a:r>
              <a:rPr lang="en-US" smtClean="0"/>
              <a:t>Return difference (set of items in one that are not in the other) of two sets.</a:t>
            </a:r>
          </a:p>
          <a:p>
            <a:pPr lvl="1" eaLnBrk="1" hangingPunct="1"/>
            <a:r>
              <a:rPr lang="en-US" smtClean="0"/>
              <a:t>Test a set to determine if another set is a subset (either empty or all subset items are in the other set).</a:t>
            </a: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F397A73-030F-4ABB-9122-97E44905454B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Sets (continued)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Results of typical set operations</a:t>
            </a:r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FC2415E-535A-40CA-80A3-199F20C17B91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782002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D4B1D4-4A95-4434-9E35-6281042D9D7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073C030-D4AE-4564-A3BA-2EDC3967BD0F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Sets (continued)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java.util.Set </a:t>
            </a:r>
            <a:r>
              <a:rPr lang="en-US" b="1" smtClean="0"/>
              <a:t>Interface:</a:t>
            </a:r>
          </a:p>
          <a:p>
            <a:pPr eaLnBrk="1" hangingPunct="1"/>
            <a:r>
              <a:rPr lang="en-US" smtClean="0"/>
              <a:t>The set supports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mtClean="0"/>
              <a:t> method, used to examine all the items in a set after they have been added since sets are not index-based.</a:t>
            </a:r>
          </a:p>
          <a:p>
            <a:pPr eaLnBrk="1" hangingPunct="1"/>
            <a:r>
              <a:rPr lang="en-US" b="1" smtClean="0"/>
              <a:t>Implementing Classes: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mtClean="0"/>
              <a:t>.</a:t>
            </a:r>
          </a:p>
          <a:p>
            <a:pPr eaLnBrk="1" hangingPunct="1"/>
            <a:r>
              <a:rPr lang="en-US" b="1" smtClean="0"/>
              <a:t>Hashing</a:t>
            </a:r>
            <a:r>
              <a:rPr lang="en-US" smtClean="0"/>
              <a:t>: technique for accessing set items.</a:t>
            </a: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01DC02A-6738-42AD-9DEC-E3D8D47E8DC9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49DD5-3047-4A88-A696-A6DFC3C7694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7EA2A3-0CA8-4951-BD0D-514CA04E3936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Maps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Maps</a:t>
            </a:r>
            <a:r>
              <a:rPr lang="en-US" smtClean="0"/>
              <a:t>: collections in which each item or value is associated with a unique key. </a:t>
            </a:r>
          </a:p>
          <a:p>
            <a:pPr lvl="1" eaLnBrk="1" hangingPunct="1"/>
            <a:r>
              <a:rPr lang="en-US" smtClean="0"/>
              <a:t>Also called: tables, keyed list, dictionary, and association list. 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mtClean="0"/>
              <a:t>,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Keys can be in any order, but must be unique. The same value can be associated with more than one key.</a:t>
            </a: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0CB8FD4-AF7E-4CF9-A03E-0DC71E736C57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Maps (continued)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smtClean="0"/>
              <a:t>A map keyed by strings and a map keyed by integers</a:t>
            </a:r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8642C5E-1012-4B81-989E-BB372887B966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782955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8BAD66-3C2C-4519-A587-06CD9182455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B88459-5069-4B59-8871-C1727D60AC6A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Maps (continued)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mtClean="0"/>
              <a:t>Clients should be able to do the following:</a:t>
            </a:r>
          </a:p>
          <a:p>
            <a:pPr lvl="1" eaLnBrk="1" hangingPunct="1"/>
            <a:r>
              <a:rPr lang="en-US" smtClean="0"/>
              <a:t>Test a map for emptiness.</a:t>
            </a:r>
          </a:p>
          <a:p>
            <a:pPr lvl="1" eaLnBrk="1" hangingPunct="1"/>
            <a:r>
              <a:rPr lang="en-US" smtClean="0"/>
              <a:t>Determine a map’s size.</a:t>
            </a:r>
          </a:p>
          <a:p>
            <a:pPr lvl="1" eaLnBrk="1" hangingPunct="1"/>
            <a:r>
              <a:rPr lang="en-US" smtClean="0"/>
              <a:t>Insert or retrieve a value at a given key.</a:t>
            </a:r>
          </a:p>
          <a:p>
            <a:pPr lvl="1" eaLnBrk="1" hangingPunct="1"/>
            <a:r>
              <a:rPr lang="en-US" smtClean="0"/>
              <a:t>Remove a given key and its associated values.</a:t>
            </a:r>
          </a:p>
          <a:p>
            <a:pPr lvl="1" eaLnBrk="1" hangingPunct="1"/>
            <a:r>
              <a:rPr lang="en-US" smtClean="0"/>
              <a:t>Determine whether a map contains a key or a value.</a:t>
            </a:r>
          </a:p>
          <a:p>
            <a:pPr lvl="1" eaLnBrk="1" hangingPunct="1"/>
            <a:r>
              <a:rPr lang="en-US" smtClean="0"/>
              <a:t>Examine all of the keys and values.</a:t>
            </a: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2994525-EEEC-4408-BC6B-3C68A522B2A9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9F74CC-8D8F-4A86-98C7-AB6EA03AFCA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E5CC4C2-4BAF-41E4-83CC-5696682A8BBC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Maps (continued)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mtClean="0"/>
              <a:t>An object associated with a key is its value.</a:t>
            </a:r>
          </a:p>
          <a:p>
            <a:pPr eaLnBrk="1" hangingPunct="1"/>
            <a:r>
              <a:rPr lang="en-US" smtClean="0"/>
              <a:t>A map uses two type variables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mtClean="0"/>
              <a:t>) to refer to key and value types.</a:t>
            </a:r>
          </a:p>
          <a:p>
            <a:pPr eaLnBrk="1" hangingPunct="1"/>
            <a:r>
              <a:rPr lang="en-US" smtClean="0"/>
              <a:t>You can open an iterator on a collection to visit all the keys and values in the map.</a:t>
            </a:r>
          </a:p>
          <a:p>
            <a:pPr eaLnBrk="1" hangingPunct="1"/>
            <a:r>
              <a:rPr lang="en-US" smtClean="0"/>
              <a:t>A map needs two type parameters (key and value) when it is declared and instantiated.</a:t>
            </a:r>
          </a:p>
          <a:p>
            <a:pPr eaLnBrk="1" hangingPunct="1"/>
            <a:r>
              <a:rPr lang="en-US" smtClean="0"/>
              <a:t>An object’s key can be one of its attributes.</a:t>
            </a: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DA8218B-A5D4-4530-BC43-B756B7D5AE4F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5219EB-7E5E-46CD-994F-65CC8F9007F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CD67212-BE28-4D1E-A407-34C5AEDAA635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Collections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Collection</a:t>
            </a:r>
            <a:r>
              <a:rPr lang="en-US" smtClean="0"/>
              <a:t>: a group of items treated as a conceptual unit.</a:t>
            </a:r>
          </a:p>
          <a:p>
            <a:pPr lvl="1" eaLnBrk="1" hangingPunct="1"/>
            <a:r>
              <a:rPr lang="en-US" smtClean="0"/>
              <a:t>Strings and arrays are collections of characters and elements. </a:t>
            </a:r>
          </a:p>
          <a:p>
            <a:pPr lvl="1" eaLnBrk="1" hangingPunct="1"/>
            <a:r>
              <a:rPr lang="en-US" smtClean="0"/>
              <a:t>Can be homogenous: all items of the same type.</a:t>
            </a:r>
          </a:p>
          <a:p>
            <a:pPr lvl="1" eaLnBrk="1" hangingPunct="1"/>
            <a:r>
              <a:rPr lang="en-US" smtClean="0"/>
              <a:t>Or heterogeneous: items of different types.</a:t>
            </a:r>
          </a:p>
          <a:p>
            <a:pPr lvl="1" eaLnBrk="1" hangingPunct="1"/>
            <a:r>
              <a:rPr lang="en-US" smtClean="0"/>
              <a:t>Important characteristic of collections is how they are organized.</a:t>
            </a:r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A6CB329-591C-4E25-96EB-BEF9C807799A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19392C-85B3-4813-A77D-EB2CFDA3236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2B7B4D3-1A86-4750-90B7-A46A13756CB7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Glue That Holds Collections Together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smtClean="0"/>
              <a:t>All collections contain objects, have a definite size at any given time, and can grow or shrink in time.</a:t>
            </a:r>
          </a:p>
          <a:p>
            <a:pPr eaLnBrk="1" hangingPunct="1"/>
            <a:r>
              <a:rPr lang="en-US" sz="2600" smtClean="0"/>
              <a:t>There are operations that they have in common.</a:t>
            </a:r>
          </a:p>
          <a:p>
            <a:pPr eaLnBrk="1" hangingPunct="1"/>
            <a:r>
              <a:rPr lang="en-US" sz="2600" b="1" smtClean="0"/>
              <a:t>Addition, Removal, and Membership:</a:t>
            </a:r>
            <a:endParaRPr lang="en-US" sz="2600" smtClean="0"/>
          </a:p>
          <a:p>
            <a:pPr eaLnBrk="1" hangingPunct="1"/>
            <a:r>
              <a:rPr lang="en-US" sz="2600" smtClean="0"/>
              <a:t>Collections have different methods for addition and removal</a:t>
            </a:r>
          </a:p>
          <a:p>
            <a:pPr lvl="1" eaLnBrk="1" hangingPunct="1"/>
            <a:r>
              <a:rPr lang="en-US" sz="2200" smtClean="0"/>
              <a:t>index- or object-based.</a:t>
            </a:r>
          </a:p>
          <a:p>
            <a:pPr lvl="1" eaLnBrk="1" hangingPunct="1"/>
            <a:r>
              <a:rPr lang="en-US" sz="2200" smtClean="0"/>
              <a:t>position-based via an iterator.</a:t>
            </a: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7499EA2-F09E-4972-BF77-F478B67D9C89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3CFF66-7096-4D83-A1AD-FE5C0BBA904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04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FC18A5-20D8-488B-A779-A4C1905B6FF9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Glue That Holds Collections Together (continued)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Addition, Removal, and Membership (cont):</a:t>
            </a:r>
            <a:endParaRPr lang="en-US" sz="2600" smtClean="0"/>
          </a:p>
          <a:p>
            <a:pPr eaLnBrk="1" hangingPunct="1"/>
            <a:r>
              <a:rPr lang="en-US" sz="2600" smtClean="0"/>
              <a:t>Also include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2600" smtClean="0"/>
              <a:t> method to test an object for membership in the collection.</a:t>
            </a:r>
          </a:p>
          <a:p>
            <a:pPr eaLnBrk="1" hangingPunct="1"/>
            <a:r>
              <a:rPr lang="en-US" sz="2600" b="1" smtClean="0"/>
              <a:t>Iterators:</a:t>
            </a:r>
            <a:r>
              <a:rPr lang="en-US" sz="2600" smtClean="0"/>
              <a:t> work the same way with lists, sets, and maps.</a:t>
            </a:r>
          </a:p>
          <a:p>
            <a:pPr eaLnBrk="1" hangingPunct="1"/>
            <a:r>
              <a:rPr lang="en-US" sz="2600" b="1" smtClean="0"/>
              <a:t>Other Operations:</a:t>
            </a:r>
          </a:p>
          <a:p>
            <a:pPr eaLnBrk="1" hangingPunct="1"/>
            <a:r>
              <a:rPr lang="en-US" sz="2600" smtClean="0"/>
              <a:t>Remove all elements to empty a collection.</a:t>
            </a:r>
          </a:p>
          <a:p>
            <a:pPr eaLnBrk="1" hangingPunct="1"/>
            <a:r>
              <a:rPr lang="en-US" sz="2600" smtClean="0"/>
              <a:t>Add or remove elements of one collection to another.</a:t>
            </a: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B362111-E690-4EBF-93B6-980742E696A3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52B48B-90E0-4C4B-879A-E9CA832CC7D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14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2940EA-2DE6-4902-8F18-B18A8B4BA1DD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Glue That Holds Collections Together (continued)</a:t>
            </a:r>
          </a:p>
        </p:txBody>
      </p:sp>
      <p:sp>
        <p:nvSpPr>
          <p:cNvPr id="614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Other Operations (cont):</a:t>
            </a:r>
            <a:endParaRPr lang="en-US" sz="2600" smtClean="0"/>
          </a:p>
          <a:p>
            <a:pPr eaLnBrk="1" hangingPunct="1"/>
            <a:r>
              <a:rPr lang="en-US" sz="2600" smtClean="0"/>
              <a:t>Retain only the elements of one collection that are present in another.</a:t>
            </a:r>
          </a:p>
          <a:p>
            <a:pPr eaLnBrk="1" hangingPunct="1"/>
            <a:r>
              <a:rPr lang="en-US" sz="2600" smtClean="0"/>
              <a:t>Determine whether one collection contains all the elements in another collection.</a:t>
            </a:r>
          </a:p>
          <a:p>
            <a:pPr eaLnBrk="1" hangingPunct="1"/>
            <a:r>
              <a:rPr lang="en-US" sz="2600" b="1" smtClean="0"/>
              <a:t>The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java.util.Collection </a:t>
            </a:r>
            <a:r>
              <a:rPr lang="en-US" sz="2600" b="1" smtClean="0"/>
              <a:t>Interface:</a:t>
            </a:r>
          </a:p>
          <a:p>
            <a:pPr eaLnBrk="1" hangingPunct="1"/>
            <a:r>
              <a:rPr lang="en-US" sz="2600" smtClean="0"/>
              <a:t>Some operations are optional (include methods, but don’t have to support them).</a:t>
            </a:r>
          </a:p>
          <a:p>
            <a:pPr eaLnBrk="1" hangingPunct="1"/>
            <a:r>
              <a:rPr lang="en-US" sz="2600" smtClean="0"/>
              <a:t>Several expect a parameter of type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2600" smtClean="0"/>
              <a:t>.</a:t>
            </a: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83103D-3AB7-417D-ADFE-C4358D1C73BF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B9EF15-0EED-48CC-B97F-8E210CF0C55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24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858E47-7133-4E57-A65F-4F7296EE4F43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Glue That Holds Collections Together (continued)</a:t>
            </a: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</a:t>
            </a:r>
            <a:r>
              <a:rPr lang="en-US" b="1" smtClean="0">
                <a:latin typeface="Courier New" pitchFamily="49" charset="0"/>
              </a:rPr>
              <a:t>Collections</a:t>
            </a:r>
            <a:r>
              <a:rPr lang="en-US" b="1" smtClean="0"/>
              <a:t> Class:</a:t>
            </a:r>
          </a:p>
          <a:p>
            <a:pPr eaLnBrk="1" hangingPunct="1"/>
            <a:r>
              <a:rPr lang="en-US" smtClean="0"/>
              <a:t>The programmer can write new methods for almost any occasion because of the variety of operations in collections.</a:t>
            </a:r>
          </a:p>
          <a:p>
            <a:pPr lvl="1" eaLnBrk="1" hangingPunct="1"/>
            <a:r>
              <a:rPr lang="en-US" smtClean="0"/>
              <a:t>Searching, maximum value, sorting, etc.</a:t>
            </a:r>
          </a:p>
          <a:p>
            <a:pPr eaLnBrk="1" hangingPunct="1"/>
            <a:r>
              <a:rPr lang="en-US" smtClean="0"/>
              <a:t>Each of the method signatures starts with the static modifier, which sends the message to the Collections class, not to any instance.	</a:t>
            </a: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209207-22BE-4786-B509-D06C0B92C04F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8EA4B9-7271-4723-80F3-BB68AC53E09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34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2B312C5-305C-419E-B139-9348E89859C7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Collections are container objects that organize a number of data elements in a program.</a:t>
            </a:r>
          </a:p>
          <a:p>
            <a:r>
              <a:rPr lang="en-US" smtClean="0"/>
              <a:t>Collections typically grow or shrink in size with the needs of a program.</a:t>
            </a:r>
          </a:p>
          <a:p>
            <a:r>
              <a:rPr lang="en-US" smtClean="0"/>
              <a:t>Lists, stack, queues, sets, and maps are types of collections that support special-purpose access to their elements.</a:t>
            </a: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E60CF0-2FC0-4B2C-9AF3-B282E8642BC6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8D990F-D84F-4FC1-9249-6E9A525CE68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45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DD46B96-535B-49DB-8EFE-471D99490ACE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D094C46-C5C6-4937-A879-5A91FC99581A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451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400" smtClean="0"/>
              <a:t>A list is a linear sequence of elements that are accessed by position.</a:t>
            </a:r>
          </a:p>
          <a:p>
            <a:r>
              <a:rPr lang="en-US" sz="2400" smtClean="0"/>
              <a:t>A stack is a linear sequence of elements that are accessed at one end, called the top.</a:t>
            </a:r>
          </a:p>
          <a:p>
            <a:r>
              <a:rPr lang="en-US" sz="2400" smtClean="0"/>
              <a:t>A queue is a linear sequence of elements that are added at one end and removed at the other end.</a:t>
            </a:r>
          </a:p>
          <a:p>
            <a:r>
              <a:rPr lang="en-US" sz="2400" smtClean="0"/>
              <a:t>A set is an unordered collection of unique elements.</a:t>
            </a:r>
          </a:p>
          <a:p>
            <a:r>
              <a:rPr lang="en-US" sz="2400" smtClean="0"/>
              <a:t>Sorted sets and maps allow programmers to visit their elements in sorted order.</a:t>
            </a:r>
          </a:p>
          <a:p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2CA199-8388-428D-89DD-4AB230F0ABA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55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67C0F0-F938-4915-8C27-11F172BB2C30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CD10EE3-575F-4248-86C9-99F410ECDFE7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554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600" smtClean="0"/>
              <a:t>An iterator is an object that allows the programmer to traverse the elements in a collection.</a:t>
            </a:r>
          </a:p>
          <a:p>
            <a:r>
              <a:rPr lang="en-US" sz="2600" smtClean="0"/>
              <a:t>The logical behavior of a collection is specified in its interface.</a:t>
            </a:r>
          </a:p>
          <a:p>
            <a:r>
              <a:rPr lang="en-US" sz="2600" smtClean="0"/>
              <a:t>Programmers can choose among different classes that implement the same collection interface. This choice depends on the run-time performance of the implementing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Collections (continued)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2971800" cy="3724275"/>
          </a:xfrm>
        </p:spPr>
        <p:txBody>
          <a:bodyPr/>
          <a:lstStyle/>
          <a:p>
            <a:r>
              <a:rPr lang="en-US" sz="2400" smtClean="0"/>
              <a:t>Types of collections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8B4B17-D4ED-4815-9E3F-E56081E00989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6057900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B36CB5-6640-48B6-AE68-A028138858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CF2673D-5E93-416E-A8A6-5AA0F817B047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Collections (continued)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Operations on Collections:</a:t>
            </a:r>
          </a:p>
          <a:p>
            <a:pPr eaLnBrk="1" hangingPunct="1"/>
            <a:r>
              <a:rPr lang="en-US" sz="2600" smtClean="0"/>
              <a:t>Typically dynamic, not static.</a:t>
            </a:r>
          </a:p>
          <a:p>
            <a:pPr lvl="1" eaLnBrk="1" hangingPunct="1"/>
            <a:r>
              <a:rPr lang="en-US" smtClean="0"/>
              <a:t>Can grow or shrink with the needs of the problem.</a:t>
            </a:r>
          </a:p>
          <a:p>
            <a:pPr lvl="1" eaLnBrk="1" hangingPunct="1"/>
            <a:r>
              <a:rPr lang="en-US" smtClean="0"/>
              <a:t>Contents can change throughout a program.</a:t>
            </a:r>
          </a:p>
          <a:p>
            <a:pPr eaLnBrk="1" hangingPunct="1"/>
            <a:r>
              <a:rPr lang="en-US" sz="2600" smtClean="0"/>
              <a:t>Similar operations can be performed on arrays.</a:t>
            </a:r>
          </a:p>
          <a:p>
            <a:pPr lvl="1" eaLnBrk="1" hangingPunct="1"/>
            <a:r>
              <a:rPr lang="en-US" smtClean="0"/>
              <a:t>Take a logical perspective on elements, such as with an array of strings. Want to use method that apply to strings not arrays.</a:t>
            </a:r>
          </a:p>
          <a:p>
            <a:pPr eaLnBrk="1" hangingPunct="1"/>
            <a:r>
              <a:rPr lang="en-US" sz="2600" smtClean="0"/>
              <a:t>Collections are more abstract than arrays</a:t>
            </a:r>
            <a:r>
              <a:rPr lang="en-US" smtClean="0"/>
              <a:t>.</a:t>
            </a: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81C92D0-EE8C-49F2-B053-A7A28ECA995A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Collections (continued)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smtClean="0"/>
              <a:t>Operations on Collections (cont):</a:t>
            </a:r>
            <a:endParaRPr lang="en-US" sz="2200" smtClean="0"/>
          </a:p>
          <a:p>
            <a:r>
              <a:rPr lang="en-US" sz="2200" smtClean="0"/>
              <a:t>Categories of operations on collections</a:t>
            </a:r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BBEB187-308C-4159-9481-116C0C425E1D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00400"/>
            <a:ext cx="533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0233EA-B03A-480B-A007-905D466C0F5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9F1A782-8D28-4927-8E8E-2F1218DDE5E6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Collection Resources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mtClean="0"/>
              <a:t>Defined in the package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Set of interfaces that specify operations for different type of collections.</a:t>
            </a:r>
          </a:p>
          <a:p>
            <a:pPr lvl="1" eaLnBrk="1" hangingPunct="1"/>
            <a:r>
              <a:rPr lang="en-US" smtClean="0"/>
              <a:t>Set of classes that implement the interfaces.</a:t>
            </a:r>
          </a:p>
          <a:p>
            <a:pPr eaLnBrk="1" hangingPunct="1"/>
            <a:r>
              <a:rPr lang="en-US" smtClean="0"/>
              <a:t>An interface provides a logical view of the behavior of a class of objects.</a:t>
            </a:r>
          </a:p>
          <a:p>
            <a:pPr lvl="1" eaLnBrk="1" hangingPunct="1"/>
            <a:r>
              <a:rPr lang="en-US" smtClean="0"/>
              <a:t>Programmers who use lists develop logic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mtClean="0"/>
              <a:t> interface, then use criteria such as run-time performance to select an implementing class.</a:t>
            </a: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FF0960A-CAA5-43B7-BDDA-C1B60F79A4E0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9DC3FA-862A-4279-A025-18D33080BB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BDD0756-4E2C-41D5-8C9C-378E55AE3A9E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Collection Resources (continued)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The Java Collection Interfaces: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java.util </a:t>
            </a:r>
            <a:r>
              <a:rPr lang="en-US" sz="2400" smtClean="0"/>
              <a:t>collection interfaces</a:t>
            </a:r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E3568A-C564-4FE5-8449-3B4F48159B7B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6624638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14922</TotalTime>
  <Words>2238</Words>
  <Application>Microsoft Office PowerPoint</Application>
  <PresentationFormat>On-screen Show (4:3)</PresentationFormat>
  <Paragraphs>396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14 Introduction to Collections</vt:lpstr>
      <vt:lpstr>Objectives</vt:lpstr>
      <vt:lpstr>Vocabulary</vt:lpstr>
      <vt:lpstr>Overview of Collections</vt:lpstr>
      <vt:lpstr>Overview of Collections (continued)</vt:lpstr>
      <vt:lpstr>Overview of Collections (continued)</vt:lpstr>
      <vt:lpstr>Overview of Collections (continued)</vt:lpstr>
      <vt:lpstr>Java Collection Resources</vt:lpstr>
      <vt:lpstr>Java Collection Resources (continued)</vt:lpstr>
      <vt:lpstr>Java Collection Resources (continued)</vt:lpstr>
      <vt:lpstr>Java Collection Resources (continued)</vt:lpstr>
      <vt:lpstr>Using Lists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Lists (continued)</vt:lpstr>
      <vt:lpstr>Using Stacks </vt:lpstr>
      <vt:lpstr>Using Stacks (continued) </vt:lpstr>
      <vt:lpstr>Using Stacks (continued) </vt:lpstr>
      <vt:lpstr>Using Stacks (continued) </vt:lpstr>
      <vt:lpstr>Using Stacks (continued) </vt:lpstr>
      <vt:lpstr>Using Queues</vt:lpstr>
      <vt:lpstr>Using Queues (continued)</vt:lpstr>
      <vt:lpstr>Using Queues (continued)</vt:lpstr>
      <vt:lpstr>Using Sets</vt:lpstr>
      <vt:lpstr>Using Sets (continued)</vt:lpstr>
      <vt:lpstr>Using Sets (continued)</vt:lpstr>
      <vt:lpstr>Using Sets (continued)</vt:lpstr>
      <vt:lpstr>Using Maps</vt:lpstr>
      <vt:lpstr>Using Maps (continued)</vt:lpstr>
      <vt:lpstr>Using Maps (continued)</vt:lpstr>
      <vt:lpstr>Using Maps (continued)</vt:lpstr>
      <vt:lpstr>The Glue That Holds Collections Together</vt:lpstr>
      <vt:lpstr>The Glue That Holds Collections Together (continued)</vt:lpstr>
      <vt:lpstr>The Glue That Holds Collections Together (continued)</vt:lpstr>
      <vt:lpstr>The Glue That Holds Collections Together (continued)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Introduction to Collections</dc:title>
  <dc:creator/>
  <cp:lastModifiedBy>Amanda Lyons</cp:lastModifiedBy>
  <cp:revision>1019</cp:revision>
  <dcterms:created xsi:type="dcterms:W3CDTF">2001-06-11T01:47:29Z</dcterms:created>
  <dcterms:modified xsi:type="dcterms:W3CDTF">2009-11-19T18:29:08Z</dcterms:modified>
</cp:coreProperties>
</file>