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99" r:id="rId2"/>
    <p:sldId id="380" r:id="rId3"/>
    <p:sldId id="625" r:id="rId4"/>
    <p:sldId id="300" r:id="rId5"/>
    <p:sldId id="626" r:id="rId6"/>
    <p:sldId id="537" r:id="rId7"/>
    <p:sldId id="585" r:id="rId8"/>
    <p:sldId id="627" r:id="rId9"/>
    <p:sldId id="628" r:id="rId10"/>
    <p:sldId id="631" r:id="rId11"/>
    <p:sldId id="629" r:id="rId12"/>
    <p:sldId id="630" r:id="rId13"/>
    <p:sldId id="632" r:id="rId14"/>
    <p:sldId id="633" r:id="rId15"/>
    <p:sldId id="634" r:id="rId16"/>
    <p:sldId id="635" r:id="rId17"/>
    <p:sldId id="636" r:id="rId18"/>
    <p:sldId id="637" r:id="rId19"/>
    <p:sldId id="640" r:id="rId20"/>
    <p:sldId id="638" r:id="rId21"/>
    <p:sldId id="641" r:id="rId22"/>
    <p:sldId id="642" r:id="rId23"/>
    <p:sldId id="639" r:id="rId24"/>
    <p:sldId id="643" r:id="rId25"/>
    <p:sldId id="644" r:id="rId26"/>
    <p:sldId id="657" r:id="rId27"/>
    <p:sldId id="647" r:id="rId28"/>
    <p:sldId id="649" r:id="rId29"/>
    <p:sldId id="650" r:id="rId30"/>
    <p:sldId id="651" r:id="rId31"/>
    <p:sldId id="652" r:id="rId32"/>
    <p:sldId id="653" r:id="rId33"/>
    <p:sldId id="654" r:id="rId34"/>
    <p:sldId id="510" r:id="rId35"/>
    <p:sldId id="511" r:id="rId36"/>
    <p:sldId id="624" r:id="rId37"/>
    <p:sldId id="65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2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D251A02-689E-4501-8716-5E01F22022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6E9AE3F-9B8C-48F9-B8BD-D871669D21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2028F-334B-4D27-AEB8-8CDA2F50747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DBA3F-065C-43F1-8169-AE6F385AFE7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8A142-DADD-470C-B59E-C422615C74D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FF79A0D4-023B-4087-879E-CD6C5A4B88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578C-12C0-47F4-8A56-E15B9EC7F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D2574-6FD1-402A-BEA2-95110FA2F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A824B-E2AB-4C14-8103-BB4B20BA2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D44A9-7F9C-4869-B25E-2B842FF7F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659FE-B3A9-4786-A562-F779412CB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196B2-7A15-474E-9D72-B375458A6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E882-0702-4150-B49B-B21584D1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C47D8-F550-4DA1-A7E9-7E53E6B83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15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E4078-4B85-472C-86EF-A314617802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6301-20B4-47CC-842D-563B4BCD29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B1D8-41CE-42F1-8075-9E3B32537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-6350" y="2743200"/>
            <a:ext cx="800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15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6146A8B-A585-4DAB-9659-FB32C8EEB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232C3F-FF5B-4765-A84A-1C04D72F764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15</a:t>
            </a:r>
            <a:br>
              <a:rPr lang="en-US" sz="3200" smtClean="0"/>
            </a:br>
            <a:r>
              <a:rPr lang="en-US" sz="3200" smtClean="0"/>
              <a:t>Multithreading, Networks, and Client/Server Programming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0D106B-D41B-4C1D-86FA-967BE9EC8CE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ED073A4-026F-4386-BC85-AD777630D4D3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Parallel computing</a:t>
            </a:r>
            <a:r>
              <a:rPr lang="en-US" sz="2600" smtClean="0"/>
              <a:t>: the discipline of building hardware architectures, operating systems, and specialized algorithms for running a program on a cluster of processors.</a:t>
            </a:r>
          </a:p>
          <a:p>
            <a:pPr eaLnBrk="1" hangingPunct="1"/>
            <a:r>
              <a:rPr lang="en-US" sz="2600" b="1" smtClean="0"/>
              <a:t>Threads:</a:t>
            </a:r>
            <a:r>
              <a:rPr lang="en-US" sz="2600" smtClean="0"/>
              <a:t> </a:t>
            </a:r>
          </a:p>
          <a:p>
            <a:pPr eaLnBrk="1" hangingPunct="1"/>
            <a:r>
              <a:rPr lang="en-US" sz="2600" smtClean="0"/>
              <a:t>Threads are used to describe processes.</a:t>
            </a:r>
          </a:p>
          <a:p>
            <a:pPr eaLnBrk="1" hangingPunct="1"/>
            <a:r>
              <a:rPr lang="en-US" sz="2600" smtClean="0"/>
              <a:t>The JVM uses threads: the garbage collector runs as a separate thread from the main Java application.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75B2225-9003-4F86-8357-67D330D6E915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57F0F8-2F57-400C-AD71-BF35F093C8A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C2BFE3B-321D-46AD-B232-D9A92A9A96AE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Threads (cont):</a:t>
            </a:r>
          </a:p>
          <a:p>
            <a:pPr eaLnBrk="1" hangingPunct="1"/>
            <a:r>
              <a:rPr lang="en-US" sz="2400" smtClean="0"/>
              <a:t>In Java, a thread is an object.</a:t>
            </a:r>
          </a:p>
          <a:p>
            <a:pPr lvl="1" eaLnBrk="1" hangingPunct="1"/>
            <a:r>
              <a:rPr lang="en-US" sz="2200" smtClean="0"/>
              <a:t>It can hold data, receive messages, be stored in data structures, and be passed as parameter to a method.</a:t>
            </a:r>
          </a:p>
          <a:p>
            <a:pPr eaLnBrk="1" hangingPunct="1"/>
            <a:r>
              <a:rPr lang="en-US" sz="2400" smtClean="0"/>
              <a:t>Threads can also be executed as a process after the thread’s class implements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400" smtClean="0"/>
              <a:t> method.</a:t>
            </a:r>
          </a:p>
          <a:p>
            <a:pPr eaLnBrk="1" hangingPunct="1"/>
            <a:r>
              <a:rPr lang="en-US" sz="2400" smtClean="0"/>
              <a:t>Threads can enter various states. </a:t>
            </a:r>
          </a:p>
          <a:p>
            <a:pPr lvl="1" eaLnBrk="1" hangingPunct="1"/>
            <a:r>
              <a:rPr lang="en-US" sz="2200" smtClean="0"/>
              <a:t>Ready queue is a data structure.</a:t>
            </a:r>
          </a:p>
          <a:p>
            <a:pPr lvl="1" eaLnBrk="1" hangingPunct="1"/>
            <a:r>
              <a:rPr lang="en-US" sz="2200" smtClean="0"/>
              <a:t>CPU is a hardware resource.</a:t>
            </a: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1161AC-4621-4358-BC31-16E4FAEBFA12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EC5640-4520-4ED1-B78F-9C5B424AF67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C5B688A-875A-402C-8FF0-03287A7F4733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Threads (cont):</a:t>
            </a:r>
          </a:p>
          <a:p>
            <a:pPr eaLnBrk="1" hangingPunct="1"/>
            <a:r>
              <a:rPr lang="en-US" sz="2400" smtClean="0"/>
              <a:t>States in the life of a thread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5FC9B68-B1D7-4B0C-A40B-8A16376CEE40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11513"/>
            <a:ext cx="61722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4E98A1-B796-4157-B488-27F0E295C61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9984EB7-8006-45CF-8104-FFCA249205C2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Threads (cont):</a:t>
            </a:r>
            <a:endParaRPr lang="en-US" sz="2400" smtClean="0"/>
          </a:p>
          <a:p>
            <a:pPr eaLnBrk="1" hangingPunct="1"/>
            <a:r>
              <a:rPr lang="en-US" sz="2400" smtClean="0"/>
              <a:t>After a thread is created, it is inactive until someone runs its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400" smtClean="0"/>
              <a:t> method.</a:t>
            </a:r>
          </a:p>
          <a:p>
            <a:pPr lvl="1" eaLnBrk="1" hangingPunct="1"/>
            <a:r>
              <a:rPr lang="en-US" sz="2200" smtClean="0"/>
              <a:t>Makes it ready for execution and puts it in a queue.</a:t>
            </a:r>
          </a:p>
          <a:p>
            <a:pPr eaLnBrk="1" hangingPunct="1"/>
            <a:r>
              <a:rPr lang="en-US" sz="2400" b="1" smtClean="0"/>
              <a:t>Ready queue</a:t>
            </a:r>
            <a:r>
              <a:rPr lang="en-US" sz="2400" smtClean="0"/>
              <a:t>: threads ready for execution.</a:t>
            </a:r>
          </a:p>
          <a:p>
            <a:pPr eaLnBrk="1" hangingPunct="1"/>
            <a:r>
              <a:rPr lang="en-US" sz="2400" smtClean="0"/>
              <a:t>After the thread starts to run, it can have problems that lead to being sent to the rear of the ready queue.</a:t>
            </a:r>
          </a:p>
          <a:p>
            <a:pPr lvl="1" eaLnBrk="1" hangingPunct="1"/>
            <a:r>
              <a:rPr lang="en-US" sz="2200" b="1" smtClean="0"/>
              <a:t>Time slicing</a:t>
            </a:r>
            <a:r>
              <a:rPr lang="en-US" sz="2200" smtClean="0"/>
              <a:t>: the process of timing out. Pauses execution.</a:t>
            </a: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BE89874-AA2B-4688-95C1-18C1F4D68339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7E2713-9A19-423A-9AF4-D97A6E7E644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85F36-9057-4794-BC57-A558D5C1B5F2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Threads (cont):</a:t>
            </a:r>
          </a:p>
          <a:p>
            <a:pPr lvl="1" eaLnBrk="1" hangingPunct="1"/>
            <a:r>
              <a:rPr lang="en-US" sz="2200" b="1" smtClean="0"/>
              <a:t>Sleep</a:t>
            </a:r>
            <a:r>
              <a:rPr lang="en-US" sz="2200" smtClean="0"/>
              <a:t>: puts to sleep for milliseconds.</a:t>
            </a:r>
          </a:p>
          <a:p>
            <a:pPr lvl="1" eaLnBrk="1" hangingPunct="1"/>
            <a:r>
              <a:rPr lang="en-US" sz="2200" b="1" smtClean="0"/>
              <a:t>Block</a:t>
            </a:r>
            <a:r>
              <a:rPr lang="en-US" sz="2200" smtClean="0"/>
              <a:t>: thread waiting for an event, such as user input.</a:t>
            </a:r>
          </a:p>
          <a:p>
            <a:pPr lvl="1" eaLnBrk="1" hangingPunct="1"/>
            <a:r>
              <a:rPr lang="en-US" sz="2200" b="1" smtClean="0"/>
              <a:t>Wait</a:t>
            </a:r>
            <a:r>
              <a:rPr lang="en-US" sz="2200" smtClean="0"/>
              <a:t>: voluntarily relinquish the CPU to wait for a condition to be true.</a:t>
            </a:r>
            <a:endParaRPr lang="en-US" sz="2200" b="1" smtClean="0"/>
          </a:p>
          <a:p>
            <a:pPr eaLnBrk="1" hangingPunct="1"/>
            <a:r>
              <a:rPr lang="en-US" sz="2400" b="1" smtClean="0"/>
              <a:t>Context switch</a:t>
            </a:r>
            <a:r>
              <a:rPr lang="en-US" sz="2400" smtClean="0"/>
              <a:t>: the process of saving or restoring a thread’s state.</a:t>
            </a:r>
          </a:p>
          <a:p>
            <a:pPr eaLnBrk="1" hangingPunct="1"/>
            <a:r>
              <a:rPr lang="en-US" sz="2400" smtClean="0"/>
              <a:t>After the last instruction in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400" smtClean="0"/>
              <a:t> method has executed, the thread dies as a process, but continues to be an object.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68AD082-AF3C-4B3E-8106-0298505A5E8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0D30CE-F485-436E-ABF7-6832940EDAA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82469F9-3439-4800-A451-3D5AADA2E27A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Threads (cont):</a:t>
            </a:r>
          </a:p>
          <a:p>
            <a:pPr eaLnBrk="1" hangingPunct="1"/>
            <a:r>
              <a:rPr lang="en-US" sz="2400" smtClean="0"/>
              <a:t>The most common way to create a thread is to define a class that extends </a:t>
            </a:r>
            <a:r>
              <a:rPr lang="en-US" sz="2400" smtClean="0">
                <a:latin typeface="Courier New" pitchFamily="49" charset="0"/>
              </a:rPr>
              <a:t>Thread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200" smtClean="0"/>
              <a:t>The new class should include a </a:t>
            </a:r>
            <a:r>
              <a:rPr lang="en-US" sz="2200" smtClean="0">
                <a:latin typeface="Courier New" pitchFamily="49" charset="0"/>
              </a:rPr>
              <a:t>run</a:t>
            </a:r>
            <a:r>
              <a:rPr lang="en-US" sz="2200" smtClean="0"/>
              <a:t> method that executes the algorithm in the new thread.</a:t>
            </a:r>
          </a:p>
          <a:p>
            <a:pPr eaLnBrk="1" hangingPunct="1"/>
            <a:r>
              <a:rPr lang="en-US" sz="2400" b="1" smtClean="0"/>
              <a:t>Sleeping Threads:</a:t>
            </a:r>
            <a:endParaRPr lang="en-US" sz="2400" smtClean="0"/>
          </a:p>
          <a:p>
            <a:pPr eaLnBrk="1" hangingPunct="1"/>
            <a:r>
              <a:rPr lang="en-US" sz="2400" smtClean="0"/>
              <a:t>When a thread goes to sleep, the next thread can acquire the CPU.</a:t>
            </a:r>
          </a:p>
          <a:p>
            <a:pPr eaLnBrk="1" hangingPunct="1"/>
            <a:r>
              <a:rPr lang="en-US" sz="2400" smtClean="0"/>
              <a:t>The size of the sleep interval determines the order in which threads are woken up.</a:t>
            </a: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96D618-BC5A-4176-A22F-8538CCF4869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9614E1-FFA4-4ECE-BA5B-60EF4C1EEE9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04D0FBC-8DDC-4100-861B-4C9363F9D398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Sleeping Threads (cont):</a:t>
            </a:r>
            <a:endParaRPr lang="en-US" sz="2400" smtClean="0"/>
          </a:p>
          <a:p>
            <a:pPr eaLnBrk="1" hangingPunct="1"/>
            <a:r>
              <a:rPr lang="en-US" sz="2400" smtClean="0"/>
              <a:t>A run of the sleeping threads program</a:t>
            </a: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36F829A-D996-474A-8E1D-5262E6C1D6BA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276600"/>
            <a:ext cx="4800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3D7931-7B52-4B0F-A03E-A63BDAFE2B8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57727FA-A763-4AE3-8C93-42AF3CBAEF65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Producer/Consumer Threads and Synchronization:</a:t>
            </a:r>
          </a:p>
          <a:p>
            <a:pPr eaLnBrk="1" hangingPunct="1"/>
            <a:r>
              <a:rPr lang="en-US" sz="2600" smtClean="0"/>
              <a:t>Producer/consumer relationship: when threads interact by sharing data, like an assembly line.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A producer must produce an item before a consumer consumes it.</a:t>
            </a:r>
          </a:p>
          <a:p>
            <a:pPr lvl="1" eaLnBrk="1" hangingPunct="1"/>
            <a:r>
              <a:rPr lang="en-US" smtClean="0"/>
              <a:t>Each item must be consumed before the producer produces the next item.</a:t>
            </a:r>
          </a:p>
          <a:p>
            <a:pPr lvl="1" eaLnBrk="1" hangingPunct="1"/>
            <a:r>
              <a:rPr lang="en-US" smtClean="0"/>
              <a:t>A consumer must consume each item just once.</a:t>
            </a: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9506C8-F2DC-4E8B-878F-514EF70C8B39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8DE9FA-A6E8-418F-9177-5DCABEE39A7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8716D62-3CBF-48E5-8C2E-6D6A92D17EFA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200" b="1" smtClean="0"/>
              <a:t>Producer/Consumer Threads and Synchronization (cont):</a:t>
            </a:r>
            <a:endParaRPr lang="en-US" sz="2200" smtClean="0"/>
          </a:p>
          <a:p>
            <a:pPr eaLnBrk="1" hangingPunct="1"/>
            <a:r>
              <a:rPr lang="en-US" sz="2200" smtClean="0"/>
              <a:t>Two runs of the producer/consumer program</a:t>
            </a: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CC5A535-7A0C-46D4-B082-3E1A986ADF6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2025"/>
            <a:ext cx="5029200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D4BAAE-D380-4C82-B757-64552CFABD4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2AD2F7D-E305-4122-9394-43C4D6BF8379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Producer/Consumer Threads and Synchronization (cont):</a:t>
            </a:r>
            <a:endParaRPr lang="en-US" sz="2400" smtClean="0"/>
          </a:p>
          <a:p>
            <a:pPr eaLnBrk="1" hangingPunct="1"/>
            <a:r>
              <a:rPr lang="en-US" sz="2400" smtClean="0"/>
              <a:t>Synchronization problems with the second run of the program:</a:t>
            </a:r>
          </a:p>
          <a:p>
            <a:pPr lvl="1" eaLnBrk="1" hangingPunct="1"/>
            <a:r>
              <a:rPr lang="en-US" sz="2000" smtClean="0"/>
              <a:t>The consumer accessed the shared cell before the producer wrote the first datum.</a:t>
            </a:r>
          </a:p>
          <a:p>
            <a:pPr lvl="1" eaLnBrk="1" hangingPunct="1"/>
            <a:r>
              <a:rPr lang="en-US" sz="2000" smtClean="0"/>
              <a:t>The producer writes two consecutive datum before the consumer accessed the cell again.</a:t>
            </a:r>
          </a:p>
          <a:p>
            <a:pPr lvl="1" eaLnBrk="1" hangingPunct="1"/>
            <a:r>
              <a:rPr lang="en-US" sz="2000" smtClean="0"/>
              <a:t>The consumer accessed data 2 twice.</a:t>
            </a:r>
          </a:p>
          <a:p>
            <a:pPr lvl="1" eaLnBrk="1" hangingPunct="1"/>
            <a:r>
              <a:rPr lang="en-US" sz="2000" smtClean="0"/>
              <a:t>The producer writes data 4 after the consumer is finished.	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98E6C8-C9C1-489A-9D03-6C266D2DE6F9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C31E16-E319-48A5-B439-DF7F23FCFB7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54AD0C-3ED2-4BE4-9A4D-D7B8ACA04D77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C27F1B-F33C-43F2-8A1A-1CB2BC9552CB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886200"/>
          </a:xfrm>
        </p:spPr>
        <p:txBody>
          <a:bodyPr/>
          <a:lstStyle/>
          <a:p>
            <a:r>
              <a:rPr lang="en-US" smtClean="0"/>
              <a:t>Describe what threads do and explain the advantages of multithreading</a:t>
            </a:r>
          </a:p>
          <a:p>
            <a:r>
              <a:rPr lang="en-US" smtClean="0"/>
              <a:t>Explain how threads are manipulated in an application</a:t>
            </a:r>
          </a:p>
          <a:p>
            <a:r>
              <a:rPr lang="en-US" smtClean="0"/>
              <a:t>Code an algorithm to run as a thread</a:t>
            </a:r>
          </a:p>
          <a:p>
            <a:r>
              <a:rPr lang="en-US" smtClean="0"/>
              <a:t>Use conditions to solve a simple synchronization problem with 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69BC5D-B90E-40B3-BBE8-2CFB5DCFFBD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4CA4DC7-A564-4E1E-B0F9-E81F9C4A99A7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Producer/Consumer Threads and Synchronization (cont):</a:t>
            </a:r>
            <a:endParaRPr lang="en-US" sz="2400" smtClean="0"/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Producer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</a:rPr>
              <a:t>Consumer</a:t>
            </a:r>
            <a:r>
              <a:rPr lang="en-US" sz="2400" smtClean="0"/>
              <a:t> threads must synchronize their actions.</a:t>
            </a:r>
          </a:p>
          <a:p>
            <a:pPr eaLnBrk="1" hangingPunct="1"/>
            <a:r>
              <a:rPr lang="en-US" sz="2400" smtClean="0"/>
              <a:t>The shared cell must be in one of two states:</a:t>
            </a:r>
          </a:p>
          <a:p>
            <a:pPr lvl="1" eaLnBrk="1" hangingPunct="1"/>
            <a:r>
              <a:rPr lang="en-US" sz="2000" smtClean="0"/>
              <a:t>Writable or not writable.</a:t>
            </a:r>
          </a:p>
          <a:p>
            <a:pPr eaLnBrk="1" hangingPunct="1"/>
            <a:r>
              <a:rPr lang="en-US" sz="2400" smtClean="0"/>
              <a:t>Conditions control the callers of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2400" smtClean="0"/>
              <a:t> (producer) and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2400" smtClean="0"/>
              <a:t> (consumer).</a:t>
            </a:r>
          </a:p>
          <a:p>
            <a:pPr lvl="1" eaLnBrk="1" hangingPunct="1"/>
            <a:r>
              <a:rPr lang="en-US" sz="2000" smtClean="0"/>
              <a:t>Writable: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2000" smtClean="0"/>
              <a:t> must wait for consumer to write.</a:t>
            </a:r>
          </a:p>
          <a:p>
            <a:pPr lvl="1" eaLnBrk="1" hangingPunct="1"/>
            <a:r>
              <a:rPr lang="en-US" sz="2000" smtClean="0"/>
              <a:t>Not writable: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2000" smtClean="0"/>
              <a:t> must wait until consumer reads datum.</a:t>
            </a: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FB7ACC1-0F51-48D4-BC4D-575025D8B044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921ED0-1A10-4E65-8C3E-9FF433DDC29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8B79B1B-7EF8-46D3-B44B-E056968D6B24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Producer/Consumer Threads and Synchronization (cont):</a:t>
            </a:r>
            <a:endParaRPr lang="en-US" sz="2400" smtClean="0"/>
          </a:p>
          <a:p>
            <a:pPr eaLnBrk="1" hangingPunct="1"/>
            <a:r>
              <a:rPr lang="en-US" sz="2400" b="1" smtClean="0"/>
              <a:t>Monitor</a:t>
            </a:r>
            <a:r>
              <a:rPr lang="en-US" sz="2400" smtClean="0"/>
              <a:t>: an object on which a process can obtain a lock.</a:t>
            </a:r>
          </a:p>
          <a:p>
            <a:pPr eaLnBrk="1" hangingPunct="1"/>
            <a:r>
              <a:rPr lang="en-US" sz="2400" b="1" smtClean="0"/>
              <a:t>Lock</a:t>
            </a:r>
            <a:r>
              <a:rPr lang="en-US" sz="2400" smtClean="0"/>
              <a:t>: prevents another process from accessing data in the monitor until a condition is true.</a:t>
            </a:r>
          </a:p>
          <a:p>
            <a:pPr eaLnBrk="1" hangingPunct="1"/>
            <a:r>
              <a:rPr lang="en-US" sz="2400" b="1" smtClean="0"/>
              <a:t>Synchronized method</a:t>
            </a:r>
            <a:r>
              <a:rPr lang="en-US" sz="2400" smtClean="0"/>
              <a:t>: the code runs as an indivisible unit.</a:t>
            </a:r>
          </a:p>
          <a:p>
            <a:pPr lvl="1" eaLnBrk="1" hangingPunct="1"/>
            <a:r>
              <a:rPr lang="en-US" sz="2200" smtClean="0"/>
              <a:t>A second thread cannot execute method until first thread has completed executing the method.</a:t>
            </a:r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147DD24-60CE-4F10-B1C8-9283B908EDFE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86C34D-4181-45E1-AD7F-7CA2CFACCA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EDBE71-7A16-4A7E-8C42-0DA6BC4DAEF6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Producer/Consumer Threads and Synchronization (cont):</a:t>
            </a:r>
            <a:endParaRPr lang="en-US" smtClean="0"/>
          </a:p>
          <a:p>
            <a:pPr eaLnBrk="1" hangingPunct="1"/>
            <a:r>
              <a:rPr lang="en-US" smtClean="0"/>
              <a:t>The methods </a:t>
            </a:r>
            <a:r>
              <a:rPr lang="en-US" smtClean="0">
                <a:latin typeface="Courier New" pitchFamily="49" charset="0"/>
              </a:rPr>
              <a:t>wait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notify</a:t>
            </a:r>
            <a:r>
              <a:rPr lang="en-US" smtClean="0"/>
              <a:t> suspend and resume the execution of the calling thread.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Wait</a:t>
            </a:r>
            <a:r>
              <a:rPr lang="en-US" smtClean="0"/>
              <a:t> must be invoked within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smtClean="0"/>
              <a:t> statement.</a:t>
            </a:r>
          </a:p>
          <a:p>
            <a:pPr eaLnBrk="1" hangingPunct="1"/>
            <a:r>
              <a:rPr lang="en-US" smtClean="0"/>
              <a:t>The producer/consumer problem can involve multiple producers and/or consumers.</a:t>
            </a:r>
          </a:p>
          <a:p>
            <a:pPr eaLnBrk="1" hangingPunct="1"/>
            <a:endParaRPr lang="en-US" smtClean="0"/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6C1DDB9-DF45-4B8F-862F-2F3766CEF218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C388B9-432D-4B3C-BC7D-F4DF6E64D48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807FE29-C7E1-4299-B4FD-3CCF34E8A0F1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mtClean="0"/>
              <a:t>The resources required to run client/server applications or process are: IP addresses, sockets, and threads.</a:t>
            </a:r>
          </a:p>
          <a:p>
            <a:pPr eaLnBrk="1" hangingPunct="1"/>
            <a:r>
              <a:rPr lang="en-US" b="1" smtClean="0"/>
              <a:t>IP Addresses:</a:t>
            </a:r>
          </a:p>
          <a:p>
            <a:pPr eaLnBrk="1" hangingPunct="1"/>
            <a:r>
              <a:rPr lang="en-US" smtClean="0"/>
              <a:t>IP number: </a:t>
            </a:r>
            <a:r>
              <a:rPr lang="en-US" i="1" smtClean="0"/>
              <a:t>ddd.ddd.ddd.ddd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IP name: for example, </a:t>
            </a:r>
            <a:r>
              <a:rPr lang="en-US" i="1" smtClean="0"/>
              <a:t>www.wwu.edu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Java uses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mtClean="0"/>
              <a:t> for IP addresses.</a:t>
            </a:r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42513FD-8562-42D0-A463-83C431A903F3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00E2AC-D8FE-4BE3-BC1E-83BF6CB8050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F0CFE7D-ABAE-42F3-BF8C-26DD57E95D1F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IP Addresses (cont):</a:t>
            </a:r>
            <a:endParaRPr lang="en-US" sz="2600" smtClean="0"/>
          </a:p>
          <a:p>
            <a:pPr eaLnBrk="1" hangingPunct="1"/>
            <a:r>
              <a:rPr lang="en-US" sz="2600" smtClean="0"/>
              <a:t>When developing a network application, the programmer can first try it on a local host, then change the IP address to deploy over the Internet.</a:t>
            </a:r>
          </a:p>
          <a:p>
            <a:pPr eaLnBrk="1" hangingPunct="1"/>
            <a:r>
              <a:rPr lang="en-US" sz="2600" b="1" smtClean="0"/>
              <a:t>Ports, Servers, and Clients:</a:t>
            </a:r>
          </a:p>
          <a:p>
            <a:pPr eaLnBrk="1" hangingPunct="1"/>
            <a:r>
              <a:rPr lang="en-US" sz="2600" smtClean="0"/>
              <a:t>Port: a channel through which several clients exchange data with the same or different servers.</a:t>
            </a: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E833B5A-0FE0-4DF5-9070-9F779DDEB8C5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B7520B-114F-4640-9222-4CEC96CDF9F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E89CDD-BD30-4323-B46A-FF419C2CC018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 Day/Time Service:</a:t>
            </a:r>
          </a:p>
          <a:p>
            <a:pPr eaLnBrk="1" hangingPunct="1"/>
            <a:r>
              <a:rPr lang="en-US" smtClean="0"/>
              <a:t>Ports and sockets</a:t>
            </a:r>
          </a:p>
          <a:p>
            <a:pPr eaLnBrk="1" hangingPunct="1"/>
            <a:endParaRPr lang="en-US" smtClean="0"/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1F4C99F-E288-4142-A005-7F2455535510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7924800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Networks, Clients, and Servers (continued)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2057400" cy="372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A Day/Time Service (cont):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sequence of events for the day/time service</a:t>
            </a: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D4FC1E2-7A11-4EBA-AC8D-68D58B5235E5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62200"/>
            <a:ext cx="61722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A18021-D315-4138-B456-6AC1B02BF68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753232A-09B8-4604-BEE2-1EE732A3BC40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 Day/Time Service (cont):</a:t>
            </a:r>
            <a:endParaRPr lang="en-US" smtClean="0"/>
          </a:p>
          <a:p>
            <a:pPr eaLnBrk="1" hangingPunct="1"/>
            <a:r>
              <a:rPr lang="en-US" smtClean="0"/>
              <a:t>An exception is thrown if there is a connection error, such as an unrecognized host.</a:t>
            </a:r>
          </a:p>
          <a:p>
            <a:pPr eaLnBrk="1" hangingPunct="1"/>
            <a:r>
              <a:rPr lang="en-US" b="1" smtClean="0"/>
              <a:t>Making the Server Handle Several Clients:</a:t>
            </a:r>
          </a:p>
          <a:p>
            <a:pPr eaLnBrk="1" hangingPunct="1"/>
            <a:r>
              <a:rPr lang="en-US" smtClean="0"/>
              <a:t>Most servers run an infinite command loop to take requests from an arbitrary number of clients.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0139CFB-8A5F-4B75-95D1-ACBEE990AC45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73F8D6-EAAF-4091-BD0A-E1403B7C143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612C69E-CAA4-43A8-8B9C-151E0EB1E6DA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Making the Server Handle Several Clients (cont):</a:t>
            </a:r>
            <a:endParaRPr lang="en-US" sz="3200" smtClean="0"/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800" smtClean="0"/>
              <a:t>Using a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while (true) </a:t>
            </a:r>
            <a:r>
              <a:rPr lang="en-US" sz="2800" smtClean="0"/>
              <a:t>loop can handle multiple requests, but creates problems.</a:t>
            </a:r>
          </a:p>
          <a:p>
            <a:pPr marL="342900" lvl="1" indent="-342900" eaLnBrk="1" hangingPunct="1"/>
            <a:r>
              <a:rPr lang="en-US" smtClean="0"/>
              <a:t>The main application in which the server runs cannot quit.</a:t>
            </a:r>
          </a:p>
          <a:p>
            <a:pPr marL="342900" lvl="1" indent="-342900" eaLnBrk="1" hangingPunct="1"/>
            <a:r>
              <a:rPr lang="en-US" smtClean="0"/>
              <a:t>The main application cannot do anything but run the server.</a:t>
            </a:r>
          </a:p>
          <a:p>
            <a:pPr marL="342900" lvl="1" indent="-342900" eaLnBrk="1" hangingPunct="1"/>
            <a:r>
              <a:rPr lang="en-US" smtClean="0"/>
              <a:t>Only one client can be handled at a time.</a:t>
            </a:r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C5FF95E-F3EE-4252-9256-894C74C23D0E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3CAD31-ED2E-4AC1-8FA0-0A4F78FBE5F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0CCE3E2-A2E7-4558-B39F-2AD1ED60687F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800" b="1" smtClean="0"/>
              <a:t>Using a Server Daemon and Client Handlers: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800" b="1" smtClean="0"/>
              <a:t>Server daemon</a:t>
            </a:r>
            <a:r>
              <a:rPr lang="en-US" sz="2800" smtClean="0"/>
              <a:t>: a thread that listens indefinitely for client requests, but doesn’t handle them directly.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800" b="1" smtClean="0"/>
              <a:t>Client handler</a:t>
            </a:r>
            <a:r>
              <a:rPr lang="en-US" sz="2800" smtClean="0"/>
              <a:t>: a thread that handles the client’s request.</a:t>
            </a:r>
            <a:endParaRPr lang="en-US" smtClean="0"/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904E4A1-355E-48FC-9D60-7557275F9D4D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A98888-A687-4E65-AFF3-4FDAA017AA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A9F0E51-CAB5-4E6A-8584-7DC8A6151850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A83E15-C906-459C-A721-A08ABAE08237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886200"/>
          </a:xfrm>
        </p:spPr>
        <p:txBody>
          <a:bodyPr/>
          <a:lstStyle/>
          <a:p>
            <a:r>
              <a:rPr lang="en-US" smtClean="0"/>
              <a:t>Use IP addresses, ports, and sockets to create a simple client/server application on a network</a:t>
            </a:r>
          </a:p>
          <a:p>
            <a:r>
              <a:rPr lang="en-US" smtClean="0"/>
              <a:t>Decompose a server application with threads to handle client requests efficiently</a:t>
            </a:r>
          </a:p>
          <a:p>
            <a:r>
              <a:rPr lang="en-US" smtClean="0"/>
              <a:t>Restructure existing applications for deployment as client/server applications on a network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99E580-DE9F-4F38-BE3B-5A3C802B41E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9CB651-44D2-4141-97D8-A76B30F5868E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b="1" smtClean="0"/>
              <a:t>Using a Server Daemon and Client Handlers (cont):</a:t>
            </a:r>
            <a:endParaRPr lang="en-US" sz="2200" smtClean="0"/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Day/time server daemon with client handler</a:t>
            </a: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9F74FE1-2F20-4994-B943-89E1719C7857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00400"/>
            <a:ext cx="57912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3D2362-3D8B-4789-8BC4-65609CDB586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5AA1B78-FEE5-4120-A701-E22FFAE01C6E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b="1" smtClean="0"/>
              <a:t>A Two-Way Chat Program: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 client connects to the server, and the two programs engage in continuous communication until one of them (usually the client) quits.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There are two distinct Java application for server and client.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 server handles only one client at a time, so you do not need separate server daemon and client handler classes.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 server program creates a socket with an IP address and port, then enters an infinite loop to accept and handle clients.</a:t>
            </a:r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0E832C4-8D6C-40FC-A8EF-D22B865B09CF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5AC985-1732-419E-8849-355C63FB271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289F0B8-8642-4BDA-A593-960F5B03F5FA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b="1" smtClean="0"/>
              <a:t>A Two-Way Chat Program (cont):</a:t>
            </a:r>
            <a:endParaRPr lang="en-US" sz="2200" smtClean="0"/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When a client connects to the server, the server sends the client a greeting.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 server then enters a second, nested loop. 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This loop engages the server and client in conversation.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If the server receives a “bye” message from the client, the server displays the message, closes the socket, and breaks out of the nested loop.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Otherwise, the server prints the client’s message and prompts the server’s user for a reply.</a:t>
            </a: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502122-F5DE-41C4-A8C2-4307B94F29F5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8683A3-383C-4091-9FF5-31F2C1316B9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659EBFE-D355-4AA0-9B95-F2A6842A1CE6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Networks, Clients, and Servers (continued)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b="1" smtClean="0"/>
              <a:t>Setting Up Conversations for Others: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sz="2200" smtClean="0"/>
              <a:t>The structure of a client/server program for clients and therapists.</a:t>
            </a:r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95331EA-E42B-4AE0-AF66-8A47ABAC3BCB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2800"/>
            <a:ext cx="63246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B082A0-759E-40FE-9B83-086DD43022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160CEA-8840-405B-88C2-B8273B7929A8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In this chapter, you learned:</a:t>
            </a:r>
          </a:p>
          <a:p>
            <a:r>
              <a:rPr lang="en-US" sz="2400" smtClean="0"/>
              <a:t>Threads allow the work of a single program to be distributed among several computational processes. These processes may be run concurrently on the same computer or may collaborate by running on separate computers.</a:t>
            </a:r>
          </a:p>
          <a:p>
            <a:r>
              <a:rPr lang="en-US" sz="2400" smtClean="0"/>
              <a:t>A thread can have several states during its lifetime, such as new, ready, executing (in the CPU), sleeping, and waiting. The queue schedules the threads in first-come, first-served order.</a:t>
            </a: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C64604F-A1D6-42B5-8DC4-B785449E954F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3BA313-957F-4EFA-B18F-24BDA8C0B0F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745D88-FDD2-435E-B961-46FE83AABBE3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7F345D2-597F-4464-B58F-88868EA569FE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30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600" smtClean="0"/>
              <a:t>After a thread is started, it goes to the end of the ready queue to be scheduled for a turn in the CPU.</a:t>
            </a:r>
          </a:p>
          <a:p>
            <a:r>
              <a:rPr lang="en-US" sz="2600" smtClean="0"/>
              <a:t>A thread may give up the CPU when that thread times out, goes to sleep, waits on a condition, or finishes its </a:t>
            </a:r>
            <a:r>
              <a:rPr lang="en-US" sz="2600" smtClean="0">
                <a:latin typeface="Courier New" pitchFamily="49" charset="0"/>
              </a:rPr>
              <a:t>run</a:t>
            </a:r>
            <a:r>
              <a:rPr lang="en-US" sz="2600" smtClean="0"/>
              <a:t> method.</a:t>
            </a:r>
          </a:p>
          <a:p>
            <a:r>
              <a:rPr lang="en-US" sz="2600" smtClean="0"/>
              <a:t>When a thread wakes up, times out, or is notified that it can stop waiting, it returns to the rear of the ready queue.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7720DB-7A3B-4795-9884-C8E0B89FEB9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0BA43CA-9E8F-4414-9E3F-52B7C61FC8E9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EE6D4E-337B-4F8E-A6F5-F23835D6460D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Thread synchronization problems can occur when two or more threads share data. These threads can be synchronized by waiting on conditions that control access to the data.</a:t>
            </a:r>
          </a:p>
          <a:p>
            <a:r>
              <a:rPr lang="en-US" smtClean="0"/>
              <a:t>Each computer on a network has a unique IP address that allows other computers to locate it. An IP address contains an IP number, but can also be labeled with an IP 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98BCB3-4FD8-4F91-A707-A8CF1F2DAAA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6C61941-D424-4572-9C48-97FB2C60E1D9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09EA3ED-BCBF-4E77-BA11-5F50C1E0C849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z="2400" smtClean="0"/>
              <a:t>Servers and clients can communicate on a network by means of sockets. A socket is created with a port number and an IP address of the server on the client’s computer and on the server’s computer.</a:t>
            </a:r>
          </a:p>
          <a:p>
            <a:r>
              <a:rPr lang="en-US" sz="2400" smtClean="0"/>
              <a:t>Clients and servers communicate by sending and receiving strings through their socket connections.</a:t>
            </a:r>
          </a:p>
          <a:p>
            <a:r>
              <a:rPr lang="en-US" sz="2400" smtClean="0"/>
              <a:t>A server can handle several clients concurrently by assigning each client request to a separate handler thread.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9C0592-694A-4C7C-AE6B-C0DF748406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03248C4-18BC-411B-87FB-17D8B78139E2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5FDE0FE-A512-425E-A735-AADC51CDA3C3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client handler</a:t>
            </a:r>
          </a:p>
          <a:p>
            <a:r>
              <a:rPr lang="en-US" smtClean="0"/>
              <a:t>context switch</a:t>
            </a:r>
          </a:p>
          <a:p>
            <a:r>
              <a:rPr lang="en-US" smtClean="0"/>
              <a:t>IP address</a:t>
            </a:r>
          </a:p>
          <a:p>
            <a:r>
              <a:rPr lang="en-US" smtClean="0"/>
              <a:t>IP name</a:t>
            </a:r>
          </a:p>
          <a:p>
            <a:r>
              <a:rPr lang="en-US" smtClean="0"/>
              <a:t>IP number</a:t>
            </a:r>
          </a:p>
          <a:p>
            <a:r>
              <a:rPr lang="en-US" smtClean="0"/>
              <a:t>lock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monitor</a:t>
            </a:r>
          </a:p>
          <a:p>
            <a:r>
              <a:rPr lang="en-US" smtClean="0"/>
              <a:t>multithreading</a:t>
            </a:r>
          </a:p>
          <a:p>
            <a:r>
              <a:rPr lang="en-US" smtClean="0"/>
              <a:t>parallel computing</a:t>
            </a:r>
          </a:p>
          <a:p>
            <a:r>
              <a:rPr lang="en-US" smtClean="0"/>
              <a:t>port</a:t>
            </a:r>
          </a:p>
          <a:p>
            <a:r>
              <a:rPr lang="en-US" smtClean="0"/>
              <a:t>ready queue</a:t>
            </a:r>
          </a:p>
          <a:p>
            <a:r>
              <a:rPr lang="en-US" smtClean="0"/>
              <a:t>server daemon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B77AE2-9499-4D96-AACB-FD7FF1EB21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FA58725-3657-40DD-BC4F-8179A7928D16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4CA7D3-3977-4842-98BC-7FF5D306B45D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socket</a:t>
            </a:r>
          </a:p>
          <a:p>
            <a:r>
              <a:rPr lang="en-US" smtClean="0"/>
              <a:t>synchronized method</a:t>
            </a:r>
          </a:p>
          <a:p>
            <a:r>
              <a:rPr lang="en-US" smtClean="0"/>
              <a:t>Synchronization problem</a:t>
            </a:r>
          </a:p>
          <a:p>
            <a:r>
              <a:rPr lang="en-US" smtClean="0"/>
              <a:t>time slicing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E6859-066A-4E57-918B-465C5307E92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89B840-10D9-4D13-A834-8C80E46F14C1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smtClean="0"/>
              <a:t>Threads are processes that can run concurrently to solve a problem.</a:t>
            </a:r>
          </a:p>
          <a:p>
            <a:pPr eaLnBrk="1" hangingPunct="1"/>
            <a:r>
              <a:rPr lang="en-US" sz="2600" smtClean="0"/>
              <a:t>Threads can be organized in a system of clients and servers.</a:t>
            </a:r>
          </a:p>
          <a:p>
            <a:pPr lvl="1" eaLnBrk="1" hangingPunct="1"/>
            <a:r>
              <a:rPr lang="en-US" smtClean="0"/>
              <a:t>Example: A Web browser runs in a client thread and allows users to view Web pages sent by a Web server, which runs a server thread.</a:t>
            </a:r>
          </a:p>
          <a:p>
            <a:pPr eaLnBrk="1" hangingPunct="1"/>
            <a:r>
              <a:rPr lang="en-US" sz="2600" b="1" smtClean="0"/>
              <a:t>Multithreading</a:t>
            </a:r>
            <a:r>
              <a:rPr lang="en-US" sz="2600" smtClean="0"/>
              <a:t>:  running client and server threads concurrently on a computer or network.</a:t>
            </a: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3715276-6D6E-4DCE-81BC-AA1900E66EDB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CC6708-E207-40DA-B98A-3CA2289C637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EF75BB-602A-4B00-839B-1A803863EEC1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smtClean="0"/>
              <a:t>Algorithm: a computational process that runs to completion.</a:t>
            </a:r>
          </a:p>
          <a:p>
            <a:pPr eaLnBrk="1" hangingPunct="1"/>
            <a:r>
              <a:rPr lang="en-US" sz="2600" smtClean="0"/>
              <a:t>A process consumes resources, such a CPU cycles and memory.</a:t>
            </a:r>
          </a:p>
          <a:p>
            <a:pPr eaLnBrk="1" hangingPunct="1"/>
            <a:r>
              <a:rPr lang="en-US" sz="2600" smtClean="0"/>
              <a:t>When a program runs, the process associated with the program is not the only one running on your computer.</a:t>
            </a:r>
          </a:p>
          <a:p>
            <a:pPr eaLnBrk="1" hangingPunct="1"/>
            <a:r>
              <a:rPr lang="en-US" sz="2600" smtClean="0"/>
              <a:t>Programs can also include concurrent processes.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D789847-0075-4BA4-9D0D-C78A9B9CA568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8D316E-53B1-491E-A211-770B1F2B19D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FEF7EEB-F5A5-4D0E-AA8D-7D20EB416895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Time-sharing systems (1950s-60s)</a:t>
            </a:r>
            <a:r>
              <a:rPr lang="en-US" smtClean="0"/>
              <a:t>: allowed several programs to run concurrently. Users logged in via remote terminals. The operating system created processes, and worked with the CPU and other resources. </a:t>
            </a:r>
          </a:p>
          <a:p>
            <a:pPr lvl="1" eaLnBrk="1" hangingPunct="1"/>
            <a:r>
              <a:rPr lang="en-US" smtClean="0"/>
              <a:t>Today in the form of Web, e-mail, and print servers.</a:t>
            </a: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813464B-2DDC-4FA0-9D39-DC1223EEF844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9A0CB3-EF03-490B-8D99-A0A96448983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2645B8E-9A59-4134-8959-79DD71A01834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and Processes (continued)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Multiprocessing systems (1980s)</a:t>
            </a:r>
            <a:r>
              <a:rPr lang="en-US" smtClean="0"/>
              <a:t>: a single user running several programs using a desktop. </a:t>
            </a:r>
          </a:p>
          <a:p>
            <a:pPr lvl="1" eaLnBrk="1" hangingPunct="1"/>
            <a:r>
              <a:rPr lang="en-US" smtClean="0"/>
              <a:t>Forking: the ability of a program to start another program.</a:t>
            </a:r>
          </a:p>
          <a:p>
            <a:pPr eaLnBrk="1" hangingPunct="1"/>
            <a:r>
              <a:rPr lang="en-US" b="1" smtClean="0"/>
              <a:t>Networked or distributed system (late 1980s, early 90s)</a:t>
            </a:r>
            <a:r>
              <a:rPr lang="en-US" smtClean="0"/>
              <a:t>: CPUs linked by high-speed communication lines. </a:t>
            </a:r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BB345B-B3AA-43AB-B71A-53DD4BB27F18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15210</TotalTime>
  <Words>1775</Words>
  <Application>Microsoft Office PowerPoint</Application>
  <PresentationFormat>On-screen Show (4:3)</PresentationFormat>
  <Paragraphs>298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15 Multithreading, Networks, and Client/Server Programming</vt:lpstr>
      <vt:lpstr>Objectives</vt:lpstr>
      <vt:lpstr>Objectives (continued)</vt:lpstr>
      <vt:lpstr>Vocabulary</vt:lpstr>
      <vt:lpstr>Vocabulary (continued)</vt:lpstr>
      <vt:lpstr>Introduction</vt:lpstr>
      <vt:lpstr>Threads and Processes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Threads and Processes (continued)</vt:lpstr>
      <vt:lpstr>Networks, Clients, and Servers 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Networks, Clients, and Servers (continued)</vt:lpstr>
      <vt:lpstr>Summary</vt:lpstr>
      <vt:lpstr>Summary (continued)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Multithreading, Networks, and Client/Server Programming</dc:title>
  <dc:creator/>
  <cp:lastModifiedBy>Amanda Lyons</cp:lastModifiedBy>
  <cp:revision>1075</cp:revision>
  <dcterms:created xsi:type="dcterms:W3CDTF">2001-06-11T01:47:29Z</dcterms:created>
  <dcterms:modified xsi:type="dcterms:W3CDTF">2009-11-23T20:39:12Z</dcterms:modified>
</cp:coreProperties>
</file>