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36BA2-8E4C-46D2-9E79-0135B0B42AA4}" v="126" dt="2025-05-11T03:28:08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3C1F5-EB0F-4A65-A60F-6523928C693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E80F3D-7750-4CAE-BBE2-734DD5B55B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Barlow"/>
            </a:rPr>
            <a:t>It details and showcases our querying procedures and methods used to retrieve necessary data from a sample company database - Northwind, utilizing  SQL queries and methods.</a:t>
          </a:r>
        </a:p>
      </dgm:t>
    </dgm:pt>
    <dgm:pt modelId="{377FC886-8D3E-4FE4-9160-A1B96E27D775}" type="parTrans" cxnId="{C46E6A8E-B375-475E-9535-B24729245E77}">
      <dgm:prSet/>
      <dgm:spPr/>
      <dgm:t>
        <a:bodyPr/>
        <a:lstStyle/>
        <a:p>
          <a:endParaRPr lang="en-US"/>
        </a:p>
      </dgm:t>
    </dgm:pt>
    <dgm:pt modelId="{AEDF1BF2-1354-4350-BC1F-92C308A324E9}" type="sibTrans" cxnId="{C46E6A8E-B375-475E-9535-B24729245E77}">
      <dgm:prSet/>
      <dgm:spPr/>
      <dgm:t>
        <a:bodyPr/>
        <a:lstStyle/>
        <a:p>
          <a:endParaRPr lang="en-US"/>
        </a:p>
      </dgm:t>
    </dgm:pt>
    <dgm:pt modelId="{2934E18B-8882-47C8-BABB-2B6AD421AC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Barlow"/>
            </a:rPr>
            <a:t>The following slides showcase 10 of the relevant questions and queries used and results pertaining to sales analysis of given database.</a:t>
          </a:r>
        </a:p>
      </dgm:t>
    </dgm:pt>
    <dgm:pt modelId="{376634F9-DA7E-4A3B-AFB7-061DC921916A}" type="parTrans" cxnId="{2F20EEE6-D274-45EE-9DF6-C9B8A497072E}">
      <dgm:prSet/>
      <dgm:spPr/>
      <dgm:t>
        <a:bodyPr/>
        <a:lstStyle/>
        <a:p>
          <a:endParaRPr lang="en-US"/>
        </a:p>
      </dgm:t>
    </dgm:pt>
    <dgm:pt modelId="{E90C7EB7-687B-4A0D-A707-A71A98F68540}" type="sibTrans" cxnId="{2F20EEE6-D274-45EE-9DF6-C9B8A497072E}">
      <dgm:prSet/>
      <dgm:spPr/>
      <dgm:t>
        <a:bodyPr/>
        <a:lstStyle/>
        <a:p>
          <a:endParaRPr lang="en-US"/>
        </a:p>
      </dgm:t>
    </dgm:pt>
    <dgm:pt modelId="{1D040D55-B737-4B97-B99E-9DA0BF41FE69}" type="pres">
      <dgm:prSet presAssocID="{AF33C1F5-EB0F-4A65-A60F-6523928C6937}" presName="root" presStyleCnt="0">
        <dgm:presLayoutVars>
          <dgm:dir/>
          <dgm:resizeHandles val="exact"/>
        </dgm:presLayoutVars>
      </dgm:prSet>
      <dgm:spPr/>
    </dgm:pt>
    <dgm:pt modelId="{227ADAC3-C227-408E-8544-BAA7AAC20ED4}" type="pres">
      <dgm:prSet presAssocID="{C3E80F3D-7750-4CAE-BBE2-734DD5B55B0E}" presName="compNode" presStyleCnt="0"/>
      <dgm:spPr/>
    </dgm:pt>
    <dgm:pt modelId="{01341AD7-E764-4C8D-BEC5-2C91396D358E}" type="pres">
      <dgm:prSet presAssocID="{C3E80F3D-7750-4CAE-BBE2-734DD5B55B0E}" presName="bgRect" presStyleLbl="bgShp" presStyleIdx="0" presStyleCnt="2"/>
      <dgm:spPr/>
    </dgm:pt>
    <dgm:pt modelId="{FA9C771F-0A98-4187-BC39-DE404EED3876}" type="pres">
      <dgm:prSet presAssocID="{C3E80F3D-7750-4CAE-BBE2-734DD5B55B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3C3874-6625-499B-B599-DCE495A41853}" type="pres">
      <dgm:prSet presAssocID="{C3E80F3D-7750-4CAE-BBE2-734DD5B55B0E}" presName="spaceRect" presStyleCnt="0"/>
      <dgm:spPr/>
    </dgm:pt>
    <dgm:pt modelId="{DBEC2E41-2A4F-4A73-863F-EFA64F26FEB1}" type="pres">
      <dgm:prSet presAssocID="{C3E80F3D-7750-4CAE-BBE2-734DD5B55B0E}" presName="parTx" presStyleLbl="revTx" presStyleIdx="0" presStyleCnt="2">
        <dgm:presLayoutVars>
          <dgm:chMax val="0"/>
          <dgm:chPref val="0"/>
        </dgm:presLayoutVars>
      </dgm:prSet>
      <dgm:spPr/>
    </dgm:pt>
    <dgm:pt modelId="{B9307943-19D6-4B2A-807E-172C663C1196}" type="pres">
      <dgm:prSet presAssocID="{AEDF1BF2-1354-4350-BC1F-92C308A324E9}" presName="sibTrans" presStyleCnt="0"/>
      <dgm:spPr/>
    </dgm:pt>
    <dgm:pt modelId="{D968B68B-B8BA-43CF-B7DF-25E23669E779}" type="pres">
      <dgm:prSet presAssocID="{2934E18B-8882-47C8-BABB-2B6AD421AC67}" presName="compNode" presStyleCnt="0"/>
      <dgm:spPr/>
    </dgm:pt>
    <dgm:pt modelId="{D6153110-8444-48B2-BCB5-14BB75BC0C7B}" type="pres">
      <dgm:prSet presAssocID="{2934E18B-8882-47C8-BABB-2B6AD421AC67}" presName="bgRect" presStyleLbl="bgShp" presStyleIdx="1" presStyleCnt="2"/>
      <dgm:spPr/>
    </dgm:pt>
    <dgm:pt modelId="{6B4D0D4B-0A3A-4711-A42A-0677FAEE47EB}" type="pres">
      <dgm:prSet presAssocID="{2934E18B-8882-47C8-BABB-2B6AD421AC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703F030-C670-42D9-9795-AA417150997C}" type="pres">
      <dgm:prSet presAssocID="{2934E18B-8882-47C8-BABB-2B6AD421AC67}" presName="spaceRect" presStyleCnt="0"/>
      <dgm:spPr/>
    </dgm:pt>
    <dgm:pt modelId="{D74F98A6-6B70-4D60-8E4C-E39FE29D096F}" type="pres">
      <dgm:prSet presAssocID="{2934E18B-8882-47C8-BABB-2B6AD421AC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794E5B-885C-4533-8D04-AF72556FF2DF}" type="presOf" srcId="{AF33C1F5-EB0F-4A65-A60F-6523928C6937}" destId="{1D040D55-B737-4B97-B99E-9DA0BF41FE69}" srcOrd="0" destOrd="0" presId="urn:microsoft.com/office/officeart/2018/2/layout/IconVerticalSolidList"/>
    <dgm:cxn modelId="{C46E6A8E-B375-475E-9535-B24729245E77}" srcId="{AF33C1F5-EB0F-4A65-A60F-6523928C6937}" destId="{C3E80F3D-7750-4CAE-BBE2-734DD5B55B0E}" srcOrd="0" destOrd="0" parTransId="{377FC886-8D3E-4FE4-9160-A1B96E27D775}" sibTransId="{AEDF1BF2-1354-4350-BC1F-92C308A324E9}"/>
    <dgm:cxn modelId="{6828FAA2-E0B2-49B1-8E8C-3AA1CD7A19F8}" type="presOf" srcId="{C3E80F3D-7750-4CAE-BBE2-734DD5B55B0E}" destId="{DBEC2E41-2A4F-4A73-863F-EFA64F26FEB1}" srcOrd="0" destOrd="0" presId="urn:microsoft.com/office/officeart/2018/2/layout/IconVerticalSolidList"/>
    <dgm:cxn modelId="{2C8CD4D2-4523-42FA-A8E8-6595E3090939}" type="presOf" srcId="{2934E18B-8882-47C8-BABB-2B6AD421AC67}" destId="{D74F98A6-6B70-4D60-8E4C-E39FE29D096F}" srcOrd="0" destOrd="0" presId="urn:microsoft.com/office/officeart/2018/2/layout/IconVerticalSolidList"/>
    <dgm:cxn modelId="{2F20EEE6-D274-45EE-9DF6-C9B8A497072E}" srcId="{AF33C1F5-EB0F-4A65-A60F-6523928C6937}" destId="{2934E18B-8882-47C8-BABB-2B6AD421AC67}" srcOrd="1" destOrd="0" parTransId="{376634F9-DA7E-4A3B-AFB7-061DC921916A}" sibTransId="{E90C7EB7-687B-4A0D-A707-A71A98F68540}"/>
    <dgm:cxn modelId="{61135E06-49A2-4861-BFA1-501CC8CC9EB7}" type="presParOf" srcId="{1D040D55-B737-4B97-B99E-9DA0BF41FE69}" destId="{227ADAC3-C227-408E-8544-BAA7AAC20ED4}" srcOrd="0" destOrd="0" presId="urn:microsoft.com/office/officeart/2018/2/layout/IconVerticalSolidList"/>
    <dgm:cxn modelId="{F20DB594-4C57-4E70-B0B9-B14801879C94}" type="presParOf" srcId="{227ADAC3-C227-408E-8544-BAA7AAC20ED4}" destId="{01341AD7-E764-4C8D-BEC5-2C91396D358E}" srcOrd="0" destOrd="0" presId="urn:microsoft.com/office/officeart/2018/2/layout/IconVerticalSolidList"/>
    <dgm:cxn modelId="{6F0FBE20-A0EC-43CE-AC1D-D75A34B1CE08}" type="presParOf" srcId="{227ADAC3-C227-408E-8544-BAA7AAC20ED4}" destId="{FA9C771F-0A98-4187-BC39-DE404EED3876}" srcOrd="1" destOrd="0" presId="urn:microsoft.com/office/officeart/2018/2/layout/IconVerticalSolidList"/>
    <dgm:cxn modelId="{D8D85C82-7003-42B9-9847-F1DD8B6046E9}" type="presParOf" srcId="{227ADAC3-C227-408E-8544-BAA7AAC20ED4}" destId="{8A3C3874-6625-499B-B599-DCE495A41853}" srcOrd="2" destOrd="0" presId="urn:microsoft.com/office/officeart/2018/2/layout/IconVerticalSolidList"/>
    <dgm:cxn modelId="{E5607EFE-24B7-42AD-9BEF-2BFF0F0BBF78}" type="presParOf" srcId="{227ADAC3-C227-408E-8544-BAA7AAC20ED4}" destId="{DBEC2E41-2A4F-4A73-863F-EFA64F26FEB1}" srcOrd="3" destOrd="0" presId="urn:microsoft.com/office/officeart/2018/2/layout/IconVerticalSolidList"/>
    <dgm:cxn modelId="{7A38CCC9-E505-4AE4-BF35-D8F872A80673}" type="presParOf" srcId="{1D040D55-B737-4B97-B99E-9DA0BF41FE69}" destId="{B9307943-19D6-4B2A-807E-172C663C1196}" srcOrd="1" destOrd="0" presId="urn:microsoft.com/office/officeart/2018/2/layout/IconVerticalSolidList"/>
    <dgm:cxn modelId="{95F0AF40-71BA-49E7-B8AB-748AAF43F0A6}" type="presParOf" srcId="{1D040D55-B737-4B97-B99E-9DA0BF41FE69}" destId="{D968B68B-B8BA-43CF-B7DF-25E23669E779}" srcOrd="2" destOrd="0" presId="urn:microsoft.com/office/officeart/2018/2/layout/IconVerticalSolidList"/>
    <dgm:cxn modelId="{30201D9A-9689-4941-A854-728A95557C5B}" type="presParOf" srcId="{D968B68B-B8BA-43CF-B7DF-25E23669E779}" destId="{D6153110-8444-48B2-BCB5-14BB75BC0C7B}" srcOrd="0" destOrd="0" presId="urn:microsoft.com/office/officeart/2018/2/layout/IconVerticalSolidList"/>
    <dgm:cxn modelId="{080F33AD-0CE9-4312-84CD-F481599D6E32}" type="presParOf" srcId="{D968B68B-B8BA-43CF-B7DF-25E23669E779}" destId="{6B4D0D4B-0A3A-4711-A42A-0677FAEE47EB}" srcOrd="1" destOrd="0" presId="urn:microsoft.com/office/officeart/2018/2/layout/IconVerticalSolidList"/>
    <dgm:cxn modelId="{DC79C7E5-ED91-4ADC-A830-71814BAE9515}" type="presParOf" srcId="{D968B68B-B8BA-43CF-B7DF-25E23669E779}" destId="{3703F030-C670-42D9-9795-AA417150997C}" srcOrd="2" destOrd="0" presId="urn:microsoft.com/office/officeart/2018/2/layout/IconVerticalSolidList"/>
    <dgm:cxn modelId="{BDFB7A33-6A28-4A56-8520-A91937139C28}" type="presParOf" srcId="{D968B68B-B8BA-43CF-B7DF-25E23669E779}" destId="{D74F98A6-6B70-4D60-8E4C-E39FE29D09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41AD7-E764-4C8D-BEC5-2C91396D358E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C771F-0A98-4187-BC39-DE404EED3876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C2E41-2A4F-4A73-863F-EFA64F26FEB1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Barlow"/>
            </a:rPr>
            <a:t>It details and showcases our querying procedures and methods used to retrieve necessary data from a sample company database - Northwind, utilizing  SQL queries and methods.</a:t>
          </a:r>
        </a:p>
      </dsp:txBody>
      <dsp:txXfrm>
        <a:off x="1910542" y="895997"/>
        <a:ext cx="4453681" cy="1654149"/>
      </dsp:txXfrm>
    </dsp:sp>
    <dsp:sp modelId="{D6153110-8444-48B2-BCB5-14BB75BC0C7B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D0D4B-0A3A-4711-A42A-0677FAEE47EB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F98A6-6B70-4D60-8E4C-E39FE29D096F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Barlow"/>
            </a:rPr>
            <a:t>The following slides showcase 10 of the relevant questions and queries used and results pertaining to sales analysis of given database.</a:t>
          </a:r>
        </a:p>
      </dsp:txBody>
      <dsp:txXfrm>
        <a:off x="1910542" y="2963684"/>
        <a:ext cx="4453681" cy="1654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B12F-0680-0A73-A7B9-CBA45B62F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A9E10-A79E-FBC0-FE06-E2F919AA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F65E8-9E56-4422-2C37-68DFEB2E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D39F-9ACE-4ECB-D972-2AC820BC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290A-2F21-FADD-2D2B-4B692B7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1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D45C-99E4-0B90-734C-7690E504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E34F-C6C7-D923-1C2E-63F5F81E6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6F1F-AF73-174F-F29A-E33B01B2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D85E-9F80-7538-0E5F-EB2A9A5E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7568-F0C6-062E-342D-3C79F3EF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5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42FF5-5A82-F152-210B-E3410C762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6C91-2D5C-D38D-DBC7-B62DA8BAE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D5D7-D7DF-3615-1161-096CCE50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5C4F-A2C6-DCE8-FDFF-D6E5EC78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B0B0-0192-CEC3-8E9D-E43399D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B9ED-BA56-752B-D45B-628252FF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DF7F-1388-5FFC-49F1-DCA2DB9D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0D59-3926-C4D1-95B9-91245EC7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1A59-AC42-0D39-3AD4-21DDC6D8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74B6-7982-172D-9B49-FE26EBD5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6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7FAB-C66E-E341-A480-31B6BC0B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78938-AC90-D5BC-86FB-A6B3ED68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DF05-D7E3-133D-96D7-B2B30A88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E231-4CBE-8E00-D9C5-782BF099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CF98C-B831-96B7-CF16-DB70C09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3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51E7-1591-AD32-F608-A703B2BB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90B2-9493-AB2E-3142-A62A9B9D6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2DC06-67E2-1A63-9DD1-C069E723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94371-60D6-A30C-1620-224DF6AD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DC42A-7C3B-EB6A-C257-081835AD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504AD-FED0-98EE-DEAE-324A2C62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BA62-806A-4D7C-0527-ADF52605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98B7B-B302-4025-DF84-B471A5D4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0EAE0-FF21-1BD8-B86D-54E314934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CF33E-2AEF-9778-ED40-AB2920616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34B6F-19D0-22CF-314A-1B9FDD876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71FB1-9CFE-26D7-53F1-4A132DAC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13B56-45DB-B8B7-9FAC-63FD35FF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D7CD1-A30D-32F2-9FB3-6DC249A3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5561-D55F-FAC1-5C49-0B7462D3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44342-E1AD-FB9E-55EA-6286AE0B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D1BC0-F384-F1A5-2786-C2729942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FD236-C544-5DD6-B303-206ABB63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9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DA56D-1073-2CE5-D5D1-87B8680F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AC711-A1FB-149C-71B4-79E08E9E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32539-82F7-763F-F92F-67F80D77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4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A8D8-D848-34D0-B207-175BB0AC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A97E-06A0-3A9A-061F-E473DEE0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50F7-9F63-F832-7FAD-3BA5C6CC7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1799-F855-0DF8-5A3F-29844921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968ED-AD6F-16F2-976B-6BE42C18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AF53-E6A4-110C-05CA-43D2A0DD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E11F-E5EC-0E0F-AD1D-39232849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D0834-CAE5-0307-F260-7C31C55B5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30C0D-6538-ADFF-58BE-BAEC1B77E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B8B3F-2326-A5DC-ED61-F35B007B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9C3A7-6DD3-7ED8-FD92-5BF9522D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25481-D575-4B54-10B3-0ACD4CBD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0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14F72-1D23-A56C-ACDE-FE7BC7D3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E03D-6A1C-8854-26F1-213626AA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6449F-E940-E84B-CDC1-C3860E52C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ADBE-3DEE-408D-9981-C74D0EA81E0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03DFE-EBBE-C1D3-C571-6ADFD655A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EE6C-628D-6276-16A6-9189B45DC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307A-71AC-4A0F-A921-53230E7D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0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D244F6-3429-2274-7A24-2EC08965C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Barlow"/>
              </a:rPr>
              <a:t>Northwind Sales Data Analysis (SQL)</a:t>
            </a:r>
            <a:endParaRPr lang="en-US" dirty="0">
              <a:solidFill>
                <a:schemeClr val="tx2"/>
              </a:solidFill>
              <a:latin typeface="Barlow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A0AEE-FF12-7C47-5D8D-B9F5017E9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Barlow"/>
              </a:rPr>
              <a:t>-Pavan Kumar. C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Barlow"/>
              </a:rPr>
              <a:t>4</a:t>
            </a:r>
            <a:r>
              <a:rPr lang="en-US" sz="1800" baseline="30000" dirty="0">
                <a:solidFill>
                  <a:schemeClr val="tx2"/>
                </a:solidFill>
                <a:latin typeface="Barlow"/>
              </a:rPr>
              <a:t>th</a:t>
            </a:r>
            <a:r>
              <a:rPr lang="en-US" sz="1800" dirty="0">
                <a:solidFill>
                  <a:schemeClr val="tx2"/>
                </a:solidFill>
                <a:latin typeface="Barlow"/>
              </a:rPr>
              <a:t> Sem BCA – ‘B’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Barlow"/>
              </a:rPr>
              <a:t>BDA238957 / U03ZJ23S0087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Barlow"/>
              </a:rPr>
              <a:t>Data Analytics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350491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69F6A-16E6-C543-1FD6-7DF4DB3D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600" kern="1200" dirty="0">
                <a:solidFill>
                  <a:srgbClr val="FFFFFF"/>
                </a:solidFill>
                <a:latin typeface="Barlow"/>
              </a:rPr>
              <a:t>8. Employees full name </a:t>
            </a:r>
            <a:br>
              <a:rPr lang="en-US" sz="1600" kern="1200" dirty="0">
                <a:latin typeface="Barlow"/>
              </a:rPr>
            </a:b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Show the </a:t>
            </a:r>
            <a:r>
              <a:rPr lang="en-US" sz="1600" dirty="0">
                <a:solidFill>
                  <a:srgbClr val="FFFFFF"/>
                </a:solidFill>
                <a:latin typeface="Barlow"/>
              </a:rPr>
              <a:t>Name details and </a:t>
            </a: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 show FirstName and LastName joined together in one column, with a space in between.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FB53B-4FA9-518E-36F8-44BA9EBA8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420958"/>
            <a:ext cx="7188199" cy="20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4CF3A-8B9F-EC5E-7718-BF54F0DF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1600" kern="1200" dirty="0">
                <a:solidFill>
                  <a:srgbClr val="FFFFFF"/>
                </a:solidFill>
                <a:latin typeface="Barlow"/>
              </a:rPr>
              <a:t>9. Products that need reordering.</a:t>
            </a:r>
            <a:br>
              <a:rPr lang="en-US" sz="1600" kern="1200" dirty="0">
                <a:latin typeface="Barlow"/>
              </a:rPr>
            </a:b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What products do we have in our inventory that should be reordered? Order the results by </a:t>
            </a:r>
            <a:r>
              <a:rPr lang="en-US" sz="1600" kern="1200" dirty="0" err="1">
                <a:solidFill>
                  <a:srgbClr val="FFFFFF"/>
                </a:solidFill>
                <a:latin typeface="Barlow"/>
              </a:rPr>
              <a:t>ProductID</a:t>
            </a: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456D1-116F-2A32-EDF0-E4537DB3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12285"/>
            <a:ext cx="7188199" cy="36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0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4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16748-E8EA-6A0D-A428-C51A2FEA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 dirty="0">
                <a:solidFill>
                  <a:srgbClr val="FFFFFF"/>
                </a:solidFill>
                <a:latin typeface="Barlow"/>
              </a:rPr>
              <a:t>10. High freight charges</a:t>
            </a:r>
            <a:br>
              <a:rPr lang="en-US" sz="1600" kern="1200" dirty="0">
                <a:latin typeface="Barlow"/>
              </a:rPr>
            </a:b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Return the three ship countries with the highest average freight overall, in descending order by average freight.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FF2F8-8B4B-5537-A10B-A9039B909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555736"/>
            <a:ext cx="7188199" cy="17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9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26EC5-D860-C04F-CEB4-A6F113AA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Barlow"/>
              </a:rPr>
              <a:t>Conclusion</a:t>
            </a:r>
            <a:endParaRPr lang="en-IN" sz="3600" dirty="0">
              <a:solidFill>
                <a:schemeClr val="tx2"/>
              </a:solidFill>
              <a:latin typeface="Barlow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ECB8-B8AC-C62C-E659-74901490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  <a:latin typeface="Barlow"/>
              </a:rPr>
              <a:t>From the above examples, we can see how SQL is utilized to query and manipulate data stored in a relational database and retrieve the necessary relevant data as per the user-defined constraints and conditions</a:t>
            </a:r>
            <a:endParaRPr lang="en-US"/>
          </a:p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  <a:latin typeface="Barlow"/>
              </a:rPr>
              <a:t>Thank You.</a:t>
            </a:r>
            <a:endParaRPr lang="en-IN" sz="1800" dirty="0">
              <a:solidFill>
                <a:schemeClr val="tx2"/>
              </a:solidFill>
              <a:latin typeface="Barlow"/>
            </a:endParaRPr>
          </a:p>
          <a:p>
            <a:pPr marL="0" indent="0" algn="ctr">
              <a:buNone/>
            </a:pPr>
            <a:endParaRPr lang="en-US" sz="1800" dirty="0">
              <a:solidFill>
                <a:schemeClr val="tx2"/>
              </a:solidFill>
              <a:latin typeface="Barlow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48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A50F1-E8A9-477E-0547-CB4829B7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rlow"/>
              </a:rPr>
              <a:t>What is </a:t>
            </a:r>
            <a:r>
              <a:rPr lang="en-US" sz="4000">
                <a:latin typeface="Barlow"/>
              </a:rPr>
              <a:t>this project </a:t>
            </a:r>
            <a:r>
              <a:rPr lang="en-US" sz="4000" dirty="0">
                <a:latin typeface="Barlow"/>
              </a:rPr>
              <a:t>about?</a:t>
            </a:r>
            <a:endParaRPr lang="en-IN" sz="4000" dirty="0">
              <a:latin typeface="Barlow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C83D8B-BB1E-363A-CC83-38BF13FCF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54642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42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17A2F-9D84-C377-07E4-E6C57653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Barlow"/>
              </a:rPr>
              <a:t>1. Which shippers do we have</a:t>
            </a:r>
            <a:br>
              <a:rPr lang="en-US" sz="1800" kern="1200" dirty="0">
                <a:latin typeface="Barlow"/>
              </a:rPr>
            </a:br>
            <a:r>
              <a:rPr lang="en-US" sz="1800" kern="1200" dirty="0">
                <a:solidFill>
                  <a:srgbClr val="FFFFFF"/>
                </a:solidFill>
                <a:latin typeface="Barlow"/>
              </a:rPr>
              <a:t>We have a table called Shippers. Return all the fields from all the shippers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89B38-7AE3-CB3D-DD4A-166AE24B0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63873"/>
            <a:ext cx="7188199" cy="31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3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BE6CF-7D54-4D09-E604-2C3BF5A8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Barlow"/>
              </a:rPr>
              <a:t>2. Certain fields from Categories</a:t>
            </a:r>
            <a:br>
              <a:rPr lang="en-US" sz="1800" kern="1200" dirty="0">
                <a:latin typeface="Barlow"/>
              </a:rPr>
            </a:br>
            <a:r>
              <a:rPr lang="en-US" sz="1800" kern="1200" dirty="0">
                <a:solidFill>
                  <a:srgbClr val="FFFFFF"/>
                </a:solidFill>
                <a:latin typeface="Barlow"/>
              </a:rPr>
              <a:t>In the Categories table, selecting necessary fields and display results.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E5747-C5EE-DEB1-C201-B1BAC8CF8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81842"/>
            <a:ext cx="7188199" cy="30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4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6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9139F-0E66-3343-DA4A-66264B08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400" kern="1200" dirty="0">
                <a:solidFill>
                  <a:srgbClr val="FFFFFF"/>
                </a:solidFill>
                <a:latin typeface="Barlow"/>
              </a:rPr>
              <a:t>3. Products with “queso” in ProductName </a:t>
            </a:r>
            <a:br>
              <a:rPr lang="en-US" sz="1400" kern="1200" dirty="0">
                <a:latin typeface="Barlow"/>
              </a:rPr>
            </a:br>
            <a:r>
              <a:rPr lang="en-US" sz="1400" kern="1200" dirty="0">
                <a:solidFill>
                  <a:srgbClr val="FFFFFF"/>
                </a:solidFill>
                <a:latin typeface="Barlow"/>
              </a:rPr>
              <a:t>In the products table, display the </a:t>
            </a:r>
            <a:r>
              <a:rPr lang="en-US" sz="1400" dirty="0">
                <a:solidFill>
                  <a:srgbClr val="FFFFFF"/>
                </a:solidFill>
                <a:latin typeface="Barlow"/>
              </a:rPr>
              <a:t>details</a:t>
            </a:r>
            <a:r>
              <a:rPr lang="en-US" sz="1400" kern="1200" dirty="0">
                <a:solidFill>
                  <a:srgbClr val="FFFFFF"/>
                </a:solidFill>
                <a:latin typeface="Barlow"/>
              </a:rPr>
              <a:t> for those products where the ProductName includes the string “queso”.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9945B-7003-DAAF-667A-A30BE258A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447913"/>
            <a:ext cx="7188199" cy="19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2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F0C6E-0696-6499-5E8E-1465F78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 dirty="0">
                <a:solidFill>
                  <a:srgbClr val="FFFFFF"/>
                </a:solidFill>
                <a:latin typeface="Barlow"/>
              </a:rPr>
              <a:t>4. Showing only the Date with a </a:t>
            </a:r>
            <a:r>
              <a:rPr lang="en-US" sz="1600" kern="1200" err="1">
                <a:solidFill>
                  <a:srgbClr val="FFFFFF"/>
                </a:solidFill>
                <a:latin typeface="Barlow"/>
              </a:rPr>
              <a:t>DateTime</a:t>
            </a: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 field</a:t>
            </a:r>
            <a:br>
              <a:rPr lang="en-US" sz="1600" kern="1200" dirty="0">
                <a:latin typeface="Barlow"/>
              </a:rPr>
            </a:b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Show only the Date portions of the </a:t>
            </a:r>
            <a:r>
              <a:rPr lang="en-US" sz="1600" kern="1200" err="1">
                <a:solidFill>
                  <a:srgbClr val="FFFFFF"/>
                </a:solidFill>
                <a:latin typeface="Barlow"/>
              </a:rPr>
              <a:t>BirthDate</a:t>
            </a: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 field, without the time of the </a:t>
            </a:r>
            <a:r>
              <a:rPr lang="en-US" sz="1600" kern="1200" err="1">
                <a:solidFill>
                  <a:srgbClr val="FFFFFF"/>
                </a:solidFill>
                <a:latin typeface="Barlow"/>
              </a:rPr>
              <a:t>BirthDate</a:t>
            </a: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 field.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77681-1884-CF61-3ADB-1C4AFD729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304150"/>
            <a:ext cx="7188199" cy="22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3A6E6-31D7-C7FA-09A3-81CD56E6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600" kern="1200" dirty="0">
                <a:solidFill>
                  <a:srgbClr val="FFFFFF"/>
                </a:solidFill>
                <a:latin typeface="Barlow"/>
              </a:rPr>
              <a:t>5. Employees, in order of age For all the employees in the Employees table, </a:t>
            </a:r>
            <a:r>
              <a:rPr lang="en-US" sz="1600" dirty="0">
                <a:solidFill>
                  <a:srgbClr val="FFFFFF"/>
                </a:solidFill>
                <a:latin typeface="Barlow"/>
              </a:rPr>
              <a:t>Order</a:t>
            </a: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 the results by </a:t>
            </a:r>
            <a:r>
              <a:rPr lang="en-US" sz="1600" kern="1200" err="1">
                <a:solidFill>
                  <a:srgbClr val="FFFFFF"/>
                </a:solidFill>
                <a:latin typeface="Barlow"/>
              </a:rPr>
              <a:t>BirthDate</a:t>
            </a: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, so we have the oldest employees first.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EB8F3-F66A-4A6D-2671-520884FC3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007636"/>
            <a:ext cx="7188199" cy="28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1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90091-E1A5-CFF2-EB19-695315BD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1600" kern="1200" dirty="0">
                <a:solidFill>
                  <a:srgbClr val="FFFFFF"/>
                </a:solidFill>
                <a:latin typeface="Barlow"/>
              </a:rPr>
              <a:t>6. Contact titles for customers</a:t>
            </a:r>
            <a:br>
              <a:rPr lang="en-US" sz="1600" kern="1200" dirty="0">
                <a:latin typeface="Barlow"/>
              </a:rPr>
            </a:b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Show a list of all the different values in the Customers table for </a:t>
            </a:r>
            <a:r>
              <a:rPr lang="en-US" sz="1600" kern="1200" dirty="0" err="1">
                <a:solidFill>
                  <a:srgbClr val="FFFFFF"/>
                </a:solidFill>
                <a:latin typeface="Barlow"/>
              </a:rPr>
              <a:t>ContactTitles</a:t>
            </a: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. Also include a count for each </a:t>
            </a:r>
            <a:r>
              <a:rPr lang="en-US" sz="1600" kern="1200" dirty="0" err="1">
                <a:solidFill>
                  <a:srgbClr val="FFFFFF"/>
                </a:solidFill>
                <a:latin typeface="Barlow"/>
              </a:rPr>
              <a:t>ContactTitle</a:t>
            </a:r>
            <a:r>
              <a:rPr lang="en-US" sz="1600" kern="1200" dirty="0">
                <a:solidFill>
                  <a:srgbClr val="FFFFFF"/>
                </a:solidFill>
                <a:latin typeface="Barlow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5E455-A569-4314-CBFF-A4F6088C9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277194"/>
            <a:ext cx="7188199" cy="23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9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4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B7A2D-C5FC-7BEE-B37B-3CD871DB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Barlow"/>
              </a:rPr>
              <a:t>7. When was the first order? </a:t>
            </a:r>
            <a:br>
              <a:rPr lang="en-US" sz="1800" kern="1200" dirty="0">
                <a:latin typeface="Barlow"/>
              </a:rPr>
            </a:br>
            <a:r>
              <a:rPr lang="en-US" sz="1800" kern="1200" dirty="0">
                <a:solidFill>
                  <a:srgbClr val="FFFFFF"/>
                </a:solidFill>
                <a:latin typeface="Barlow"/>
              </a:rPr>
              <a:t>Show the date of the first order ever made in the Orders table.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7A88C-B2BF-0974-3350-8E0DFB2E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385017"/>
            <a:ext cx="7188199" cy="20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7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384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Barlow</vt:lpstr>
      <vt:lpstr>Calibri</vt:lpstr>
      <vt:lpstr>Calibri Light</vt:lpstr>
      <vt:lpstr>Office Theme</vt:lpstr>
      <vt:lpstr>Northwind Sales Data Analysis (SQL)</vt:lpstr>
      <vt:lpstr>What is this project about?</vt:lpstr>
      <vt:lpstr>1. Which shippers do we have We have a table called Shippers. Return all the fields from all the shippers</vt:lpstr>
      <vt:lpstr>2. Certain fields from Categories In the Categories table, selecting necessary fields and display results.</vt:lpstr>
      <vt:lpstr>3. Products with “queso” in ProductName  In the products table, display the details for those products where the ProductName includes the string “queso”.</vt:lpstr>
      <vt:lpstr>4. Showing only the Date with a DateTime field Show only the Date portions of the BirthDate field, without the time of the BirthDate field.</vt:lpstr>
      <vt:lpstr>5. Employees, in order of age For all the employees in the Employees table, Order the results by BirthDate, so we have the oldest employees first.</vt:lpstr>
      <vt:lpstr>6. Contact titles for customers Show a list of all the different values in the Customers table for ContactTitles. Also include a count for each ContactTitle.</vt:lpstr>
      <vt:lpstr>7. When was the first order?  Show the date of the first order ever made in the Orders table.</vt:lpstr>
      <vt:lpstr>8. Employees full name  Show the Name details and  show FirstName and LastName joined together in one column, with a space in between.</vt:lpstr>
      <vt:lpstr>9. Products that need reordering. What products do we have in our inventory that should be reordered? Order the results by ProductID.</vt:lpstr>
      <vt:lpstr>10. High freight charges Return the three ship countries with the highest average freight overall, in descending order by average freight.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Kumar C -</dc:creator>
  <cp:lastModifiedBy>Pavan Kumar C -</cp:lastModifiedBy>
  <cp:revision>61</cp:revision>
  <dcterms:created xsi:type="dcterms:W3CDTF">2025-05-11T03:00:23Z</dcterms:created>
  <dcterms:modified xsi:type="dcterms:W3CDTF">2025-05-11T05:21:40Z</dcterms:modified>
</cp:coreProperties>
</file>