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Lato Heavy" charset="1" panose="020F0502020204030203"/>
      <p:regular r:id="rId29"/>
    </p:embeddedFont>
    <p:embeddedFont>
      <p:font typeface="Lato Bold Italics" charset="1" panose="020F0502020204030203"/>
      <p:regular r:id="rId30"/>
    </p:embeddedFont>
    <p:embeddedFont>
      <p:font typeface="Fira Code Bold" charset="1" panose="020B0809050000020004"/>
      <p:regular r:id="rId31"/>
    </p:embeddedFont>
    <p:embeddedFont>
      <p:font typeface="Fira Code" charset="1" panose="020B0809050000020004"/>
      <p:regular r:id="rId32"/>
    </p:embeddedFont>
    <p:embeddedFont>
      <p:font typeface="Canva Sans Bold" charset="1" panose="020B08030305010401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0.jpe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4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jpe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3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4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jpeg" Type="http://schemas.openxmlformats.org/officeDocument/2006/relationships/image"/><Relationship Id="rId4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4156626" cy="1147229"/>
          </a:xfrm>
          <a:custGeom>
            <a:avLst/>
            <a:gdLst/>
            <a:ahLst/>
            <a:cxnLst/>
            <a:rect r="r" b="b" t="t" l="l"/>
            <a:pathLst>
              <a:path h="1147229" w="4156626">
                <a:moveTo>
                  <a:pt x="0" y="0"/>
                </a:moveTo>
                <a:lnTo>
                  <a:pt x="4156626" y="0"/>
                </a:lnTo>
                <a:lnTo>
                  <a:pt x="4156626" y="1147229"/>
                </a:lnTo>
                <a:lnTo>
                  <a:pt x="0" y="1147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11923" y="1458387"/>
            <a:ext cx="3949805" cy="3949805"/>
          </a:xfrm>
          <a:custGeom>
            <a:avLst/>
            <a:gdLst/>
            <a:ahLst/>
            <a:cxnLst/>
            <a:rect r="r" b="b" t="t" l="l"/>
            <a:pathLst>
              <a:path h="3949805" w="3949805">
                <a:moveTo>
                  <a:pt x="0" y="0"/>
                </a:moveTo>
                <a:lnTo>
                  <a:pt x="3949804" y="0"/>
                </a:lnTo>
                <a:lnTo>
                  <a:pt x="3949804" y="3949805"/>
                </a:lnTo>
                <a:lnTo>
                  <a:pt x="0" y="3949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37551" y="4444066"/>
            <a:ext cx="10612899" cy="2908140"/>
            <a:chOff x="0" y="0"/>
            <a:chExt cx="14150532" cy="387752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19075"/>
              <a:ext cx="14150532" cy="2179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22"/>
                </a:lnSpc>
              </a:pPr>
              <a:r>
                <a:rPr lang="en-US" sz="11822" b="true">
                  <a:solidFill>
                    <a:srgbClr val="FFFFFF"/>
                  </a:solidFill>
                  <a:latin typeface="Lato Heavy"/>
                  <a:ea typeface="Lato Heavy"/>
                  <a:cs typeface="Lato Heavy"/>
                  <a:sym typeface="Lato Heavy"/>
                </a:rPr>
                <a:t>Code Crackers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41022"/>
              <a:ext cx="14150532" cy="1536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72"/>
                </a:lnSpc>
              </a:pPr>
              <a:r>
                <a:rPr lang="en-US" b="true" sz="2066" i="true" spc="316">
                  <a:solidFill>
                    <a:srgbClr val="FFFFFF"/>
                  </a:solidFill>
                  <a:latin typeface="Lato Bold Italics"/>
                  <a:ea typeface="Lato Bold Italics"/>
                  <a:cs typeface="Lato Bold Italics"/>
                  <a:sym typeface="Lato Bold Italics"/>
                </a:rPr>
                <a:t>CODE CRACKER CLUB WHERE KNOWLEDGE FLOWS, EVERYONE GROWS.</a:t>
              </a:r>
            </a:p>
            <a:p>
              <a:pPr algn="ctr">
                <a:lnSpc>
                  <a:spcPts val="2272"/>
                </a:lnSpc>
              </a:pPr>
            </a:p>
            <a:p>
              <a:pPr algn="ctr">
                <a:lnSpc>
                  <a:spcPts val="2272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8301" y="2723622"/>
            <a:ext cx="8135699" cy="8013787"/>
          </a:xfrm>
          <a:custGeom>
            <a:avLst/>
            <a:gdLst/>
            <a:ahLst/>
            <a:cxnLst/>
            <a:rect r="r" b="b" t="t" l="l"/>
            <a:pathLst>
              <a:path h="8013787" w="8135699">
                <a:moveTo>
                  <a:pt x="0" y="0"/>
                </a:moveTo>
                <a:lnTo>
                  <a:pt x="8135699" y="0"/>
                </a:lnTo>
                <a:lnTo>
                  <a:pt x="8135699" y="8013787"/>
                </a:lnTo>
                <a:lnTo>
                  <a:pt x="0" y="8013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760" r="0" b="-76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06501" y="2457875"/>
            <a:ext cx="7755390" cy="6943497"/>
          </a:xfrm>
          <a:custGeom>
            <a:avLst/>
            <a:gdLst/>
            <a:ahLst/>
            <a:cxnLst/>
            <a:rect r="r" b="b" t="t" l="l"/>
            <a:pathLst>
              <a:path h="6943497" w="7755390">
                <a:moveTo>
                  <a:pt x="0" y="0"/>
                </a:moveTo>
                <a:lnTo>
                  <a:pt x="7755389" y="0"/>
                </a:lnTo>
                <a:lnTo>
                  <a:pt x="7755389" y="6943498"/>
                </a:lnTo>
                <a:lnTo>
                  <a:pt x="0" y="69434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Exploring functions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93994"/>
            <a:ext cx="9070371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Function statement &amp; declaration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3499" y="3326485"/>
            <a:ext cx="6465304" cy="226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function 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fun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x,y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){</a:t>
            </a: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</a:t>
            </a: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return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x + y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};</a:t>
            </a:r>
          </a:p>
          <a:p>
            <a:pPr algn="just">
              <a:lnSpc>
                <a:spcPts val="3648"/>
              </a:lnSpc>
            </a:pPr>
          </a:p>
          <a:p>
            <a:pPr algn="just">
              <a:lnSpc>
                <a:spcPts val="3648"/>
              </a:lnSpc>
            </a:pPr>
            <a:r>
              <a:rPr lang="en-US" b="true" sz="2606">
                <a:solidFill>
                  <a:srgbClr val="00BF63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//console.log(fun(1,2));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Exploring functions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06967" y="1893994"/>
            <a:ext cx="5243665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Function Expression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08301" y="2723622"/>
            <a:ext cx="7563378" cy="7563378"/>
          </a:xfrm>
          <a:custGeom>
            <a:avLst/>
            <a:gdLst/>
            <a:ahLst/>
            <a:cxnLst/>
            <a:rect r="r" b="b" t="t" l="l"/>
            <a:pathLst>
              <a:path h="7563378" w="7563378">
                <a:moveTo>
                  <a:pt x="0" y="0"/>
                </a:moveTo>
                <a:lnTo>
                  <a:pt x="7563378" y="0"/>
                </a:lnTo>
                <a:lnTo>
                  <a:pt x="7563378" y="7563378"/>
                </a:lnTo>
                <a:lnTo>
                  <a:pt x="0" y="75633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179462" y="1893994"/>
            <a:ext cx="4815974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Anonymous Function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144000" y="2723622"/>
            <a:ext cx="7563378" cy="7563378"/>
          </a:xfrm>
          <a:custGeom>
            <a:avLst/>
            <a:gdLst/>
            <a:ahLst/>
            <a:cxnLst/>
            <a:rect r="r" b="b" t="t" l="l"/>
            <a:pathLst>
              <a:path h="7563378" w="7563378">
                <a:moveTo>
                  <a:pt x="0" y="0"/>
                </a:moveTo>
                <a:lnTo>
                  <a:pt x="7563378" y="0"/>
                </a:lnTo>
                <a:lnTo>
                  <a:pt x="7563378" y="7563378"/>
                </a:lnTo>
                <a:lnTo>
                  <a:pt x="0" y="75633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93037" y="3362750"/>
            <a:ext cx="6465304" cy="181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function 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x,y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){</a:t>
            </a: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</a:t>
            </a: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return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x + y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};</a:t>
            </a:r>
          </a:p>
          <a:p>
            <a:pPr algn="just">
              <a:lnSpc>
                <a:spcPts val="364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43474" y="3326485"/>
            <a:ext cx="6465304" cy="226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const 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name 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</a:t>
            </a: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function 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fun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x,y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){</a:t>
            </a: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 </a:t>
            </a: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return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x + y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};</a:t>
            </a:r>
          </a:p>
          <a:p>
            <a:pPr algn="just">
              <a:lnSpc>
                <a:spcPts val="3648"/>
              </a:lnSpc>
            </a:pPr>
          </a:p>
          <a:p>
            <a:pPr algn="just">
              <a:lnSpc>
                <a:spcPts val="3648"/>
              </a:lnSpc>
            </a:pPr>
            <a:r>
              <a:rPr lang="en-US" b="true" sz="2606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console</a:t>
            </a:r>
            <a:r>
              <a:rPr lang="en-US" b="true" sz="2606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.</a:t>
            </a:r>
            <a:r>
              <a:rPr lang="en-US" b="true" sz="2606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log</a:t>
            </a:r>
            <a:r>
              <a:rPr lang="en-US" b="true" sz="2606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</a:t>
            </a:r>
            <a:r>
              <a:rPr lang="en-US" b="true" sz="2606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name</a:t>
            </a:r>
            <a:r>
              <a:rPr lang="en-US" b="true" sz="2606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(1,2)</a:t>
            </a:r>
            <a:r>
              <a:rPr lang="en-US" b="true" sz="2606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8301" y="2723622"/>
            <a:ext cx="8135699" cy="8013787"/>
          </a:xfrm>
          <a:custGeom>
            <a:avLst/>
            <a:gdLst/>
            <a:ahLst/>
            <a:cxnLst/>
            <a:rect r="r" b="b" t="t" l="l"/>
            <a:pathLst>
              <a:path h="8013787" w="8135699">
                <a:moveTo>
                  <a:pt x="0" y="0"/>
                </a:moveTo>
                <a:lnTo>
                  <a:pt x="8135699" y="0"/>
                </a:lnTo>
                <a:lnTo>
                  <a:pt x="8135699" y="8013787"/>
                </a:lnTo>
                <a:lnTo>
                  <a:pt x="0" y="80137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760" r="0" b="-76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89122" y="3783911"/>
            <a:ext cx="6564521" cy="5287423"/>
          </a:xfrm>
          <a:custGeom>
            <a:avLst/>
            <a:gdLst/>
            <a:ahLst/>
            <a:cxnLst/>
            <a:rect r="r" b="b" t="t" l="l"/>
            <a:pathLst>
              <a:path h="5287423" w="6564521">
                <a:moveTo>
                  <a:pt x="0" y="0"/>
                </a:moveTo>
                <a:lnTo>
                  <a:pt x="6564521" y="0"/>
                </a:lnTo>
                <a:lnTo>
                  <a:pt x="6564521" y="5287424"/>
                </a:lnTo>
                <a:lnTo>
                  <a:pt x="0" y="52874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Exploring functions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26913" y="1972071"/>
            <a:ext cx="4208203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Arrow function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3499" y="3326485"/>
            <a:ext cx="6465304" cy="409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const </a:t>
            </a: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add 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 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(a,b)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=&gt;</a:t>
            </a:r>
            <a:r>
              <a:rPr lang="en-US" sz="2606" b="true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{</a:t>
            </a: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</a:t>
            </a: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return 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 + b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}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just">
              <a:lnSpc>
                <a:spcPts val="3648"/>
              </a:lnSpc>
            </a:pP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//single line arrow function </a:t>
            </a: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const </a:t>
            </a:r>
            <a:r>
              <a:rPr lang="en-US" sz="2606" b="true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add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=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(a,b)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=&gt;</a:t>
            </a:r>
            <a:r>
              <a:rPr lang="en-US" sz="2606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a + b</a:t>
            </a: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just">
              <a:lnSpc>
                <a:spcPts val="3648"/>
              </a:lnSpc>
            </a:pPr>
          </a:p>
          <a:p>
            <a:pPr algn="just">
              <a:lnSpc>
                <a:spcPts val="3648"/>
              </a:lnSpc>
            </a:pPr>
            <a:r>
              <a:rPr lang="en-US" sz="2606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//if 1 parameter then no need ()</a:t>
            </a:r>
          </a:p>
          <a:p>
            <a:pPr algn="just">
              <a:lnSpc>
                <a:spcPts val="3648"/>
              </a:lnSpc>
            </a:pPr>
            <a:r>
              <a:rPr lang="en-US" b="true" sz="2606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const </a:t>
            </a:r>
            <a:r>
              <a:rPr lang="en-US" b="true" sz="2606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square </a:t>
            </a:r>
            <a:r>
              <a:rPr lang="en-US" b="true" sz="2606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 </a:t>
            </a:r>
            <a:r>
              <a:rPr lang="en-US" b="true" sz="2606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</a:t>
            </a:r>
            <a:r>
              <a:rPr lang="en-US" b="true" sz="2606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=&gt;</a:t>
            </a:r>
            <a:r>
              <a:rPr lang="en-US" b="true" sz="2606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a * a</a:t>
            </a:r>
            <a:r>
              <a:rPr lang="en-US" b="true" sz="2606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760818" y="1972071"/>
            <a:ext cx="6076981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First class functions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Exploring functions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31822" y="1972071"/>
            <a:ext cx="6076981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First class functions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08301" y="2723622"/>
            <a:ext cx="8135699" cy="8013787"/>
            <a:chOff x="0" y="0"/>
            <a:chExt cx="10847598" cy="106850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847598" cy="10685049"/>
            </a:xfrm>
            <a:custGeom>
              <a:avLst/>
              <a:gdLst/>
              <a:ahLst/>
              <a:cxnLst/>
              <a:rect r="r" b="b" t="t" l="l"/>
              <a:pathLst>
                <a:path h="10685049" w="10847598">
                  <a:moveTo>
                    <a:pt x="0" y="0"/>
                  </a:moveTo>
                  <a:lnTo>
                    <a:pt x="10847598" y="0"/>
                  </a:lnTo>
                  <a:lnTo>
                    <a:pt x="10847598" y="10685049"/>
                  </a:lnTo>
                  <a:lnTo>
                    <a:pt x="0" y="10685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760" r="0" b="-76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581400" y="819748"/>
              <a:ext cx="9684797" cy="4438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   </a:t>
              </a:r>
              <a:r>
                <a:rPr lang="en-US" b="true" sz="2359">
                  <a:solidFill>
                    <a:srgbClr val="526DC1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function </a:t>
              </a:r>
              <a:r>
                <a:rPr lang="en-US" b="true" sz="235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createGreeter</a:t>
              </a: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(</a:t>
              </a:r>
              <a:r>
                <a:rPr lang="en-US" b="true" sz="2359">
                  <a:solidFill>
                    <a:srgbClr val="EFBD50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name</a:t>
              </a: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)</a:t>
              </a:r>
              <a:r>
                <a:rPr lang="en-US" b="true" sz="2359">
                  <a:solidFill>
                    <a:srgbClr val="7C6AF2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{</a:t>
              </a:r>
            </a:p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     </a:t>
              </a:r>
              <a:r>
                <a:rPr lang="en-US" b="true" sz="2359">
                  <a:solidFill>
                    <a:srgbClr val="526DC1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return</a:t>
              </a: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</a:t>
              </a:r>
              <a:r>
                <a:rPr lang="en-US" b="true" sz="2359">
                  <a:solidFill>
                    <a:srgbClr val="526DC1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function</a:t>
              </a:r>
              <a:r>
                <a:rPr lang="en-US" b="true" sz="235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()</a:t>
              </a:r>
              <a:r>
                <a:rPr lang="en-US" b="true" sz="2359">
                  <a:solidFill>
                    <a:srgbClr val="9C31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{</a:t>
              </a:r>
            </a:p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       </a:t>
              </a:r>
              <a:r>
                <a:rPr lang="en-US" b="true" sz="235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console</a:t>
              </a:r>
              <a:r>
                <a:rPr lang="en-US" b="true" sz="2359">
                  <a:solidFill>
                    <a:srgbClr val="576DEA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.log</a:t>
              </a: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(</a:t>
              </a:r>
              <a:r>
                <a:rPr lang="en-US" b="true" sz="2359">
                  <a:solidFill>
                    <a:srgbClr val="C94F52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`Hello,</a:t>
              </a: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</a:t>
              </a:r>
              <a:r>
                <a:rPr lang="en-US" b="true" sz="2359">
                  <a:solidFill>
                    <a:srgbClr val="576DEA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$</a:t>
              </a:r>
              <a:r>
                <a:rPr lang="en-US" b="true" sz="2359">
                  <a:solidFill>
                    <a:srgbClr val="EFBD50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{</a:t>
              </a:r>
              <a:r>
                <a:rPr lang="en-US" b="true" sz="2359">
                  <a:solidFill>
                    <a:srgbClr val="576DEA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name</a:t>
              </a:r>
              <a:r>
                <a:rPr lang="en-US" b="true" sz="235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}</a:t>
              </a:r>
              <a:r>
                <a:rPr lang="en-US" b="true" sz="2359">
                  <a:solidFill>
                    <a:srgbClr val="C14821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!`</a:t>
              </a: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);</a:t>
              </a:r>
            </a:p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     </a:t>
              </a:r>
              <a:r>
                <a:rPr lang="en-US" b="true" sz="2359">
                  <a:solidFill>
                    <a:srgbClr val="9C31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};</a:t>
              </a:r>
            </a:p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  </a:t>
              </a:r>
              <a:r>
                <a:rPr lang="en-US" b="true" sz="2359">
                  <a:solidFill>
                    <a:srgbClr val="7C6AF2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}</a:t>
              </a:r>
            </a:p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9">
                  <a:solidFill>
                    <a:srgbClr val="526DC1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const </a:t>
              </a:r>
              <a:r>
                <a:rPr lang="en-US" b="true" sz="2359">
                  <a:solidFill>
                    <a:srgbClr val="EFBD50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greetJohn </a:t>
              </a: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= </a:t>
              </a:r>
              <a:r>
                <a:rPr lang="en-US" b="true" sz="2359">
                  <a:solidFill>
                    <a:srgbClr val="F4DA2B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createGreeter</a:t>
              </a:r>
              <a:r>
                <a:rPr lang="en-US" b="true" sz="235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("John")</a:t>
              </a:r>
              <a:r>
                <a:rPr lang="en-US" b="true" sz="2359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;</a:t>
              </a:r>
            </a:p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9">
                  <a:solidFill>
                    <a:srgbClr val="EFBD50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   greetJohn(); </a:t>
              </a:r>
            </a:p>
            <a:p>
              <a:pPr algn="l">
                <a:lnSpc>
                  <a:spcPts val="3302"/>
                </a:lnSpc>
                <a:spcBef>
                  <a:spcPct val="0"/>
                </a:spcBef>
              </a:pPr>
              <a:r>
                <a:rPr lang="en-US" b="true" sz="2359">
                  <a:solidFill>
                    <a:srgbClr val="00BF63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// Invokes the returned function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126772" y="4542076"/>
            <a:ext cx="5434050" cy="4376880"/>
          </a:xfrm>
          <a:custGeom>
            <a:avLst/>
            <a:gdLst/>
            <a:ahLst/>
            <a:cxnLst/>
            <a:rect r="r" b="b" t="t" l="l"/>
            <a:pathLst>
              <a:path h="4376880" w="5434050">
                <a:moveTo>
                  <a:pt x="0" y="0"/>
                </a:moveTo>
                <a:lnTo>
                  <a:pt x="5434050" y="0"/>
                </a:lnTo>
                <a:lnTo>
                  <a:pt x="5434050" y="4376880"/>
                </a:lnTo>
                <a:lnTo>
                  <a:pt x="0" y="43768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4455" y="2760913"/>
            <a:ext cx="10174500" cy="6935770"/>
          </a:xfrm>
          <a:custGeom>
            <a:avLst/>
            <a:gdLst/>
            <a:ahLst/>
            <a:cxnLst/>
            <a:rect r="r" b="b" t="t" l="l"/>
            <a:pathLst>
              <a:path h="6935770" w="10174500">
                <a:moveTo>
                  <a:pt x="0" y="0"/>
                </a:moveTo>
                <a:lnTo>
                  <a:pt x="10174500" y="0"/>
                </a:lnTo>
                <a:lnTo>
                  <a:pt x="10174500" y="6935770"/>
                </a:lnTo>
                <a:lnTo>
                  <a:pt x="0" y="693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5725821"/>
            <a:ext cx="8973700" cy="3970862"/>
          </a:xfrm>
          <a:custGeom>
            <a:avLst/>
            <a:gdLst/>
            <a:ahLst/>
            <a:cxnLst/>
            <a:rect r="r" b="b" t="t" l="l"/>
            <a:pathLst>
              <a:path h="3970862" w="8973700">
                <a:moveTo>
                  <a:pt x="0" y="0"/>
                </a:moveTo>
                <a:lnTo>
                  <a:pt x="8973700" y="0"/>
                </a:lnTo>
                <a:lnTo>
                  <a:pt x="8973700" y="3970862"/>
                </a:lnTo>
                <a:lnTo>
                  <a:pt x="0" y="3970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Exploring functions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31822" y="1972071"/>
            <a:ext cx="6076981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First class functions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9758" y="2535952"/>
            <a:ext cx="9987836" cy="7415968"/>
          </a:xfrm>
          <a:custGeom>
            <a:avLst/>
            <a:gdLst/>
            <a:ahLst/>
            <a:cxnLst/>
            <a:rect r="r" b="b" t="t" l="l"/>
            <a:pathLst>
              <a:path h="7415968" w="9987836">
                <a:moveTo>
                  <a:pt x="0" y="0"/>
                </a:moveTo>
                <a:lnTo>
                  <a:pt x="9987835" y="0"/>
                </a:lnTo>
                <a:lnTo>
                  <a:pt x="9987835" y="7415968"/>
                </a:lnTo>
                <a:lnTo>
                  <a:pt x="0" y="7415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7593" y="755873"/>
            <a:ext cx="7026566" cy="9277973"/>
          </a:xfrm>
          <a:custGeom>
            <a:avLst/>
            <a:gdLst/>
            <a:ahLst/>
            <a:cxnLst/>
            <a:rect r="r" b="b" t="t" l="l"/>
            <a:pathLst>
              <a:path h="9277973" w="7026566">
                <a:moveTo>
                  <a:pt x="0" y="0"/>
                </a:moveTo>
                <a:lnTo>
                  <a:pt x="7026567" y="0"/>
                </a:lnTo>
                <a:lnTo>
                  <a:pt x="7026567" y="9277973"/>
                </a:lnTo>
                <a:lnTo>
                  <a:pt x="0" y="9277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Classes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3722" y="1953021"/>
            <a:ext cx="7607663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Class with it’s constructor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6967" y="1200588"/>
            <a:ext cx="15733265" cy="8849962"/>
          </a:xfrm>
          <a:custGeom>
            <a:avLst/>
            <a:gdLst/>
            <a:ahLst/>
            <a:cxnLst/>
            <a:rect r="r" b="b" t="t" l="l"/>
            <a:pathLst>
              <a:path h="8849962" w="15733265">
                <a:moveTo>
                  <a:pt x="0" y="0"/>
                </a:moveTo>
                <a:lnTo>
                  <a:pt x="15733266" y="0"/>
                </a:lnTo>
                <a:lnTo>
                  <a:pt x="15733266" y="8849961"/>
                </a:lnTo>
                <a:lnTo>
                  <a:pt x="0" y="8849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20579" y="1571228"/>
            <a:ext cx="9419362" cy="7509445"/>
          </a:xfrm>
          <a:custGeom>
            <a:avLst/>
            <a:gdLst/>
            <a:ahLst/>
            <a:cxnLst/>
            <a:rect r="r" b="b" t="t" l="l"/>
            <a:pathLst>
              <a:path h="7509445" w="9419362">
                <a:moveTo>
                  <a:pt x="0" y="0"/>
                </a:moveTo>
                <a:lnTo>
                  <a:pt x="9419362" y="0"/>
                </a:lnTo>
                <a:lnTo>
                  <a:pt x="9419362" y="7509445"/>
                </a:lnTo>
                <a:lnTo>
                  <a:pt x="0" y="75094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5682" y="1928292"/>
            <a:ext cx="7590383" cy="7476643"/>
          </a:xfrm>
          <a:custGeom>
            <a:avLst/>
            <a:gdLst/>
            <a:ahLst/>
            <a:cxnLst/>
            <a:rect r="r" b="b" t="t" l="l"/>
            <a:pathLst>
              <a:path h="7476643" w="7590383">
                <a:moveTo>
                  <a:pt x="0" y="0"/>
                </a:moveTo>
                <a:lnTo>
                  <a:pt x="7590383" y="0"/>
                </a:lnTo>
                <a:lnTo>
                  <a:pt x="7590383" y="7476643"/>
                </a:lnTo>
                <a:lnTo>
                  <a:pt x="0" y="7476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760" r="0" b="-76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2585" y="2606697"/>
            <a:ext cx="6776737" cy="2715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var</a:t>
            </a: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</a:t>
            </a:r>
            <a:r>
              <a:rPr lang="en-US" b="true" sz="2201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n 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 </a:t>
            </a: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2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function </a:t>
            </a:r>
            <a:r>
              <a:rPr lang="en-US" b="true" sz="2201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square(</a:t>
            </a:r>
            <a:r>
              <a:rPr lang="en-US" b="true" sz="2201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num</a:t>
            </a:r>
            <a:r>
              <a:rPr lang="en-US" b="true" sz="2201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)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</a:t>
            </a:r>
            <a:r>
              <a:rPr lang="en-US" b="true" sz="2201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{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</a:t>
            </a:r>
            <a:r>
              <a:rPr lang="en-US" b="true" sz="2201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var </a:t>
            </a:r>
            <a:r>
              <a:rPr lang="en-US" b="true" sz="2201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ans = num * num</a:t>
            </a:r>
            <a:r>
              <a:rPr lang="en-US" b="true" sz="2201">
                <a:solidFill>
                  <a:srgbClr val="FEFEFE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FEFEFE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</a:t>
            </a:r>
            <a:r>
              <a:rPr lang="en-US" b="true" sz="2201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return </a:t>
            </a:r>
            <a:r>
              <a:rPr lang="en-US" b="true" sz="2201">
                <a:solidFill>
                  <a:srgbClr val="F4DA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ans</a:t>
            </a:r>
            <a:r>
              <a:rPr lang="en-US" b="true" sz="2201">
                <a:solidFill>
                  <a:srgbClr val="FEFEFE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}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var </a:t>
            </a: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square2 </a:t>
            </a:r>
            <a:r>
              <a:rPr lang="en-US" b="true" sz="2201">
                <a:solidFill>
                  <a:srgbClr val="FFEA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 square(n)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var </a:t>
            </a: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square4 </a:t>
            </a:r>
            <a:r>
              <a:rPr lang="en-US" b="true" sz="2201">
                <a:solidFill>
                  <a:srgbClr val="FFEA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 square(4)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5682" y="1928292"/>
            <a:ext cx="7590383" cy="7476643"/>
          </a:xfrm>
          <a:custGeom>
            <a:avLst/>
            <a:gdLst/>
            <a:ahLst/>
            <a:cxnLst/>
            <a:rect r="r" b="b" t="t" l="l"/>
            <a:pathLst>
              <a:path h="7476643" w="7590383">
                <a:moveTo>
                  <a:pt x="0" y="0"/>
                </a:moveTo>
                <a:lnTo>
                  <a:pt x="7590383" y="0"/>
                </a:lnTo>
                <a:lnTo>
                  <a:pt x="7590383" y="7476643"/>
                </a:lnTo>
                <a:lnTo>
                  <a:pt x="0" y="74766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760" r="0" b="-76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84425" y="1571228"/>
            <a:ext cx="9455516" cy="7505316"/>
          </a:xfrm>
          <a:custGeom>
            <a:avLst/>
            <a:gdLst/>
            <a:ahLst/>
            <a:cxnLst/>
            <a:rect r="r" b="b" t="t" l="l"/>
            <a:pathLst>
              <a:path h="7505316" w="9455516">
                <a:moveTo>
                  <a:pt x="0" y="0"/>
                </a:moveTo>
                <a:lnTo>
                  <a:pt x="9455516" y="0"/>
                </a:lnTo>
                <a:lnTo>
                  <a:pt x="9455516" y="7505316"/>
                </a:lnTo>
                <a:lnTo>
                  <a:pt x="0" y="75053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2585" y="2606697"/>
            <a:ext cx="6776737" cy="2715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var</a:t>
            </a: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</a:t>
            </a:r>
            <a:r>
              <a:rPr lang="en-US" b="true" sz="2201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n 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 </a:t>
            </a: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2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function </a:t>
            </a:r>
            <a:r>
              <a:rPr lang="en-US" b="true" sz="2201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square(</a:t>
            </a:r>
            <a:r>
              <a:rPr lang="en-US" b="true" sz="2201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num</a:t>
            </a:r>
            <a:r>
              <a:rPr lang="en-US" b="true" sz="2201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)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</a:t>
            </a:r>
            <a:r>
              <a:rPr lang="en-US" b="true" sz="2201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{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</a:t>
            </a:r>
            <a:r>
              <a:rPr lang="en-US" b="true" sz="2201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var </a:t>
            </a:r>
            <a:r>
              <a:rPr lang="en-US" b="true" sz="2201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ans = num * num</a:t>
            </a:r>
            <a:r>
              <a:rPr lang="en-US" b="true" sz="2201">
                <a:solidFill>
                  <a:srgbClr val="FEFEFE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FEFEFE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</a:t>
            </a:r>
            <a:r>
              <a:rPr lang="en-US" b="true" sz="2201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return </a:t>
            </a:r>
            <a:r>
              <a:rPr lang="en-US" b="true" sz="2201">
                <a:solidFill>
                  <a:srgbClr val="F4DA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ans</a:t>
            </a:r>
            <a:r>
              <a:rPr lang="en-US" b="true" sz="2201">
                <a:solidFill>
                  <a:srgbClr val="FEFEFE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}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var </a:t>
            </a: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square2 </a:t>
            </a:r>
            <a:r>
              <a:rPr lang="en-US" b="true" sz="2201">
                <a:solidFill>
                  <a:srgbClr val="FFEA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 square(n)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l">
              <a:lnSpc>
                <a:spcPts val="3081"/>
              </a:lnSpc>
              <a:spcBef>
                <a:spcPct val="0"/>
              </a:spcBef>
            </a:pPr>
            <a:r>
              <a:rPr lang="en-US" b="true" sz="2201">
                <a:solidFill>
                  <a:srgbClr val="526DC1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var </a:t>
            </a:r>
            <a:r>
              <a:rPr lang="en-US" b="true" sz="2201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square4 </a:t>
            </a:r>
            <a:r>
              <a:rPr lang="en-US" b="true" sz="2201">
                <a:solidFill>
                  <a:srgbClr val="FFEA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 square(4)</a:t>
            </a:r>
            <a:r>
              <a:rPr lang="en-US" b="true" sz="2201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91653" y="1781657"/>
            <a:ext cx="10000519" cy="7476643"/>
          </a:xfrm>
          <a:custGeom>
            <a:avLst/>
            <a:gdLst/>
            <a:ahLst/>
            <a:cxnLst/>
            <a:rect r="r" b="b" t="t" l="l"/>
            <a:pathLst>
              <a:path h="7476643" w="10000519">
                <a:moveTo>
                  <a:pt x="0" y="0"/>
                </a:moveTo>
                <a:lnTo>
                  <a:pt x="10000518" y="0"/>
                </a:lnTo>
                <a:lnTo>
                  <a:pt x="10000518" y="7476643"/>
                </a:lnTo>
                <a:lnTo>
                  <a:pt x="0" y="7476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5682" y="1928292"/>
            <a:ext cx="7590383" cy="7476643"/>
            <a:chOff x="0" y="0"/>
            <a:chExt cx="10120511" cy="99688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20511" cy="9968857"/>
            </a:xfrm>
            <a:custGeom>
              <a:avLst/>
              <a:gdLst/>
              <a:ahLst/>
              <a:cxnLst/>
              <a:rect r="r" b="b" t="t" l="l"/>
              <a:pathLst>
                <a:path h="9968857" w="10120511">
                  <a:moveTo>
                    <a:pt x="0" y="0"/>
                  </a:moveTo>
                  <a:lnTo>
                    <a:pt x="10120511" y="0"/>
                  </a:lnTo>
                  <a:lnTo>
                    <a:pt x="10120511" y="9968857"/>
                  </a:lnTo>
                  <a:lnTo>
                    <a:pt x="0" y="996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760" r="0" b="-76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782538" y="917241"/>
              <a:ext cx="9035650" cy="3608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1"/>
                </a:lnSpc>
                <a:spcBef>
                  <a:spcPct val="0"/>
                </a:spcBef>
              </a:pPr>
              <a:r>
                <a:rPr lang="en-US" b="true" sz="2201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var</a:t>
              </a:r>
              <a:r>
                <a:rPr lang="en-US" b="true" sz="2201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</a:t>
              </a:r>
              <a:r>
                <a:rPr lang="en-US" b="true" sz="2201">
                  <a:solidFill>
                    <a:srgbClr val="576DEA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n </a:t>
              </a:r>
              <a:r>
                <a:rPr lang="en-US" b="true" sz="2201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= </a:t>
              </a:r>
              <a:r>
                <a:rPr lang="en-US" b="true" sz="2201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2</a:t>
              </a:r>
              <a:r>
                <a:rPr lang="en-US" b="true" sz="2201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;</a:t>
              </a:r>
            </a:p>
            <a:p>
              <a:pPr algn="l">
                <a:lnSpc>
                  <a:spcPts val="3081"/>
                </a:lnSpc>
                <a:spcBef>
                  <a:spcPct val="0"/>
                </a:spcBef>
              </a:pPr>
              <a:r>
                <a:rPr lang="en-US" b="true" sz="2201">
                  <a:solidFill>
                    <a:srgbClr val="576DEA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function </a:t>
              </a:r>
              <a:r>
                <a:rPr lang="en-US" b="true" sz="2201">
                  <a:solidFill>
                    <a:srgbClr val="EFBD50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square(</a:t>
              </a:r>
              <a:r>
                <a:rPr lang="en-US" b="true" sz="2201">
                  <a:solidFill>
                    <a:srgbClr val="576DEA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num</a:t>
              </a:r>
              <a:r>
                <a:rPr lang="en-US" b="true" sz="2201">
                  <a:solidFill>
                    <a:srgbClr val="EFBD50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)</a:t>
              </a:r>
              <a:r>
                <a:rPr lang="en-US" b="true" sz="2201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</a:t>
              </a:r>
              <a:r>
                <a:rPr lang="en-US" b="true" sz="2201">
                  <a:solidFill>
                    <a:srgbClr val="9C31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{</a:t>
              </a:r>
            </a:p>
            <a:p>
              <a:pPr algn="l">
                <a:lnSpc>
                  <a:spcPts val="3081"/>
                </a:lnSpc>
                <a:spcBef>
                  <a:spcPct val="0"/>
                </a:spcBef>
              </a:pPr>
              <a:r>
                <a:rPr lang="en-US" b="true" sz="2201">
                  <a:solidFill>
                    <a:srgbClr val="9C31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</a:t>
              </a:r>
              <a:r>
                <a:rPr lang="en-US" b="true" sz="2201">
                  <a:solidFill>
                    <a:srgbClr val="576DEA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var </a:t>
              </a:r>
              <a:r>
                <a:rPr lang="en-US" b="true" sz="2201">
                  <a:solidFill>
                    <a:srgbClr val="EFBD50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ans = num * num</a:t>
              </a:r>
              <a:r>
                <a:rPr lang="en-US" b="true" sz="2201">
                  <a:solidFill>
                    <a:srgbClr val="FEFEFE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;</a:t>
              </a:r>
            </a:p>
            <a:p>
              <a:pPr algn="l">
                <a:lnSpc>
                  <a:spcPts val="3081"/>
                </a:lnSpc>
                <a:spcBef>
                  <a:spcPct val="0"/>
                </a:spcBef>
              </a:pPr>
              <a:r>
                <a:rPr lang="en-US" b="true" sz="2201">
                  <a:solidFill>
                    <a:srgbClr val="FEFEFE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</a:t>
              </a:r>
              <a:r>
                <a:rPr lang="en-US" b="true" sz="2201">
                  <a:solidFill>
                    <a:srgbClr val="526DC1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return </a:t>
              </a:r>
              <a:r>
                <a:rPr lang="en-US" b="true" sz="2201">
                  <a:solidFill>
                    <a:srgbClr val="F4DA2B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ans</a:t>
              </a:r>
              <a:r>
                <a:rPr lang="en-US" b="true" sz="2201">
                  <a:solidFill>
                    <a:srgbClr val="FEFEFE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;</a:t>
              </a:r>
            </a:p>
            <a:p>
              <a:pPr algn="l">
                <a:lnSpc>
                  <a:spcPts val="3081"/>
                </a:lnSpc>
                <a:spcBef>
                  <a:spcPct val="0"/>
                </a:spcBef>
              </a:pPr>
              <a:r>
                <a:rPr lang="en-US" b="true" sz="2201">
                  <a:solidFill>
                    <a:srgbClr val="9C31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}</a:t>
              </a:r>
            </a:p>
            <a:p>
              <a:pPr algn="l">
                <a:lnSpc>
                  <a:spcPts val="3081"/>
                </a:lnSpc>
                <a:spcBef>
                  <a:spcPct val="0"/>
                </a:spcBef>
              </a:pPr>
              <a:r>
                <a:rPr lang="en-US" b="true" sz="2201">
                  <a:solidFill>
                    <a:srgbClr val="526DC1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var </a:t>
              </a:r>
              <a:r>
                <a:rPr lang="en-US" b="true" sz="2201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square2 </a:t>
              </a:r>
              <a:r>
                <a:rPr lang="en-US" b="true" sz="2201">
                  <a:solidFill>
                    <a:srgbClr val="FFEA00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= square(n)</a:t>
              </a:r>
              <a:r>
                <a:rPr lang="en-US" b="true" sz="2201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;</a:t>
              </a:r>
            </a:p>
            <a:p>
              <a:pPr algn="l">
                <a:lnSpc>
                  <a:spcPts val="3081"/>
                </a:lnSpc>
                <a:spcBef>
                  <a:spcPct val="0"/>
                </a:spcBef>
              </a:pPr>
              <a:r>
                <a:rPr lang="en-US" b="true" sz="2201">
                  <a:solidFill>
                    <a:srgbClr val="526DC1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var </a:t>
              </a:r>
              <a:r>
                <a:rPr lang="en-US" b="true" sz="2201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square4 </a:t>
              </a:r>
              <a:r>
                <a:rPr lang="en-US" b="true" sz="2201">
                  <a:solidFill>
                    <a:srgbClr val="FFEA00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= square(4)</a:t>
              </a:r>
              <a:r>
                <a:rPr lang="en-US" b="true" sz="2201">
                  <a:solidFill>
                    <a:srgbClr val="FFFFF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;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477757"/>
            <a:ext cx="9379042" cy="4885546"/>
          </a:xfrm>
          <a:custGeom>
            <a:avLst/>
            <a:gdLst/>
            <a:ahLst/>
            <a:cxnLst/>
            <a:rect r="r" b="b" t="t" l="l"/>
            <a:pathLst>
              <a:path h="4885546" w="9379042">
                <a:moveTo>
                  <a:pt x="0" y="0"/>
                </a:moveTo>
                <a:lnTo>
                  <a:pt x="9379042" y="0"/>
                </a:lnTo>
                <a:lnTo>
                  <a:pt x="9379042" y="4885546"/>
                </a:lnTo>
                <a:lnTo>
                  <a:pt x="0" y="488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91977" y="464819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What is HTML, CSS, JavaScript 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77780" y="2791034"/>
            <a:ext cx="1620712" cy="1868745"/>
          </a:xfrm>
          <a:custGeom>
            <a:avLst/>
            <a:gdLst/>
            <a:ahLst/>
            <a:cxnLst/>
            <a:rect r="r" b="b" t="t" l="l"/>
            <a:pathLst>
              <a:path h="1868745" w="1620712">
                <a:moveTo>
                  <a:pt x="0" y="0"/>
                </a:moveTo>
                <a:lnTo>
                  <a:pt x="1620712" y="0"/>
                </a:lnTo>
                <a:lnTo>
                  <a:pt x="1620712" y="1868745"/>
                </a:lnTo>
                <a:lnTo>
                  <a:pt x="0" y="1868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74817" y="2772393"/>
            <a:ext cx="1835912" cy="1887386"/>
          </a:xfrm>
          <a:custGeom>
            <a:avLst/>
            <a:gdLst/>
            <a:ahLst/>
            <a:cxnLst/>
            <a:rect r="r" b="b" t="t" l="l"/>
            <a:pathLst>
              <a:path h="1887386" w="1835912">
                <a:moveTo>
                  <a:pt x="0" y="0"/>
                </a:moveTo>
                <a:lnTo>
                  <a:pt x="1835911" y="0"/>
                </a:lnTo>
                <a:lnTo>
                  <a:pt x="1835911" y="1887386"/>
                </a:lnTo>
                <a:lnTo>
                  <a:pt x="0" y="1887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45121" y="2772393"/>
            <a:ext cx="1400097" cy="1887386"/>
          </a:xfrm>
          <a:custGeom>
            <a:avLst/>
            <a:gdLst/>
            <a:ahLst/>
            <a:cxnLst/>
            <a:rect r="r" b="b" t="t" l="l"/>
            <a:pathLst>
              <a:path h="1887386" w="1400097">
                <a:moveTo>
                  <a:pt x="0" y="0"/>
                </a:moveTo>
                <a:lnTo>
                  <a:pt x="1400097" y="0"/>
                </a:lnTo>
                <a:lnTo>
                  <a:pt x="1400097" y="1887386"/>
                </a:lnTo>
                <a:lnTo>
                  <a:pt x="0" y="18873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26483" y="4931923"/>
            <a:ext cx="1518735" cy="4114800"/>
          </a:xfrm>
          <a:custGeom>
            <a:avLst/>
            <a:gdLst/>
            <a:ahLst/>
            <a:cxnLst/>
            <a:rect r="r" b="b" t="t" l="l"/>
            <a:pathLst>
              <a:path h="4114800" w="1518735">
                <a:moveTo>
                  <a:pt x="0" y="0"/>
                </a:moveTo>
                <a:lnTo>
                  <a:pt x="1518735" y="0"/>
                </a:lnTo>
                <a:lnTo>
                  <a:pt x="15187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44731" y="4931923"/>
            <a:ext cx="1286810" cy="4114800"/>
          </a:xfrm>
          <a:custGeom>
            <a:avLst/>
            <a:gdLst/>
            <a:ahLst/>
            <a:cxnLst/>
            <a:rect r="r" b="b" t="t" l="l"/>
            <a:pathLst>
              <a:path h="4114800" w="1286810">
                <a:moveTo>
                  <a:pt x="0" y="0"/>
                </a:moveTo>
                <a:lnTo>
                  <a:pt x="1286810" y="0"/>
                </a:lnTo>
                <a:lnTo>
                  <a:pt x="1286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33405" y="4931923"/>
            <a:ext cx="1518735" cy="4114800"/>
          </a:xfrm>
          <a:custGeom>
            <a:avLst/>
            <a:gdLst/>
            <a:ahLst/>
            <a:cxnLst/>
            <a:rect r="r" b="b" t="t" l="l"/>
            <a:pathLst>
              <a:path h="4114800" w="1518735">
                <a:moveTo>
                  <a:pt x="0" y="0"/>
                </a:moveTo>
                <a:lnTo>
                  <a:pt x="1518735" y="0"/>
                </a:lnTo>
                <a:lnTo>
                  <a:pt x="15187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2006" y="2265029"/>
            <a:ext cx="17143987" cy="7422006"/>
          </a:xfrm>
          <a:custGeom>
            <a:avLst/>
            <a:gdLst/>
            <a:ahLst/>
            <a:cxnLst/>
            <a:rect r="r" b="b" t="t" l="l"/>
            <a:pathLst>
              <a:path h="7422006" w="17143987">
                <a:moveTo>
                  <a:pt x="0" y="0"/>
                </a:moveTo>
                <a:lnTo>
                  <a:pt x="17143988" y="0"/>
                </a:lnTo>
                <a:lnTo>
                  <a:pt x="17143988" y="7422006"/>
                </a:lnTo>
                <a:lnTo>
                  <a:pt x="0" y="742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549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Arrays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Arrays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01061" y="2023050"/>
            <a:ext cx="18885381" cy="7476643"/>
            <a:chOff x="0" y="0"/>
            <a:chExt cx="25180508" cy="99688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20511" cy="9968857"/>
            </a:xfrm>
            <a:custGeom>
              <a:avLst/>
              <a:gdLst/>
              <a:ahLst/>
              <a:cxnLst/>
              <a:rect r="r" b="b" t="t" l="l"/>
              <a:pathLst>
                <a:path h="9968857" w="10120511">
                  <a:moveTo>
                    <a:pt x="0" y="0"/>
                  </a:moveTo>
                  <a:lnTo>
                    <a:pt x="10120511" y="0"/>
                  </a:lnTo>
                  <a:lnTo>
                    <a:pt x="10120511" y="9968857"/>
                  </a:lnTo>
                  <a:lnTo>
                    <a:pt x="0" y="996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760" r="0" b="-76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782538" y="898191"/>
              <a:ext cx="12600213" cy="5020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let arr</a:t>
              </a: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= [1,2,3,4,5];</a:t>
              </a: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let otp = arr.</a:t>
              </a:r>
              <a:r>
                <a:rPr lang="en-US" b="true" sz="3069">
                  <a:solidFill>
                    <a:srgbClr val="576DEA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map</a:t>
              </a: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((x)=&gt;{</a:t>
              </a: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 return x * 2;</a:t>
              </a: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});</a:t>
              </a: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console.log(otp);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11797757" y="0"/>
              <a:ext cx="10120511" cy="9968857"/>
            </a:xfrm>
            <a:custGeom>
              <a:avLst/>
              <a:gdLst/>
              <a:ahLst/>
              <a:cxnLst/>
              <a:rect r="r" b="b" t="t" l="l"/>
              <a:pathLst>
                <a:path h="9968857" w="10120511">
                  <a:moveTo>
                    <a:pt x="0" y="0"/>
                  </a:moveTo>
                  <a:lnTo>
                    <a:pt x="10120511" y="0"/>
                  </a:lnTo>
                  <a:lnTo>
                    <a:pt x="10120511" y="9968857"/>
                  </a:lnTo>
                  <a:lnTo>
                    <a:pt x="0" y="996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760" r="0" b="-76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2580295" y="898191"/>
              <a:ext cx="12600213" cy="50204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let arr</a:t>
              </a: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= [1,2,3,4,5];</a:t>
              </a: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let otp = arr.</a:t>
              </a:r>
              <a:r>
                <a:rPr lang="en-US" b="true" sz="3069">
                  <a:solidFill>
                    <a:srgbClr val="576DEA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filter</a:t>
              </a: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((x)=&gt;{</a:t>
              </a: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  return x == 2;</a:t>
              </a: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});</a:t>
              </a: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</a:p>
            <a:p>
              <a:pPr algn="l">
                <a:lnSpc>
                  <a:spcPts val="4297"/>
                </a:lnSpc>
                <a:spcBef>
                  <a:spcPct val="0"/>
                </a:spcBef>
              </a:pPr>
              <a:r>
                <a:rPr lang="en-US" b="true" sz="3069">
                  <a:solidFill>
                    <a:srgbClr val="E5B14F"/>
                  </a:solidFill>
                  <a:latin typeface="Fira Code Bold"/>
                  <a:ea typeface="Fira Code Bold"/>
                  <a:cs typeface="Fira Code Bold"/>
                  <a:sym typeface="Fira Code Bold"/>
                </a:rPr>
                <a:t>console.log(otp);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3536" y="2442047"/>
            <a:ext cx="14860928" cy="7844953"/>
          </a:xfrm>
          <a:custGeom>
            <a:avLst/>
            <a:gdLst/>
            <a:ahLst/>
            <a:cxnLst/>
            <a:rect r="r" b="b" t="t" l="l"/>
            <a:pathLst>
              <a:path h="7844953" w="14860928">
                <a:moveTo>
                  <a:pt x="0" y="0"/>
                </a:moveTo>
                <a:lnTo>
                  <a:pt x="14860928" y="0"/>
                </a:lnTo>
                <a:lnTo>
                  <a:pt x="14860928" y="7844953"/>
                </a:lnTo>
                <a:lnTo>
                  <a:pt x="0" y="784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What will be output of this Code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06967" y="1695621"/>
            <a:ext cx="7667963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let numbers = [ 2, 5 , 8, 4, 22 ];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10635" y="3083573"/>
            <a:ext cx="9982416" cy="1294663"/>
            <a:chOff x="0" y="0"/>
            <a:chExt cx="2629114" cy="3409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9114" cy="340981"/>
            </a:xfrm>
            <a:custGeom>
              <a:avLst/>
              <a:gdLst/>
              <a:ahLst/>
              <a:cxnLst/>
              <a:rect r="r" b="b" t="t" l="l"/>
              <a:pathLst>
                <a:path h="340981" w="2629114">
                  <a:moveTo>
                    <a:pt x="39553" y="0"/>
                  </a:moveTo>
                  <a:lnTo>
                    <a:pt x="2589560" y="0"/>
                  </a:lnTo>
                  <a:cubicBezTo>
                    <a:pt x="2600050" y="0"/>
                    <a:pt x="2610111" y="4167"/>
                    <a:pt x="2617529" y="11585"/>
                  </a:cubicBezTo>
                  <a:cubicBezTo>
                    <a:pt x="2624946" y="19003"/>
                    <a:pt x="2629114" y="29063"/>
                    <a:pt x="2629114" y="39553"/>
                  </a:cubicBezTo>
                  <a:lnTo>
                    <a:pt x="2629114" y="301428"/>
                  </a:lnTo>
                  <a:cubicBezTo>
                    <a:pt x="2629114" y="323272"/>
                    <a:pt x="2611405" y="340981"/>
                    <a:pt x="2589560" y="340981"/>
                  </a:cubicBezTo>
                  <a:lnTo>
                    <a:pt x="39553" y="340981"/>
                  </a:lnTo>
                  <a:cubicBezTo>
                    <a:pt x="17709" y="340981"/>
                    <a:pt x="0" y="323272"/>
                    <a:pt x="0" y="301428"/>
                  </a:cubicBezTo>
                  <a:lnTo>
                    <a:pt x="0" y="39553"/>
                  </a:lnTo>
                  <a:cubicBezTo>
                    <a:pt x="0" y="17709"/>
                    <a:pt x="17709" y="0"/>
                    <a:pt x="39553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29114" cy="3790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144766" y="3849159"/>
            <a:ext cx="1294341" cy="1294341"/>
          </a:xfrm>
          <a:custGeom>
            <a:avLst/>
            <a:gdLst/>
            <a:ahLst/>
            <a:cxnLst/>
            <a:rect r="r" b="b" t="t" l="l"/>
            <a:pathLst>
              <a:path h="1294341" w="1294341">
                <a:moveTo>
                  <a:pt x="0" y="0"/>
                </a:moveTo>
                <a:lnTo>
                  <a:pt x="1294341" y="0"/>
                </a:lnTo>
                <a:lnTo>
                  <a:pt x="1294341" y="1294341"/>
                </a:lnTo>
                <a:lnTo>
                  <a:pt x="0" y="1294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w="95250" cap="rnd">
            <a:solidFill>
              <a:srgbClr val="A6A6A6"/>
            </a:solidFill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3386068" y="2833332"/>
            <a:ext cx="13729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spc="658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84262" y="2833332"/>
            <a:ext cx="13729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spc="658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80659" y="2833332"/>
            <a:ext cx="13729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spc="658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32125" y="2833332"/>
            <a:ext cx="13729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spc="658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31217" y="2833332"/>
            <a:ext cx="13729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spc="658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58977" y="2833332"/>
            <a:ext cx="13729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spc="658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80326" y="2833332"/>
            <a:ext cx="13729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spc="658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4479733" y="2835741"/>
            <a:ext cx="1248054" cy="0"/>
          </a:xfrm>
          <a:prstGeom prst="line">
            <a:avLst/>
          </a:prstGeom>
          <a:ln cap="flat" w="10477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 flipV="true">
            <a:off x="15727787" y="2783353"/>
            <a:ext cx="0" cy="1107402"/>
          </a:xfrm>
          <a:prstGeom prst="line">
            <a:avLst/>
          </a:prstGeom>
          <a:ln cap="flat" w="1238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15810987" y="5122413"/>
            <a:ext cx="0" cy="1107402"/>
          </a:xfrm>
          <a:prstGeom prst="line">
            <a:avLst/>
          </a:prstGeom>
          <a:ln cap="flat" w="1238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4946463" y="5158163"/>
            <a:ext cx="852362" cy="706979"/>
          </a:xfrm>
          <a:prstGeom prst="line">
            <a:avLst/>
          </a:prstGeom>
          <a:ln cap="flat" w="1238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 flipH="true" flipV="true">
            <a:off x="15808462" y="5131890"/>
            <a:ext cx="550934" cy="960631"/>
          </a:xfrm>
          <a:prstGeom prst="line">
            <a:avLst/>
          </a:prstGeom>
          <a:ln cap="flat" w="1238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5808462" y="6193894"/>
            <a:ext cx="550934" cy="960631"/>
          </a:xfrm>
          <a:prstGeom prst="line">
            <a:avLst/>
          </a:prstGeom>
          <a:ln cap="flat" w="1238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15339774" y="6202131"/>
            <a:ext cx="478810" cy="998539"/>
          </a:xfrm>
          <a:prstGeom prst="line">
            <a:avLst/>
          </a:prstGeom>
          <a:ln cap="flat" w="123825">
            <a:solidFill>
              <a:srgbClr val="A6A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3992986" y="8649590"/>
            <a:ext cx="1107402" cy="0"/>
          </a:xfrm>
          <a:prstGeom prst="line">
            <a:avLst/>
          </a:prstGeom>
          <a:ln cap="flat" w="114300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3518253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Game time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 flipV="true">
            <a:off x="14479733" y="2783353"/>
            <a:ext cx="0" cy="5866236"/>
          </a:xfrm>
          <a:prstGeom prst="line">
            <a:avLst/>
          </a:prstGeom>
          <a:ln cap="flat" w="10477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0346" y="2627921"/>
            <a:ext cx="8603815" cy="7028777"/>
            <a:chOff x="0" y="0"/>
            <a:chExt cx="2266025" cy="185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66025" cy="1851201"/>
            </a:xfrm>
            <a:custGeom>
              <a:avLst/>
              <a:gdLst/>
              <a:ahLst/>
              <a:cxnLst/>
              <a:rect r="r" b="b" t="t" l="l"/>
              <a:pathLst>
                <a:path h="1851201" w="2266025">
                  <a:moveTo>
                    <a:pt x="26995" y="0"/>
                  </a:moveTo>
                  <a:lnTo>
                    <a:pt x="2239031" y="0"/>
                  </a:lnTo>
                  <a:cubicBezTo>
                    <a:pt x="2253940" y="0"/>
                    <a:pt x="2266025" y="12086"/>
                    <a:pt x="2266025" y="26995"/>
                  </a:cubicBezTo>
                  <a:lnTo>
                    <a:pt x="2266025" y="1824206"/>
                  </a:lnTo>
                  <a:cubicBezTo>
                    <a:pt x="2266025" y="1839115"/>
                    <a:pt x="2253940" y="1851201"/>
                    <a:pt x="2239031" y="1851201"/>
                  </a:cubicBezTo>
                  <a:lnTo>
                    <a:pt x="26995" y="1851201"/>
                  </a:lnTo>
                  <a:cubicBezTo>
                    <a:pt x="12086" y="1851201"/>
                    <a:pt x="0" y="1839115"/>
                    <a:pt x="0" y="1824206"/>
                  </a:cubicBezTo>
                  <a:lnTo>
                    <a:pt x="0" y="26995"/>
                  </a:lnTo>
                  <a:cubicBezTo>
                    <a:pt x="0" y="12086"/>
                    <a:pt x="12086" y="0"/>
                    <a:pt x="26995" y="0"/>
                  </a:cubicBezTo>
                  <a:close/>
                </a:path>
              </a:pathLst>
            </a:custGeom>
            <a:solidFill>
              <a:srgbClr val="000000"/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66025" cy="188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09341" y="2627921"/>
            <a:ext cx="7882528" cy="5246333"/>
          </a:xfrm>
          <a:custGeom>
            <a:avLst/>
            <a:gdLst/>
            <a:ahLst/>
            <a:cxnLst/>
            <a:rect r="r" b="b" t="t" l="l"/>
            <a:pathLst>
              <a:path h="5246333" w="7882528">
                <a:moveTo>
                  <a:pt x="0" y="0"/>
                </a:moveTo>
                <a:lnTo>
                  <a:pt x="7882528" y="0"/>
                </a:lnTo>
                <a:lnTo>
                  <a:pt x="7882528" y="5246332"/>
                </a:lnTo>
                <a:lnTo>
                  <a:pt x="0" y="5246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79" t="0" r="0" b="-136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8271" y="8378237"/>
            <a:ext cx="7901926" cy="684372"/>
          </a:xfrm>
          <a:custGeom>
            <a:avLst/>
            <a:gdLst/>
            <a:ahLst/>
            <a:cxnLst/>
            <a:rect r="r" b="b" t="t" l="l"/>
            <a:pathLst>
              <a:path h="684372" w="7901926">
                <a:moveTo>
                  <a:pt x="0" y="0"/>
                </a:moveTo>
                <a:lnTo>
                  <a:pt x="7901926" y="0"/>
                </a:lnTo>
                <a:lnTo>
                  <a:pt x="7901926" y="684372"/>
                </a:lnTo>
                <a:lnTo>
                  <a:pt x="0" y="6843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32" t="-647409" r="-2960" b="-20596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76037" y="2983864"/>
            <a:ext cx="7667963" cy="215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The &lt;!DOCTYPE html&gt; declaration defines that this document is an HTML5 document.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922258" y="713422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What is DoctypeHTML HTML ? and it is written ?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8271" y="4779497"/>
            <a:ext cx="7667963" cy="161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It’s not a tag It is instruction to web browsers about version of HTML.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8271" y="6552620"/>
            <a:ext cx="7667963" cy="161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Fira Code"/>
                <a:ea typeface="Fira Code"/>
                <a:cs typeface="Fira Code"/>
                <a:sym typeface="Fira Code"/>
              </a:rPr>
              <a:t>It’s not a tag It is instruction to web browsers about version of HTML.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78535" y="0"/>
            <a:ext cx="4209465" cy="10287000"/>
          </a:xfrm>
          <a:custGeom>
            <a:avLst/>
            <a:gdLst/>
            <a:ahLst/>
            <a:cxnLst/>
            <a:rect r="r" b="b" t="t" l="l"/>
            <a:pathLst>
              <a:path h="10287000" w="4209465">
                <a:moveTo>
                  <a:pt x="0" y="0"/>
                </a:moveTo>
                <a:lnTo>
                  <a:pt x="4209465" y="0"/>
                </a:lnTo>
                <a:lnTo>
                  <a:pt x="420946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26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707852"/>
            <a:ext cx="12335786" cy="6938879"/>
          </a:xfrm>
          <a:custGeom>
            <a:avLst/>
            <a:gdLst/>
            <a:ahLst/>
            <a:cxnLst/>
            <a:rect r="r" b="b" t="t" l="l"/>
            <a:pathLst>
              <a:path h="6938879" w="12335786">
                <a:moveTo>
                  <a:pt x="0" y="0"/>
                </a:moveTo>
                <a:lnTo>
                  <a:pt x="12335786" y="0"/>
                </a:lnTo>
                <a:lnTo>
                  <a:pt x="12335786" y="6938880"/>
                </a:lnTo>
                <a:lnTo>
                  <a:pt x="0" y="693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91977" y="636707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History of JavaScript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1918" y="1993341"/>
            <a:ext cx="8612082" cy="7798438"/>
          </a:xfrm>
          <a:custGeom>
            <a:avLst/>
            <a:gdLst/>
            <a:ahLst/>
            <a:cxnLst/>
            <a:rect r="r" b="b" t="t" l="l"/>
            <a:pathLst>
              <a:path h="7798438" w="8612082">
                <a:moveTo>
                  <a:pt x="0" y="0"/>
                </a:moveTo>
                <a:lnTo>
                  <a:pt x="8612082" y="0"/>
                </a:lnTo>
                <a:lnTo>
                  <a:pt x="8612082" y="7798438"/>
                </a:lnTo>
                <a:lnTo>
                  <a:pt x="0" y="7798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5835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40192" y="1993341"/>
            <a:ext cx="8312603" cy="6087342"/>
          </a:xfrm>
          <a:custGeom>
            <a:avLst/>
            <a:gdLst/>
            <a:ahLst/>
            <a:cxnLst/>
            <a:rect r="r" b="b" t="t" l="l"/>
            <a:pathLst>
              <a:path h="6087342" w="8312603">
                <a:moveTo>
                  <a:pt x="0" y="0"/>
                </a:moveTo>
                <a:lnTo>
                  <a:pt x="8312603" y="0"/>
                </a:lnTo>
                <a:lnTo>
                  <a:pt x="8312603" y="6087342"/>
                </a:lnTo>
                <a:lnTo>
                  <a:pt x="0" y="60873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443" t="-942" r="-46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40192" y="5674113"/>
            <a:ext cx="8312603" cy="2406570"/>
          </a:xfrm>
          <a:custGeom>
            <a:avLst/>
            <a:gdLst/>
            <a:ahLst/>
            <a:cxnLst/>
            <a:rect r="r" b="b" t="t" l="l"/>
            <a:pathLst>
              <a:path h="2406570" w="8312603">
                <a:moveTo>
                  <a:pt x="0" y="0"/>
                </a:moveTo>
                <a:lnTo>
                  <a:pt x="8312603" y="0"/>
                </a:lnTo>
                <a:lnTo>
                  <a:pt x="8312603" y="2406570"/>
                </a:lnTo>
                <a:lnTo>
                  <a:pt x="0" y="240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91977" y="440595"/>
            <a:ext cx="11704046" cy="56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Variables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5682" y="1998319"/>
            <a:ext cx="17672435" cy="7958515"/>
          </a:xfrm>
          <a:custGeom>
            <a:avLst/>
            <a:gdLst/>
            <a:ahLst/>
            <a:cxnLst/>
            <a:rect r="r" b="b" t="t" l="l"/>
            <a:pathLst>
              <a:path h="7958515" w="17672435">
                <a:moveTo>
                  <a:pt x="0" y="0"/>
                </a:moveTo>
                <a:lnTo>
                  <a:pt x="17672435" y="0"/>
                </a:lnTo>
                <a:lnTo>
                  <a:pt x="17672435" y="7958515"/>
                </a:lnTo>
                <a:lnTo>
                  <a:pt x="0" y="7958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793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91977" y="440595"/>
            <a:ext cx="11704046" cy="56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Control flows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96323" y="3726303"/>
            <a:ext cx="5607707" cy="5220265"/>
          </a:xfrm>
          <a:custGeom>
            <a:avLst/>
            <a:gdLst/>
            <a:ahLst/>
            <a:cxnLst/>
            <a:rect r="r" b="b" t="t" l="l"/>
            <a:pathLst>
              <a:path h="5220265" w="5607707">
                <a:moveTo>
                  <a:pt x="0" y="0"/>
                </a:moveTo>
                <a:lnTo>
                  <a:pt x="5607707" y="0"/>
                </a:lnTo>
                <a:lnTo>
                  <a:pt x="5607707" y="5220265"/>
                </a:lnTo>
                <a:lnTo>
                  <a:pt x="0" y="52202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16006" y="1344178"/>
            <a:ext cx="2757610" cy="2582126"/>
          </a:xfrm>
          <a:custGeom>
            <a:avLst/>
            <a:gdLst/>
            <a:ahLst/>
            <a:cxnLst/>
            <a:rect r="r" b="b" t="t" l="l"/>
            <a:pathLst>
              <a:path h="2582126" w="2757610">
                <a:moveTo>
                  <a:pt x="0" y="0"/>
                </a:moveTo>
                <a:lnTo>
                  <a:pt x="2757610" y="0"/>
                </a:lnTo>
                <a:lnTo>
                  <a:pt x="2757610" y="2582125"/>
                </a:lnTo>
                <a:lnTo>
                  <a:pt x="0" y="25821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18253" y="440595"/>
            <a:ext cx="11704046" cy="56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Loops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7426" y="1928465"/>
            <a:ext cx="11537393" cy="921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00BF63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//for loops </a:t>
            </a: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for</a:t>
            </a:r>
            <a:r>
              <a:rPr lang="en-US" sz="3252" b="true">
                <a:solidFill>
                  <a:srgbClr val="F4DA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(i=1;i&lt;=5;i++)</a:t>
            </a:r>
            <a:r>
              <a:rPr lang="en-US" sz="3252" b="true">
                <a:solidFill>
                  <a:srgbClr val="7C6AF2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{</a:t>
            </a: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</a:t>
            </a:r>
            <a:r>
              <a:rPr lang="en-US" sz="3252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console</a:t>
            </a:r>
            <a:r>
              <a:rPr lang="en-US" sz="3252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.</a:t>
            </a:r>
            <a:r>
              <a:rPr lang="en-US" sz="3252" b="true">
                <a:solidFill>
                  <a:srgbClr val="7C6AF2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log</a:t>
            </a:r>
            <a:r>
              <a:rPr lang="en-US" sz="3252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</a:t>
            </a:r>
            <a:r>
              <a:rPr lang="en-US" sz="3252" b="true">
                <a:solidFill>
                  <a:srgbClr val="13A9D6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i</a:t>
            </a:r>
            <a:r>
              <a:rPr lang="en-US" sz="3252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);</a:t>
            </a: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7C6AF2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}</a:t>
            </a:r>
          </a:p>
          <a:p>
            <a:pPr algn="just">
              <a:lnSpc>
                <a:spcPts val="4554"/>
              </a:lnSpc>
            </a:pP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00BF63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//while loop</a:t>
            </a: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console</a:t>
            </a:r>
            <a:r>
              <a:rPr lang="en-US" sz="3252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.</a:t>
            </a:r>
            <a:r>
              <a:rPr lang="en-US" sz="3252" b="true">
                <a:solidFill>
                  <a:srgbClr val="7C6AF2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log</a:t>
            </a:r>
            <a:r>
              <a:rPr lang="en-US" sz="3252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</a:t>
            </a:r>
            <a:r>
              <a:rPr lang="en-US" sz="3252" b="true">
                <a:solidFill>
                  <a:srgbClr val="E5B14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"j is here :"</a:t>
            </a:r>
            <a:r>
              <a:rPr lang="en-US" sz="3252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);</a:t>
            </a: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let </a:t>
            </a:r>
            <a:r>
              <a:rPr lang="en-US" sz="3252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j</a:t>
            </a:r>
            <a:r>
              <a:rPr lang="en-US" sz="3252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= </a:t>
            </a:r>
            <a:r>
              <a:rPr lang="en-US" sz="3252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0</a:t>
            </a:r>
            <a:r>
              <a:rPr lang="en-US" sz="3252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while</a:t>
            </a:r>
            <a:r>
              <a:rPr lang="en-US" sz="3252" b="true">
                <a:solidFill>
                  <a:srgbClr val="F4DA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(j&lt;10)</a:t>
            </a:r>
            <a:r>
              <a:rPr lang="en-US" sz="3252" b="true">
                <a:solidFill>
                  <a:srgbClr val="7C6AF2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{</a:t>
            </a: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F4DA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j++;</a:t>
            </a: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F4DA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console.</a:t>
            </a:r>
            <a:r>
              <a:rPr lang="en-US" sz="3252" b="true">
                <a:solidFill>
                  <a:srgbClr val="7C6AF2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log</a:t>
            </a:r>
            <a:r>
              <a:rPr lang="en-US" sz="3252" b="true">
                <a:solidFill>
                  <a:srgbClr val="F4DA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(j);</a:t>
            </a:r>
          </a:p>
          <a:p>
            <a:pPr algn="just">
              <a:lnSpc>
                <a:spcPts val="4554"/>
              </a:lnSpc>
            </a:pPr>
            <a:r>
              <a:rPr lang="en-US" sz="3252" b="true">
                <a:solidFill>
                  <a:srgbClr val="7C6AF2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}</a:t>
            </a:r>
          </a:p>
          <a:p>
            <a:pPr algn="just">
              <a:lnSpc>
                <a:spcPts val="4554"/>
              </a:lnSpc>
            </a:pPr>
          </a:p>
          <a:p>
            <a:pPr algn="just">
              <a:lnSpc>
                <a:spcPts val="4554"/>
              </a:lnSpc>
            </a:pPr>
          </a:p>
          <a:p>
            <a:pPr algn="just">
              <a:lnSpc>
                <a:spcPts val="4554"/>
              </a:lnSpc>
            </a:pPr>
          </a:p>
          <a:p>
            <a:pPr algn="just">
              <a:lnSpc>
                <a:spcPts val="45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845438"/>
            <a:ext cx="2757610" cy="2582126"/>
          </a:xfrm>
          <a:custGeom>
            <a:avLst/>
            <a:gdLst/>
            <a:ahLst/>
            <a:cxnLst/>
            <a:rect r="r" b="b" t="t" l="l"/>
            <a:pathLst>
              <a:path h="2582126" w="2757610">
                <a:moveTo>
                  <a:pt x="0" y="0"/>
                </a:moveTo>
                <a:lnTo>
                  <a:pt x="2757610" y="0"/>
                </a:lnTo>
                <a:lnTo>
                  <a:pt x="2757610" y="2582126"/>
                </a:lnTo>
                <a:lnTo>
                  <a:pt x="0" y="2582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70276" y="1911458"/>
            <a:ext cx="8641272" cy="7516106"/>
          </a:xfrm>
          <a:custGeom>
            <a:avLst/>
            <a:gdLst/>
            <a:ahLst/>
            <a:cxnLst/>
            <a:rect r="r" b="b" t="t" l="l"/>
            <a:pathLst>
              <a:path h="7516106" w="8641272">
                <a:moveTo>
                  <a:pt x="0" y="0"/>
                </a:moveTo>
                <a:lnTo>
                  <a:pt x="8641271" y="0"/>
                </a:lnTo>
                <a:lnTo>
                  <a:pt x="8641271" y="7516106"/>
                </a:lnTo>
                <a:lnTo>
                  <a:pt x="0" y="75161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18253" y="440595"/>
            <a:ext cx="11704046" cy="563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Do while loop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0880" y="2054918"/>
            <a:ext cx="12434819" cy="367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8"/>
              </a:lnSpc>
            </a:pPr>
            <a:r>
              <a:rPr lang="en-US" sz="3505" b="true">
                <a:solidFill>
                  <a:srgbClr val="00BF63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//do while loop </a:t>
            </a:r>
          </a:p>
          <a:p>
            <a:pPr algn="just">
              <a:lnSpc>
                <a:spcPts val="4908"/>
              </a:lnSpc>
            </a:pPr>
            <a:r>
              <a:rPr lang="en-US" sz="3505" b="true">
                <a:solidFill>
                  <a:srgbClr val="576DEA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let </a:t>
            </a:r>
            <a:r>
              <a:rPr lang="en-US" sz="3505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k</a:t>
            </a:r>
            <a:r>
              <a:rPr lang="en-US" sz="3505" b="true">
                <a:solidFill>
                  <a:srgbClr val="00BF63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</a:t>
            </a:r>
            <a:r>
              <a:rPr lang="en-US" sz="3505" b="true">
                <a:solidFill>
                  <a:srgbClr val="EFEDE9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= 0;</a:t>
            </a:r>
          </a:p>
          <a:p>
            <a:pPr algn="just">
              <a:lnSpc>
                <a:spcPts val="4908"/>
              </a:lnSpc>
            </a:pPr>
            <a:r>
              <a:rPr lang="en-US" sz="3505" b="true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do</a:t>
            </a:r>
            <a:r>
              <a:rPr lang="en-US" sz="3505" b="true">
                <a:solidFill>
                  <a:srgbClr val="7C6AF2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{</a:t>
            </a:r>
          </a:p>
          <a:p>
            <a:pPr algn="just">
              <a:lnSpc>
                <a:spcPts val="4908"/>
              </a:lnSpc>
            </a:pPr>
            <a:r>
              <a:rPr lang="en-US" sz="3505" b="true">
                <a:solidFill>
                  <a:srgbClr val="00BF63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</a:t>
            </a:r>
            <a:r>
              <a:rPr lang="en-US" sz="3505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console.</a:t>
            </a:r>
            <a:r>
              <a:rPr lang="en-US" sz="3505" b="true">
                <a:solidFill>
                  <a:srgbClr val="9C31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log</a:t>
            </a:r>
            <a:r>
              <a:rPr lang="en-US" sz="3505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("printing K :"</a:t>
            </a:r>
            <a:r>
              <a:rPr lang="en-US" sz="3505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,</a:t>
            </a:r>
            <a:r>
              <a:rPr lang="en-US" sz="3505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k</a:t>
            </a:r>
            <a:r>
              <a:rPr lang="en-US" sz="3505" b="true">
                <a:solidFill>
                  <a:srgbClr val="F4DA2B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);</a:t>
            </a:r>
          </a:p>
          <a:p>
            <a:pPr algn="just">
              <a:lnSpc>
                <a:spcPts val="4908"/>
              </a:lnSpc>
            </a:pPr>
            <a:r>
              <a:rPr lang="en-US" sz="3505" b="true">
                <a:solidFill>
                  <a:srgbClr val="00BF63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 </a:t>
            </a:r>
            <a:r>
              <a:rPr lang="en-US" sz="3505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k</a:t>
            </a:r>
            <a:r>
              <a:rPr lang="en-US" sz="3505" b="true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++;</a:t>
            </a:r>
          </a:p>
          <a:p>
            <a:pPr algn="just">
              <a:lnSpc>
                <a:spcPts val="4908"/>
              </a:lnSpc>
            </a:pPr>
            <a:r>
              <a:rPr lang="en-US" sz="3505" b="true">
                <a:solidFill>
                  <a:srgbClr val="7C6AF2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}</a:t>
            </a:r>
            <a:r>
              <a:rPr lang="en-US" sz="3505" b="true">
                <a:solidFill>
                  <a:srgbClr val="EFBD5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while </a:t>
            </a:r>
            <a:r>
              <a:rPr lang="en-US" sz="3505" b="true">
                <a:solidFill>
                  <a:srgbClr val="FFEA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(k&lt;10)</a:t>
            </a:r>
            <a:r>
              <a:rPr lang="en-US" sz="3505" b="true">
                <a:solidFill>
                  <a:srgbClr val="00BF63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682" y="311158"/>
            <a:ext cx="3222570" cy="889429"/>
          </a:xfrm>
          <a:custGeom>
            <a:avLst/>
            <a:gdLst/>
            <a:ahLst/>
            <a:cxnLst/>
            <a:rect r="r" b="b" t="t" l="l"/>
            <a:pathLst>
              <a:path h="889429" w="3222570">
                <a:moveTo>
                  <a:pt x="0" y="0"/>
                </a:moveTo>
                <a:lnTo>
                  <a:pt x="3222571" y="0"/>
                </a:lnTo>
                <a:lnTo>
                  <a:pt x="3222571" y="889430"/>
                </a:lnTo>
                <a:lnTo>
                  <a:pt x="0" y="889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1521" y="1728000"/>
            <a:ext cx="6718449" cy="6718449"/>
          </a:xfrm>
          <a:custGeom>
            <a:avLst/>
            <a:gdLst/>
            <a:ahLst/>
            <a:cxnLst/>
            <a:rect r="r" b="b" t="t" l="l"/>
            <a:pathLst>
              <a:path h="6718449" w="6718449">
                <a:moveTo>
                  <a:pt x="0" y="0"/>
                </a:moveTo>
                <a:lnTo>
                  <a:pt x="6718449" y="0"/>
                </a:lnTo>
                <a:lnTo>
                  <a:pt x="6718449" y="6718450"/>
                </a:lnTo>
                <a:lnTo>
                  <a:pt x="0" y="6718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2155691"/>
            <a:ext cx="7802945" cy="6965902"/>
          </a:xfrm>
          <a:custGeom>
            <a:avLst/>
            <a:gdLst/>
            <a:ahLst/>
            <a:cxnLst/>
            <a:rect r="r" b="b" t="t" l="l"/>
            <a:pathLst>
              <a:path h="6965902" w="7802945">
                <a:moveTo>
                  <a:pt x="0" y="0"/>
                </a:moveTo>
                <a:lnTo>
                  <a:pt x="7802945" y="0"/>
                </a:lnTo>
                <a:lnTo>
                  <a:pt x="7802945" y="6965902"/>
                </a:lnTo>
                <a:lnTo>
                  <a:pt x="0" y="69659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91977" y="440595"/>
            <a:ext cx="11704046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Functions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5604" y="2259761"/>
            <a:ext cx="4484846" cy="418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EFBD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 </a:t>
            </a:r>
            <a:r>
              <a:rPr lang="en-US" sz="3399" b="true">
                <a:solidFill>
                  <a:srgbClr val="526D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sz="3399" b="true">
                <a:solidFill>
                  <a:srgbClr val="526D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dd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()</a:t>
            </a:r>
            <a:r>
              <a:rPr lang="en-US" sz="3399" b="true">
                <a:solidFill>
                  <a:srgbClr val="9C3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{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  <a:r>
              <a:rPr lang="en-US" sz="3399" b="true">
                <a:solidFill>
                  <a:srgbClr val="526D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return </a:t>
            </a:r>
            <a:r>
              <a:rPr lang="en-US" sz="3399" b="true">
                <a:solidFill>
                  <a:srgbClr val="F4DA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+ 5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;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9C3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4DA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 </a:t>
            </a:r>
            <a:r>
              <a:rPr lang="en-US" sz="3399" b="true">
                <a:solidFill>
                  <a:srgbClr val="526DC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 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= </a:t>
            </a:r>
            <a:r>
              <a:rPr lang="en-US" sz="3399" b="true">
                <a:solidFill>
                  <a:srgbClr val="EFBD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();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EA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console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  <a:r>
              <a:rPr lang="en-US" sz="3399" b="true">
                <a:solidFill>
                  <a:srgbClr val="9C31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</a:t>
            </a:r>
            <a:r>
              <a:rPr lang="en-US" sz="3399" b="true">
                <a:solidFill>
                  <a:srgbClr val="F4DA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1412722"/>
            <a:ext cx="1664568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OutPut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2713134"/>
            <a:ext cx="1664568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FFFFFF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DAGuDvmO1tw</dc:identifier>
  <dcterms:modified xsi:type="dcterms:W3CDTF">2011-08-01T06:04:30Z</dcterms:modified>
  <cp:revision>1</cp:revision>
  <dc:title>Breaking the Code</dc:title>
</cp:coreProperties>
</file>