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Two adults wearing outfits with bold, solid colours — green, blue, pink and yellow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Person blowing pink bubblegum against a solid pink and blue background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/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/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Caption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A person’s lower body with blue trousers and green shoes on a yellow and pink floor"/>
          <p:cNvSpPr/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Partial view of a building exterior painted yellow with blue window shutters and a curtained doorway"/>
          <p:cNvSpPr/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Author and Date"/>
          <p:cNvSpPr txBox="1"/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pc="0" sz="14000">
                <a:solidFill>
                  <a:srgbClr val="FFFFFF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14000">
                <a:solidFill>
                  <a:srgbClr val="FFFFFF"/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DA Project - King County USA"/>
          <p:cNvSpPr txBox="1"/>
          <p:nvPr>
            <p:ph type="ctrTitle"/>
          </p:nvPr>
        </p:nvSpPr>
        <p:spPr>
          <a:xfrm>
            <a:off x="1219200" y="2748226"/>
            <a:ext cx="21945601" cy="5524501"/>
          </a:xfrm>
          <a:prstGeom prst="rect">
            <a:avLst/>
          </a:prstGeom>
        </p:spPr>
        <p:txBody>
          <a:bodyPr/>
          <a:lstStyle/>
          <a:p>
            <a:pPr/>
            <a:r>
              <a:t>EDA Project - King County USA</a:t>
            </a:r>
          </a:p>
        </p:txBody>
      </p:sp>
      <p:sp>
        <p:nvSpPr>
          <p:cNvPr id="151" name="Samet Ball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Samet Balli </a:t>
            </a:r>
          </a:p>
        </p:txBody>
      </p:sp>
      <p:sp>
        <p:nvSpPr>
          <p:cNvPr id="152" name="How to utilise housing data to give more insights on client focused hypothesis"/>
          <p:cNvSpPr txBox="1"/>
          <p:nvPr>
            <p:ph type="subTitle" sz="quarter" idx="1"/>
          </p:nvPr>
        </p:nvSpPr>
        <p:spPr>
          <a:xfrm>
            <a:off x="1219200" y="7700828"/>
            <a:ext cx="21945600" cy="2095501"/>
          </a:xfrm>
          <a:prstGeom prst="rect">
            <a:avLst/>
          </a:prstGeom>
        </p:spPr>
        <p:txBody>
          <a:bodyPr/>
          <a:lstStyle>
            <a:lvl1pPr defTabSz="487044">
              <a:lnSpc>
                <a:spcPct val="80000"/>
              </a:lnSpc>
              <a:defRPr cap="all" spc="-82" sz="8260">
                <a:solidFill>
                  <a:schemeClr val="accent4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pPr/>
            <a:r>
              <a:t>How to utilise housing data to give more insights on client focused hypothesis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2"/>
      <p:bldP build="whole" bldLvl="1" animBg="1" rev="0" advAuto="0" spid="15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efine Cent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Central </a:t>
            </a:r>
          </a:p>
        </p:txBody>
      </p:sp>
      <p:sp>
        <p:nvSpPr>
          <p:cNvPr id="178" name="Defined a central area powered by google maps and populationdensity map from statisticatlas…"/>
          <p:cNvSpPr txBox="1"/>
          <p:nvPr>
            <p:ph type="body" idx="1"/>
          </p:nvPr>
        </p:nvSpPr>
        <p:spPr>
          <a:xfrm>
            <a:off x="1219200" y="3733799"/>
            <a:ext cx="21945600" cy="8763001"/>
          </a:xfrm>
          <a:prstGeom prst="rect">
            <a:avLst/>
          </a:prstGeom>
        </p:spPr>
        <p:txBody>
          <a:bodyPr/>
          <a:lstStyle/>
          <a:p>
            <a:pPr marL="685799" indent="-685799">
              <a:defRPr sz="3900"/>
            </a:pPr>
            <a:r>
              <a:t>Defined a central area powered by google maps and populationdensity map from statisticatlas</a:t>
            </a:r>
          </a:p>
          <a:p>
            <a:pPr marL="685799" indent="-685799">
              <a:defRPr sz="3900"/>
            </a:pPr>
            <a:r>
              <a:t>central_latitude_range = (47.52, 47.77)</a:t>
            </a:r>
          </a:p>
          <a:p>
            <a:pPr marL="685799" indent="-685799">
              <a:defRPr sz="3900"/>
            </a:pPr>
            <a:r>
              <a:t>central_longitude_range = (-122.41, -122.08)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  <p:bldP build="whole" bldLvl="1" animBg="1" rev="0" advAuto="0" spid="17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Central Criteria.png" descr="Central Criteri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7226" y="2534574"/>
            <a:ext cx="16446242" cy="1116351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COmparison of House Prices Central vs. Non-Central"/>
          <p:cNvSpPr txBox="1"/>
          <p:nvPr>
            <p:ph type="title"/>
          </p:nvPr>
        </p:nvSpPr>
        <p:spPr>
          <a:xfrm>
            <a:off x="1219200" y="958535"/>
            <a:ext cx="21945601" cy="2298701"/>
          </a:xfrm>
          <a:prstGeom prst="rect">
            <a:avLst/>
          </a:prstGeom>
        </p:spPr>
        <p:txBody>
          <a:bodyPr/>
          <a:lstStyle/>
          <a:p>
            <a:pPr/>
            <a:r>
              <a:t>COmparison of House Prices Central vs. Non-Central</a:t>
            </a:r>
          </a:p>
        </p:txBody>
      </p:sp>
      <p:sp>
        <p:nvSpPr>
          <p:cNvPr id="182" name="Plot shows that houses with central location are typically higher priced. Hypothesis is approved"/>
          <p:cNvSpPr txBox="1"/>
          <p:nvPr/>
        </p:nvSpPr>
        <p:spPr>
          <a:xfrm>
            <a:off x="15840070" y="4539305"/>
            <a:ext cx="8296660" cy="3073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lnSpc>
                <a:spcPct val="80000"/>
              </a:lnSpc>
              <a:spcBef>
                <a:spcPts val="2400"/>
              </a:spcBef>
              <a:defRPr b="1" sz="4200">
                <a:solidFill>
                  <a:srgbClr val="53585F"/>
                </a:solidFill>
              </a:defRPr>
            </a:lvl1pPr>
          </a:lstStyle>
          <a:p>
            <a:pPr/>
            <a:r>
              <a:t>Plot shows that houses with central location are typically higher priced. Hypothesis is approved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2"/>
      <p:bldP build="whole" bldLvl="1" animBg="1" rev="0" advAuto="0" spid="182" grpId="3"/>
      <p:bldP build="whole" bldLvl="1" animBg="1" rev="0" advAuto="0" spid="18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F Houses that have waterfront and central,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3991">
              <a:defRPr sz="10640"/>
            </a:pPr>
            <a:r>
              <a:t>IF Houses that have waterfront and central, </a:t>
            </a:r>
          </a:p>
          <a:p>
            <a:pPr defTabSz="443991">
              <a:defRPr sz="10640"/>
            </a:pPr>
            <a:r>
              <a:t>they are priced  above the Median of the total price range of houses in king county.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Central and waterfront price comp.png" descr="Central and waterfront price co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2776" y="1509185"/>
            <a:ext cx="18498448" cy="1206803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Comparison of Prices for Houses with Waterfront and central location"/>
          <p:cNvSpPr txBox="1"/>
          <p:nvPr>
            <p:ph type="title"/>
          </p:nvPr>
        </p:nvSpPr>
        <p:spPr>
          <a:xfrm>
            <a:off x="982232" y="650476"/>
            <a:ext cx="21945601" cy="2298701"/>
          </a:xfrm>
          <a:prstGeom prst="rect">
            <a:avLst/>
          </a:prstGeom>
        </p:spPr>
        <p:txBody>
          <a:bodyPr/>
          <a:lstStyle>
            <a:lvl1pPr defTabSz="635634">
              <a:defRPr spc="-89" sz="8932"/>
            </a:lvl1pPr>
          </a:lstStyle>
          <a:p>
            <a:pPr/>
            <a:r>
              <a:t>Comparison of Prices for Houses with Waterfront and central location</a:t>
            </a:r>
          </a:p>
        </p:txBody>
      </p:sp>
      <p:sp>
        <p:nvSpPr>
          <p:cNvPr id="188" name="So this means all houses that are central and located next to the water are priced above the median prices in King County."/>
          <p:cNvSpPr txBox="1"/>
          <p:nvPr/>
        </p:nvSpPr>
        <p:spPr>
          <a:xfrm>
            <a:off x="14883734" y="4428244"/>
            <a:ext cx="8824387" cy="3886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lnSpc>
                <a:spcPct val="80000"/>
              </a:lnSpc>
              <a:spcBef>
                <a:spcPts val="2400"/>
              </a:spcBef>
              <a:defRPr b="1" sz="4200">
                <a:solidFill>
                  <a:srgbClr val="53585F"/>
                </a:solidFill>
              </a:defRPr>
            </a:pPr>
            <a:r>
              <a:t>So this means all houses that are central and located next to the water are priced above the median prices in King County.</a:t>
            </a:r>
          </a:p>
          <a:p>
            <a:pPr algn="l" defTabSz="584200">
              <a:lnSpc>
                <a:spcPct val="80000"/>
              </a:lnSpc>
              <a:spcBef>
                <a:spcPts val="2400"/>
              </a:spcBef>
              <a:defRPr b="1" sz="4200">
                <a:solidFill>
                  <a:srgbClr val="53585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7" grpId="1"/>
      <p:bldP build="whole" bldLvl="1" animBg="1" rev="0" advAuto="0" spid="188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o accommodate at least some of the criteria of my Cli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accommodate at least some of the criteria of my Client </a:t>
            </a:r>
          </a:p>
          <a:p>
            <a:pPr/>
            <a:r>
              <a:t>Defined the price budget to 750.000 $</a:t>
            </a:r>
          </a:p>
          <a:p>
            <a:pPr/>
            <a:r>
              <a:t>no waterfront </a:t>
            </a:r>
          </a:p>
          <a:p>
            <a:pPr/>
            <a:r>
              <a:t>Isolated defined by number (sqft_living15/sqft_lot15) &gt; 0.4</a:t>
            </a:r>
          </a:p>
          <a:p>
            <a:pPr/>
            <a:r>
              <a:t>nice condition: nice_condition_grade_threshold = 4 and/or nice_grade_threshold = 9</a:t>
            </a:r>
          </a:p>
          <a:p>
            <a:pPr/>
            <a:r>
              <a:t>central : within defined coordinates </a:t>
            </a:r>
          </a:p>
          <a:p>
            <a:pPr lvl="1">
              <a:defRPr sz="3900"/>
            </a:pPr>
            <a:r>
              <a:t>central_latitude_range = (47.52, 47.77)</a:t>
            </a:r>
          </a:p>
          <a:p>
            <a:pPr lvl="1">
              <a:defRPr sz="3900"/>
            </a:pPr>
            <a:r>
              <a:t>central_longitude_range = (-122.41, -122.08)</a:t>
            </a:r>
          </a:p>
          <a:p>
            <a:pPr lvl="2"/>
          </a:p>
          <a:p>
            <a:pPr lvl="2" marL="0" indent="914400">
              <a:buClrTx/>
              <a:buSzTx/>
              <a:buNone/>
            </a:pPr>
            <a:r>
              <a:t>Are there nice, central &amp; isolated locations in the city center within the budget ?</a:t>
            </a:r>
          </a:p>
        </p:txBody>
      </p:sp>
      <p:sp>
        <p:nvSpPr>
          <p:cNvPr id="191" name="Adapting the the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Adapting the the criteria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  <p:bldP build="whole" bldLvl="1" animBg="1" rev="0" advAuto="0" spid="190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sult of a list of 128 houses meeting these criteri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of a list of 128 houses meeting these criteria. </a:t>
            </a:r>
          </a:p>
          <a:p>
            <a:pPr/>
            <a:r>
              <a:t>Recommending the cheapest three to client and go from there </a:t>
            </a:r>
          </a:p>
          <a:p>
            <a:pPr/>
            <a:r>
              <a:t>1. House id 7899800863 -  299.900 $</a:t>
            </a:r>
          </a:p>
          <a:p>
            <a:pPr/>
            <a:r>
              <a:t>2. House id 9126100765 - 455.000 $</a:t>
            </a:r>
          </a:p>
          <a:p>
            <a:pPr/>
            <a:r>
              <a:t>3. House id 2719100042 - 458500 $ </a:t>
            </a:r>
          </a:p>
          <a:p>
            <a:pPr/>
          </a:p>
          <a:p>
            <a:pPr/>
            <a:r>
              <a:t>all houses have 3 bedrooms and more than one bathroom</a:t>
            </a:r>
          </a:p>
        </p:txBody>
      </p:sp>
      <p:sp>
        <p:nvSpPr>
          <p:cNvPr id="194" name="Filtering the  Data by these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 the  Data by these Criteria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2"/>
      <p:bldP build="whole" bldLvl="1" animBg="1" rev="0" advAuto="0" spid="19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Housing data given contains:…"/>
          <p:cNvSpPr txBox="1"/>
          <p:nvPr>
            <p:ph type="body" idx="1"/>
          </p:nvPr>
        </p:nvSpPr>
        <p:spPr>
          <a:xfrm>
            <a:off x="1219200" y="3735858"/>
            <a:ext cx="21945600" cy="8760942"/>
          </a:xfrm>
          <a:prstGeom prst="rect">
            <a:avLst/>
          </a:prstGeom>
        </p:spPr>
        <p:txBody>
          <a:bodyPr/>
          <a:lstStyle/>
          <a:p>
            <a:pPr/>
            <a:r>
              <a:t>The Housing data given contains:</a:t>
            </a:r>
          </a:p>
          <a:p>
            <a:pPr/>
          </a:p>
          <a:p>
            <a:pPr/>
            <a:r>
              <a:t>id, date, price of house, No. of bedrooms, No. of bathrooms, floors in total</a:t>
            </a:r>
          </a:p>
          <a:p>
            <a:pPr/>
            <a:r>
              <a:t>sqft living space , sqft lot space, waterfront, view count, conidition, grade, sqft_above, sqft_basement</a:t>
            </a:r>
          </a:p>
          <a:p>
            <a:pPr/>
            <a:r>
              <a:t>built year, year house renovated, zip code, latitude+longitude coordinates of house</a:t>
            </a:r>
          </a:p>
          <a:p>
            <a:pPr/>
            <a:r>
              <a:t>sqft_living15:The square footage of interior housing living space for the nearest 15 neighbors</a:t>
            </a:r>
          </a:p>
          <a:p>
            <a:pPr/>
            <a:r>
              <a:t>sqft_lot15: The square footage of the land lots of the nearest 15 neighbors</a:t>
            </a:r>
          </a:p>
        </p:txBody>
      </p:sp>
      <p:sp>
        <p:nvSpPr>
          <p:cNvPr id="157" name="Data P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Preview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earches for a house (buye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Searches for a house (buyer)</a:t>
            </a:r>
          </a:p>
          <a:p>
            <a:pPr/>
            <a:r>
              <a:t>Characteristics</a:t>
            </a:r>
          </a:p>
          <a:p>
            <a:pPr lvl="1"/>
            <a:r>
              <a:t>Waterfront </a:t>
            </a:r>
          </a:p>
          <a:p>
            <a:pPr lvl="1"/>
            <a:r>
              <a:t>limited budget</a:t>
            </a:r>
          </a:p>
          <a:p>
            <a:pPr lvl="1"/>
            <a:r>
              <a:t>nice</a:t>
            </a:r>
          </a:p>
          <a:p>
            <a:pPr lvl="1"/>
            <a:r>
              <a:t>isolated</a:t>
            </a:r>
          </a:p>
          <a:p>
            <a:pPr lvl="1"/>
            <a:r>
              <a:t>but central neighbourhood without kids (but got some of his own, just doesn't want his kids to play with other kids … because of germs)</a:t>
            </a:r>
          </a:p>
        </p:txBody>
      </p:sp>
      <p:sp>
        <p:nvSpPr>
          <p:cNvPr id="160" name="Client -  Larry SA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-  Larry SAnders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5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ata that wa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that was used</a:t>
            </a:r>
          </a:p>
        </p:txBody>
      </p:sp>
      <p:sp>
        <p:nvSpPr>
          <p:cNvPr id="163" name="The Data I worked with for the criteria of my client Larry wa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817244">
              <a:defRPr spc="-53" sz="5346"/>
            </a:pPr>
            <a:r>
              <a:t>The Data I worked with for the criteria of my client Larry was:</a:t>
            </a:r>
          </a:p>
          <a:p>
            <a:pPr marL="872925" indent="-872925" defTabSz="817244">
              <a:buClr>
                <a:srgbClr val="000000"/>
              </a:buClr>
              <a:buSzPct val="250000"/>
              <a:buChar char="-"/>
              <a:defRPr spc="-53" sz="5346"/>
            </a:pPr>
            <a:r>
              <a:t>id </a:t>
            </a:r>
          </a:p>
          <a:p>
            <a:pPr marL="872925" indent="-872925" defTabSz="817244">
              <a:buClr>
                <a:srgbClr val="000000"/>
              </a:buClr>
              <a:buSzPct val="250000"/>
              <a:buChar char="-"/>
              <a:defRPr spc="-53" sz="5346"/>
            </a:pPr>
            <a:r>
              <a:t>limited budget —&gt; price</a:t>
            </a:r>
          </a:p>
          <a:p>
            <a:pPr marL="872925" indent="-872925" defTabSz="817244">
              <a:buClr>
                <a:srgbClr val="000000"/>
              </a:buClr>
              <a:buSzPct val="250000"/>
              <a:buChar char="-"/>
              <a:defRPr spc="-53" sz="5346"/>
            </a:pPr>
            <a:r>
              <a:t>having kids —&gt; no #bedrooms #bathrooms</a:t>
            </a:r>
          </a:p>
          <a:p>
            <a:pPr marL="872925" indent="-872925" defTabSz="817244">
              <a:buClr>
                <a:srgbClr val="000000"/>
              </a:buClr>
              <a:buSzPct val="250000"/>
              <a:buChar char="-"/>
              <a:defRPr spc="-53" sz="5346"/>
            </a:pPr>
            <a:r>
              <a:t>Waterfront location —&gt;waterfront</a:t>
            </a:r>
          </a:p>
          <a:p>
            <a:pPr marL="872925" indent="-872925" defTabSz="817244">
              <a:buClr>
                <a:srgbClr val="000000"/>
              </a:buClr>
              <a:buSzPct val="250000"/>
              <a:buChar char="-"/>
              <a:defRPr spc="-53" sz="5346"/>
            </a:pPr>
            <a:r>
              <a:t>“nice house” —&gt; good condition and/or good grade</a:t>
            </a:r>
          </a:p>
          <a:p>
            <a:pPr marL="872925" indent="-872925" defTabSz="817244">
              <a:buClr>
                <a:srgbClr val="000000"/>
              </a:buClr>
              <a:buSzPct val="250000"/>
              <a:buChar char="-"/>
              <a:defRPr spc="-53" sz="5346"/>
            </a:pPr>
            <a:r>
              <a:t>central location —&gt; latitude and longitude data for the </a:t>
            </a:r>
          </a:p>
          <a:p>
            <a:pPr marL="872925" indent="-872925" defTabSz="817244">
              <a:buClr>
                <a:srgbClr val="000000"/>
              </a:buClr>
              <a:buSzPct val="250000"/>
              <a:buChar char="-"/>
              <a:defRPr spc="-53" sz="5346"/>
            </a:pPr>
            <a:r>
              <a:t>isolated from neighbours —&gt; sqft_living1 &amp; sqft_lot15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2"/>
      <p:bldP build="whole" bldLvl="1" animBg="1" rev="0" advAuto="0" spid="1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ata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Overview</a:t>
            </a:r>
          </a:p>
        </p:txBody>
      </p:sp>
      <p:pic>
        <p:nvPicPr>
          <p:cNvPr id="166" name="Counts of filled elements .png" descr="Counts of filled elements 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779" y="3088400"/>
            <a:ext cx="21565154" cy="1020286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Waterfront and views are missing values…"/>
          <p:cNvSpPr/>
          <p:nvPr/>
        </p:nvSpPr>
        <p:spPr>
          <a:xfrm>
            <a:off x="11816739" y="427913"/>
            <a:ext cx="7624486" cy="2547368"/>
          </a:xfrm>
          <a:prstGeom prst="wedgeEllipseCallout">
            <a:avLst>
              <a:gd name="adj1" fmla="val -49584"/>
              <a:gd name="adj2" fmla="val 6991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r>
              <a:t>Waterfront and views are missing values</a:t>
            </a:r>
          </a:p>
          <a:p>
            <a:pPr>
              <a:lnSpc>
                <a:spcPct val="120000"/>
              </a:lnSpc>
              <a:defRPr cap="all" sz="3000"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r>
              <a:t>can be deleted as they are just 10%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  <p:bldP build="whole" bldLvl="1" animBg="1" rev="0" advAuto="0" spid="167" grpId="3"/>
      <p:bldP build="whole" bldLvl="1" animBg="1" rev="0" advAuto="0" spid="16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f a  house is located next to water, it will have a Higher Pric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a  house is located next to water, it will have a Higher Price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4112" y="1483302"/>
            <a:ext cx="11915787" cy="1223049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Comparison of house prices with and without Waterfront"/>
          <p:cNvSpPr txBox="1"/>
          <p:nvPr/>
        </p:nvSpPr>
        <p:spPr>
          <a:xfrm>
            <a:off x="2840282" y="185427"/>
            <a:ext cx="1977898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cap="all" spc="-100" sz="10000">
                <a:solidFill>
                  <a:srgbClr val="00BFF3"/>
                </a:solidFill>
                <a:latin typeface="+mn-lt"/>
                <a:ea typeface="+mn-ea"/>
                <a:cs typeface="+mn-cs"/>
                <a:sym typeface="Druk Medium"/>
              </a:defRPr>
            </a:lvl1pPr>
          </a:lstStyle>
          <a:p>
            <a:pPr/>
            <a:r>
              <a:t>Comparison of house prices with and without Waterfront</a:t>
            </a:r>
          </a:p>
        </p:txBody>
      </p:sp>
      <p:sp>
        <p:nvSpPr>
          <p:cNvPr id="173" name="Plot shows clearly that houses with waterfronts are typically higher priced. Hypothesis is approved"/>
          <p:cNvSpPr txBox="1"/>
          <p:nvPr/>
        </p:nvSpPr>
        <p:spPr>
          <a:xfrm>
            <a:off x="16317086" y="3638827"/>
            <a:ext cx="7733719" cy="3073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lnSpc>
                <a:spcPct val="80000"/>
              </a:lnSpc>
              <a:spcBef>
                <a:spcPts val="2400"/>
              </a:spcBef>
              <a:defRPr b="1" sz="4200">
                <a:solidFill>
                  <a:srgbClr val="53585F"/>
                </a:solidFill>
              </a:defRPr>
            </a:lvl1pPr>
          </a:lstStyle>
          <a:p>
            <a:pPr/>
            <a:r>
              <a:t>Plot shows clearly that houses with waterfronts are typically higher priced. Hypothesis is approved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1" grpId="2"/>
      <p:bldP build="whole" bldLvl="1" animBg="1" rev="0" advAuto="0" spid="173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f Houses are central, They are higher priced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13860"/>
            </a:lvl1pPr>
          </a:lstStyle>
          <a:p>
            <a:pPr/>
            <a:r>
              <a:t>If Houses are central, They are higher priced.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