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2"/>
  </p:notesMasterIdLst>
  <p:sldIdLst>
    <p:sldId id="256" r:id="rId2"/>
    <p:sldId id="357" r:id="rId3"/>
    <p:sldId id="358" r:id="rId4"/>
    <p:sldId id="361" r:id="rId5"/>
    <p:sldId id="390" r:id="rId6"/>
    <p:sldId id="393" r:id="rId7"/>
    <p:sldId id="396" r:id="rId8"/>
    <p:sldId id="399" r:id="rId9"/>
    <p:sldId id="397" r:id="rId10"/>
    <p:sldId id="398" r:id="rId11"/>
  </p:sldIdLst>
  <p:sldSz cx="7556500" cy="5334000"/>
  <p:notesSz cx="7556500" cy="533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F70800-6CE4-43AF-815F-67C9B662CDAD}">
          <p14:sldIdLst>
            <p14:sldId id="256"/>
            <p14:sldId id="357"/>
            <p14:sldId id="358"/>
            <p14:sldId id="361"/>
            <p14:sldId id="390"/>
            <p14:sldId id="393"/>
            <p14:sldId id="396"/>
            <p14:sldId id="399"/>
            <p14:sldId id="397"/>
            <p14:sldId id="39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CC"/>
    <a:srgbClr val="D2FCD2"/>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0221" autoAdjust="0"/>
  </p:normalViewPr>
  <p:slideViewPr>
    <p:cSldViewPr>
      <p:cViewPr varScale="1">
        <p:scale>
          <a:sx n="105" d="100"/>
          <a:sy n="105" d="100"/>
        </p:scale>
        <p:origin x="132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2667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279900" y="0"/>
            <a:ext cx="3275013" cy="266700"/>
          </a:xfrm>
          <a:prstGeom prst="rect">
            <a:avLst/>
          </a:prstGeom>
        </p:spPr>
        <p:txBody>
          <a:bodyPr vert="horz" lIns="91440" tIns="45720" rIns="91440" bIns="45720" rtlCol="0"/>
          <a:lstStyle>
            <a:lvl1pPr algn="r">
              <a:defRPr sz="1200"/>
            </a:lvl1pPr>
          </a:lstStyle>
          <a:p>
            <a:fld id="{18138CAC-4E51-47ED-A7FF-1FC21968A87D}" type="datetimeFigureOut">
              <a:rPr lang="en-US" smtClean="0"/>
              <a:pPr/>
              <a:t>9/24/2023</a:t>
            </a:fld>
            <a:endParaRPr lang="en-US" dirty="0"/>
          </a:p>
        </p:txBody>
      </p:sp>
      <p:sp>
        <p:nvSpPr>
          <p:cNvPr id="4" name="Slide Image Placeholder 3"/>
          <p:cNvSpPr>
            <a:spLocks noGrp="1" noRot="1" noChangeAspect="1"/>
          </p:cNvSpPr>
          <p:nvPr>
            <p:ph type="sldImg" idx="2"/>
          </p:nvPr>
        </p:nvSpPr>
        <p:spPr>
          <a:xfrm>
            <a:off x="2503488" y="666750"/>
            <a:ext cx="2549525" cy="18002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55650" y="2566988"/>
            <a:ext cx="6045200" cy="21002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067300"/>
            <a:ext cx="3275013" cy="2667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279900" y="5067300"/>
            <a:ext cx="3275013" cy="266700"/>
          </a:xfrm>
          <a:prstGeom prst="rect">
            <a:avLst/>
          </a:prstGeom>
        </p:spPr>
        <p:txBody>
          <a:bodyPr vert="horz" lIns="91440" tIns="45720" rIns="91440" bIns="45720" rtlCol="0" anchor="b"/>
          <a:lstStyle>
            <a:lvl1pPr algn="r">
              <a:defRPr sz="1200"/>
            </a:lvl1pPr>
          </a:lstStyle>
          <a:p>
            <a:fld id="{FE95C826-8AF9-4BB0-B2A5-2FF050BD1DD4}" type="slidenum">
              <a:rPr lang="en-US" smtClean="0"/>
              <a:pPr/>
              <a:t>‹#›</a:t>
            </a:fld>
            <a:endParaRPr lang="en-US" dirty="0"/>
          </a:p>
        </p:txBody>
      </p:sp>
    </p:spTree>
    <p:extLst>
      <p:ext uri="{BB962C8B-B14F-4D97-AF65-F5344CB8AC3E}">
        <p14:creationId xmlns:p14="http://schemas.microsoft.com/office/powerpoint/2010/main" val="286901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95C826-8AF9-4BB0-B2A5-2FF050BD1DD4}" type="slidenum">
              <a:rPr lang="en-US" smtClean="0"/>
              <a:pPr/>
              <a:t>9</a:t>
            </a:fld>
            <a:endParaRPr lang="en-US" dirty="0"/>
          </a:p>
        </p:txBody>
      </p:sp>
    </p:spTree>
    <p:extLst>
      <p:ext uri="{BB962C8B-B14F-4D97-AF65-F5344CB8AC3E}">
        <p14:creationId xmlns:p14="http://schemas.microsoft.com/office/powerpoint/2010/main" val="378462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7975-864E-DB50-B26E-4DF1B15232BD}"/>
              </a:ext>
            </a:extLst>
          </p:cNvPr>
          <p:cNvSpPr>
            <a:spLocks noGrp="1"/>
          </p:cNvSpPr>
          <p:nvPr>
            <p:ph type="ctrTitle"/>
          </p:nvPr>
        </p:nvSpPr>
        <p:spPr>
          <a:xfrm>
            <a:off x="944563" y="872949"/>
            <a:ext cx="5667375" cy="1857022"/>
          </a:xfrm>
        </p:spPr>
        <p:txBody>
          <a:bodyPr anchor="b"/>
          <a:lstStyle>
            <a:lvl1pPr algn="ctr">
              <a:defRPr sz="3719"/>
            </a:lvl1pPr>
          </a:lstStyle>
          <a:p>
            <a:r>
              <a:rPr lang="en-US"/>
              <a:t>Click to edit Master title style</a:t>
            </a:r>
            <a:endParaRPr lang="en-IN"/>
          </a:p>
        </p:txBody>
      </p:sp>
      <p:sp>
        <p:nvSpPr>
          <p:cNvPr id="3" name="Subtitle 2">
            <a:extLst>
              <a:ext uri="{FF2B5EF4-FFF2-40B4-BE49-F238E27FC236}">
                <a16:creationId xmlns:a16="http://schemas.microsoft.com/office/drawing/2014/main" id="{65BCE4AD-4E23-0713-FA5C-8526E1D51075}"/>
              </a:ext>
            </a:extLst>
          </p:cNvPr>
          <p:cNvSpPr>
            <a:spLocks noGrp="1"/>
          </p:cNvSpPr>
          <p:nvPr>
            <p:ph type="subTitle" idx="1"/>
          </p:nvPr>
        </p:nvSpPr>
        <p:spPr>
          <a:xfrm>
            <a:off x="944563" y="2801585"/>
            <a:ext cx="5667375" cy="1287815"/>
          </a:xfrm>
        </p:spPr>
        <p:txBody>
          <a:bodyPr/>
          <a:lstStyle>
            <a:lvl1pPr marL="0" indent="0" algn="ctr">
              <a:buNone/>
              <a:defRPr sz="1488"/>
            </a:lvl1pPr>
            <a:lvl2pPr marL="283373" indent="0" algn="ctr">
              <a:buNone/>
              <a:defRPr sz="1240"/>
            </a:lvl2pPr>
            <a:lvl3pPr marL="566745" indent="0" algn="ctr">
              <a:buNone/>
              <a:defRPr sz="1116"/>
            </a:lvl3pPr>
            <a:lvl4pPr marL="850118" indent="0" algn="ctr">
              <a:buNone/>
              <a:defRPr sz="992"/>
            </a:lvl4pPr>
            <a:lvl5pPr marL="1133490" indent="0" algn="ctr">
              <a:buNone/>
              <a:defRPr sz="992"/>
            </a:lvl5pPr>
            <a:lvl6pPr marL="1416863" indent="0" algn="ctr">
              <a:buNone/>
              <a:defRPr sz="992"/>
            </a:lvl6pPr>
            <a:lvl7pPr marL="1700235" indent="0" algn="ctr">
              <a:buNone/>
              <a:defRPr sz="992"/>
            </a:lvl7pPr>
            <a:lvl8pPr marL="1983608" indent="0" algn="ctr">
              <a:buNone/>
              <a:defRPr sz="992"/>
            </a:lvl8pPr>
            <a:lvl9pPr marL="2266980" indent="0" algn="ctr">
              <a:buNone/>
              <a:defRPr sz="99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5A087F-157A-E265-5860-218FE97E578A}"/>
              </a:ext>
            </a:extLst>
          </p:cNvPr>
          <p:cNvSpPr>
            <a:spLocks noGrp="1"/>
          </p:cNvSpPr>
          <p:nvPr>
            <p:ph type="dt" sz="half" idx="10"/>
          </p:nvPr>
        </p:nvSpPr>
        <p:spPr/>
        <p:txBody>
          <a:bodyPr/>
          <a:lstStyle/>
          <a:p>
            <a:fld id="{1D8BD707-D9CF-40AE-B4C6-C98DA3205C09}" type="datetimeFigureOut">
              <a:rPr lang="en-US" smtClean="0"/>
              <a:pPr/>
              <a:t>9/24/2023</a:t>
            </a:fld>
            <a:endParaRPr lang="en-US" dirty="0"/>
          </a:p>
        </p:txBody>
      </p:sp>
      <p:sp>
        <p:nvSpPr>
          <p:cNvPr id="5" name="Footer Placeholder 4">
            <a:extLst>
              <a:ext uri="{FF2B5EF4-FFF2-40B4-BE49-F238E27FC236}">
                <a16:creationId xmlns:a16="http://schemas.microsoft.com/office/drawing/2014/main" id="{248F8964-608E-8324-DDB1-31A637DC557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B182D65-9938-C0FD-EAAD-6B71818CEC41}"/>
              </a:ext>
            </a:extLst>
          </p:cNvPr>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7448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C0BE-C52F-90A9-812F-BF1992BF8E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40941F-FFE0-8A34-ADA3-54DA72A3A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559BBD-711F-64DC-5A9C-A27970952FDE}"/>
              </a:ext>
            </a:extLst>
          </p:cNvPr>
          <p:cNvSpPr>
            <a:spLocks noGrp="1"/>
          </p:cNvSpPr>
          <p:nvPr>
            <p:ph type="dt" sz="half" idx="10"/>
          </p:nvPr>
        </p:nvSpPr>
        <p:spPr/>
        <p:txBody>
          <a:bodyPr/>
          <a:lstStyle/>
          <a:p>
            <a:fld id="{1D8BD707-D9CF-40AE-B4C6-C98DA3205C09}" type="datetimeFigureOut">
              <a:rPr lang="en-US" smtClean="0"/>
              <a:pPr/>
              <a:t>9/24/2023</a:t>
            </a:fld>
            <a:endParaRPr lang="en-US" dirty="0"/>
          </a:p>
        </p:txBody>
      </p:sp>
      <p:sp>
        <p:nvSpPr>
          <p:cNvPr id="5" name="Footer Placeholder 4">
            <a:extLst>
              <a:ext uri="{FF2B5EF4-FFF2-40B4-BE49-F238E27FC236}">
                <a16:creationId xmlns:a16="http://schemas.microsoft.com/office/drawing/2014/main" id="{EF3D11A6-F30D-3FCB-155C-FA563BEA6AB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F8421F6-B78A-C388-27C3-E564EC4943D4}"/>
              </a:ext>
            </a:extLst>
          </p:cNvPr>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3339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C873F-4900-07F2-BCAE-2A72CF347D0F}"/>
              </a:ext>
            </a:extLst>
          </p:cNvPr>
          <p:cNvSpPr>
            <a:spLocks noGrp="1"/>
          </p:cNvSpPr>
          <p:nvPr>
            <p:ph type="title" orient="vert"/>
          </p:nvPr>
        </p:nvSpPr>
        <p:spPr>
          <a:xfrm>
            <a:off x="5407620" y="283986"/>
            <a:ext cx="1629370" cy="452031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876698-853D-67CA-1904-46502C222484}"/>
              </a:ext>
            </a:extLst>
          </p:cNvPr>
          <p:cNvSpPr>
            <a:spLocks noGrp="1"/>
          </p:cNvSpPr>
          <p:nvPr>
            <p:ph type="body" orient="vert" idx="1"/>
          </p:nvPr>
        </p:nvSpPr>
        <p:spPr>
          <a:xfrm>
            <a:off x="519509" y="283986"/>
            <a:ext cx="4793655" cy="45203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E889C8-D194-A17A-5F29-07711B7DE53F}"/>
              </a:ext>
            </a:extLst>
          </p:cNvPr>
          <p:cNvSpPr>
            <a:spLocks noGrp="1"/>
          </p:cNvSpPr>
          <p:nvPr>
            <p:ph type="dt" sz="half" idx="10"/>
          </p:nvPr>
        </p:nvSpPr>
        <p:spPr/>
        <p:txBody>
          <a:bodyPr/>
          <a:lstStyle/>
          <a:p>
            <a:fld id="{1D8BD707-D9CF-40AE-B4C6-C98DA3205C09}" type="datetimeFigureOut">
              <a:rPr lang="en-US" smtClean="0"/>
              <a:pPr/>
              <a:t>9/24/2023</a:t>
            </a:fld>
            <a:endParaRPr lang="en-US" dirty="0"/>
          </a:p>
        </p:txBody>
      </p:sp>
      <p:sp>
        <p:nvSpPr>
          <p:cNvPr id="5" name="Footer Placeholder 4">
            <a:extLst>
              <a:ext uri="{FF2B5EF4-FFF2-40B4-BE49-F238E27FC236}">
                <a16:creationId xmlns:a16="http://schemas.microsoft.com/office/drawing/2014/main" id="{CCF1882A-C0A9-52B6-77A3-553EA6D75F1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D8BBEA6-EB6C-7A18-DC2D-A8A8519F1712}"/>
              </a:ext>
            </a:extLst>
          </p:cNvPr>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95483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1C44-CC76-A289-355D-0A113248B5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432D51-0510-4D47-C30A-8C9158A83F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213131-AD0A-921E-08BC-EAD2C1295CED}"/>
              </a:ext>
            </a:extLst>
          </p:cNvPr>
          <p:cNvSpPr>
            <a:spLocks noGrp="1"/>
          </p:cNvSpPr>
          <p:nvPr>
            <p:ph type="dt" sz="half" idx="10"/>
          </p:nvPr>
        </p:nvSpPr>
        <p:spPr/>
        <p:txBody>
          <a:bodyPr/>
          <a:lstStyle/>
          <a:p>
            <a:fld id="{1D8BD707-D9CF-40AE-B4C6-C98DA3205C09}" type="datetimeFigureOut">
              <a:rPr lang="en-US" smtClean="0"/>
              <a:pPr/>
              <a:t>9/24/2023</a:t>
            </a:fld>
            <a:endParaRPr lang="en-US" dirty="0"/>
          </a:p>
        </p:txBody>
      </p:sp>
      <p:sp>
        <p:nvSpPr>
          <p:cNvPr id="5" name="Footer Placeholder 4">
            <a:extLst>
              <a:ext uri="{FF2B5EF4-FFF2-40B4-BE49-F238E27FC236}">
                <a16:creationId xmlns:a16="http://schemas.microsoft.com/office/drawing/2014/main" id="{5019F8D8-210D-0DFE-7DF9-18541AAA261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A976636-37C9-A5C8-C598-7392A290EDC7}"/>
              </a:ext>
            </a:extLst>
          </p:cNvPr>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176985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85B6-E58A-8DDA-5EDC-0919CB11ECB6}"/>
              </a:ext>
            </a:extLst>
          </p:cNvPr>
          <p:cNvSpPr>
            <a:spLocks noGrp="1"/>
          </p:cNvSpPr>
          <p:nvPr>
            <p:ph type="title"/>
          </p:nvPr>
        </p:nvSpPr>
        <p:spPr>
          <a:xfrm>
            <a:off x="515574" y="1329797"/>
            <a:ext cx="6517481" cy="2218795"/>
          </a:xfrm>
        </p:spPr>
        <p:txBody>
          <a:bodyPr anchor="b"/>
          <a:lstStyle>
            <a:lvl1pPr>
              <a:defRPr sz="3719"/>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01C7B7-FE0C-A235-6FC2-CAD4277712CD}"/>
              </a:ext>
            </a:extLst>
          </p:cNvPr>
          <p:cNvSpPr>
            <a:spLocks noGrp="1"/>
          </p:cNvSpPr>
          <p:nvPr>
            <p:ph type="body" idx="1"/>
          </p:nvPr>
        </p:nvSpPr>
        <p:spPr>
          <a:xfrm>
            <a:off x="515574" y="3569583"/>
            <a:ext cx="6517481" cy="1166812"/>
          </a:xfrm>
        </p:spPr>
        <p:txBody>
          <a:bodyPr/>
          <a:lstStyle>
            <a:lvl1pPr marL="0" indent="0">
              <a:buNone/>
              <a:defRPr sz="1488">
                <a:solidFill>
                  <a:schemeClr val="tx1">
                    <a:tint val="75000"/>
                  </a:schemeClr>
                </a:solidFill>
              </a:defRPr>
            </a:lvl1pPr>
            <a:lvl2pPr marL="283373" indent="0">
              <a:buNone/>
              <a:defRPr sz="1240">
                <a:solidFill>
                  <a:schemeClr val="tx1">
                    <a:tint val="75000"/>
                  </a:schemeClr>
                </a:solidFill>
              </a:defRPr>
            </a:lvl2pPr>
            <a:lvl3pPr marL="566745" indent="0">
              <a:buNone/>
              <a:defRPr sz="1116">
                <a:solidFill>
                  <a:schemeClr val="tx1">
                    <a:tint val="75000"/>
                  </a:schemeClr>
                </a:solidFill>
              </a:defRPr>
            </a:lvl3pPr>
            <a:lvl4pPr marL="850118" indent="0">
              <a:buNone/>
              <a:defRPr sz="992">
                <a:solidFill>
                  <a:schemeClr val="tx1">
                    <a:tint val="75000"/>
                  </a:schemeClr>
                </a:solidFill>
              </a:defRPr>
            </a:lvl4pPr>
            <a:lvl5pPr marL="1133490" indent="0">
              <a:buNone/>
              <a:defRPr sz="992">
                <a:solidFill>
                  <a:schemeClr val="tx1">
                    <a:tint val="75000"/>
                  </a:schemeClr>
                </a:solidFill>
              </a:defRPr>
            </a:lvl5pPr>
            <a:lvl6pPr marL="1416863" indent="0">
              <a:buNone/>
              <a:defRPr sz="992">
                <a:solidFill>
                  <a:schemeClr val="tx1">
                    <a:tint val="75000"/>
                  </a:schemeClr>
                </a:solidFill>
              </a:defRPr>
            </a:lvl6pPr>
            <a:lvl7pPr marL="1700235" indent="0">
              <a:buNone/>
              <a:defRPr sz="992">
                <a:solidFill>
                  <a:schemeClr val="tx1">
                    <a:tint val="75000"/>
                  </a:schemeClr>
                </a:solidFill>
              </a:defRPr>
            </a:lvl7pPr>
            <a:lvl8pPr marL="1983608" indent="0">
              <a:buNone/>
              <a:defRPr sz="992">
                <a:solidFill>
                  <a:schemeClr val="tx1">
                    <a:tint val="75000"/>
                  </a:schemeClr>
                </a:solidFill>
              </a:defRPr>
            </a:lvl8pPr>
            <a:lvl9pPr marL="2266980" indent="0">
              <a:buNone/>
              <a:defRPr sz="99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7CBA5A-B0FF-8210-CD6D-067066B31E60}"/>
              </a:ext>
            </a:extLst>
          </p:cNvPr>
          <p:cNvSpPr>
            <a:spLocks noGrp="1"/>
          </p:cNvSpPr>
          <p:nvPr>
            <p:ph type="dt" sz="half" idx="10"/>
          </p:nvPr>
        </p:nvSpPr>
        <p:spPr/>
        <p:txBody>
          <a:bodyPr/>
          <a:lstStyle/>
          <a:p>
            <a:fld id="{1D8BD707-D9CF-40AE-B4C6-C98DA3205C09}" type="datetimeFigureOut">
              <a:rPr lang="en-US" smtClean="0"/>
              <a:pPr/>
              <a:t>9/24/2023</a:t>
            </a:fld>
            <a:endParaRPr lang="en-US" dirty="0"/>
          </a:p>
        </p:txBody>
      </p:sp>
      <p:sp>
        <p:nvSpPr>
          <p:cNvPr id="5" name="Footer Placeholder 4">
            <a:extLst>
              <a:ext uri="{FF2B5EF4-FFF2-40B4-BE49-F238E27FC236}">
                <a16:creationId xmlns:a16="http://schemas.microsoft.com/office/drawing/2014/main" id="{9B9FD4B0-2BAB-3F50-7A5A-3F5FEE05182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F22B7B-C433-8B21-2305-7EF7273F4500}"/>
              </a:ext>
            </a:extLst>
          </p:cNvPr>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4190907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F9B8-27A8-035F-D220-C86C84D78A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7407EF-89D6-5683-0D84-6194F23A854C}"/>
              </a:ext>
            </a:extLst>
          </p:cNvPr>
          <p:cNvSpPr>
            <a:spLocks noGrp="1"/>
          </p:cNvSpPr>
          <p:nvPr>
            <p:ph sz="half" idx="1"/>
          </p:nvPr>
        </p:nvSpPr>
        <p:spPr>
          <a:xfrm>
            <a:off x="519509" y="1419931"/>
            <a:ext cx="3211513" cy="33843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5B7522-8ECF-F586-0570-569644121790}"/>
              </a:ext>
            </a:extLst>
          </p:cNvPr>
          <p:cNvSpPr>
            <a:spLocks noGrp="1"/>
          </p:cNvSpPr>
          <p:nvPr>
            <p:ph sz="half" idx="2"/>
          </p:nvPr>
        </p:nvSpPr>
        <p:spPr>
          <a:xfrm>
            <a:off x="3825478" y="1419931"/>
            <a:ext cx="3211513" cy="33843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A980BB-9012-D035-441D-26D3B768F8B8}"/>
              </a:ext>
            </a:extLst>
          </p:cNvPr>
          <p:cNvSpPr>
            <a:spLocks noGrp="1"/>
          </p:cNvSpPr>
          <p:nvPr>
            <p:ph type="dt" sz="half" idx="10"/>
          </p:nvPr>
        </p:nvSpPr>
        <p:spPr/>
        <p:txBody>
          <a:bodyPr/>
          <a:lstStyle/>
          <a:p>
            <a:fld id="{1D8BD707-D9CF-40AE-B4C6-C98DA3205C09}" type="datetimeFigureOut">
              <a:rPr lang="en-US" smtClean="0"/>
              <a:pPr/>
              <a:t>9/24/2023</a:t>
            </a:fld>
            <a:endParaRPr lang="en-US" dirty="0"/>
          </a:p>
        </p:txBody>
      </p:sp>
      <p:sp>
        <p:nvSpPr>
          <p:cNvPr id="6" name="Footer Placeholder 5">
            <a:extLst>
              <a:ext uri="{FF2B5EF4-FFF2-40B4-BE49-F238E27FC236}">
                <a16:creationId xmlns:a16="http://schemas.microsoft.com/office/drawing/2014/main" id="{D299B7DA-8950-D5C0-C98E-56FD9A43BBF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00F4D83-91DB-DEDF-7CAE-0AE1AD0B0F80}"/>
              </a:ext>
            </a:extLst>
          </p:cNvPr>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183189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3D3B-8456-0F89-C705-64E91677E09D}"/>
              </a:ext>
            </a:extLst>
          </p:cNvPr>
          <p:cNvSpPr>
            <a:spLocks noGrp="1"/>
          </p:cNvSpPr>
          <p:nvPr>
            <p:ph type="title"/>
          </p:nvPr>
        </p:nvSpPr>
        <p:spPr>
          <a:xfrm>
            <a:off x="520494" y="283987"/>
            <a:ext cx="6517481" cy="103099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DBE9D3-F5DE-8884-4216-B4069D3C3F08}"/>
              </a:ext>
            </a:extLst>
          </p:cNvPr>
          <p:cNvSpPr>
            <a:spLocks noGrp="1"/>
          </p:cNvSpPr>
          <p:nvPr>
            <p:ph type="body" idx="1"/>
          </p:nvPr>
        </p:nvSpPr>
        <p:spPr>
          <a:xfrm>
            <a:off x="520494" y="1307571"/>
            <a:ext cx="3196753" cy="640820"/>
          </a:xfrm>
        </p:spPr>
        <p:txBody>
          <a:bodyPr anchor="b"/>
          <a:lstStyle>
            <a:lvl1pPr marL="0" indent="0">
              <a:buNone/>
              <a:defRPr sz="1488" b="1"/>
            </a:lvl1pPr>
            <a:lvl2pPr marL="283373" indent="0">
              <a:buNone/>
              <a:defRPr sz="1240" b="1"/>
            </a:lvl2pPr>
            <a:lvl3pPr marL="566745" indent="0">
              <a:buNone/>
              <a:defRPr sz="1116" b="1"/>
            </a:lvl3pPr>
            <a:lvl4pPr marL="850118" indent="0">
              <a:buNone/>
              <a:defRPr sz="992" b="1"/>
            </a:lvl4pPr>
            <a:lvl5pPr marL="1133490" indent="0">
              <a:buNone/>
              <a:defRPr sz="992" b="1"/>
            </a:lvl5pPr>
            <a:lvl6pPr marL="1416863" indent="0">
              <a:buNone/>
              <a:defRPr sz="992" b="1"/>
            </a:lvl6pPr>
            <a:lvl7pPr marL="1700235" indent="0">
              <a:buNone/>
              <a:defRPr sz="992" b="1"/>
            </a:lvl7pPr>
            <a:lvl8pPr marL="1983608" indent="0">
              <a:buNone/>
              <a:defRPr sz="992" b="1"/>
            </a:lvl8pPr>
            <a:lvl9pPr marL="2266980" indent="0">
              <a:buNone/>
              <a:defRPr sz="992" b="1"/>
            </a:lvl9pPr>
          </a:lstStyle>
          <a:p>
            <a:pPr lvl="0"/>
            <a:r>
              <a:rPr lang="en-US"/>
              <a:t>Click to edit Master text styles</a:t>
            </a:r>
          </a:p>
        </p:txBody>
      </p:sp>
      <p:sp>
        <p:nvSpPr>
          <p:cNvPr id="4" name="Content Placeholder 3">
            <a:extLst>
              <a:ext uri="{FF2B5EF4-FFF2-40B4-BE49-F238E27FC236}">
                <a16:creationId xmlns:a16="http://schemas.microsoft.com/office/drawing/2014/main" id="{AD4507FB-8631-9C21-520C-20C37CF024F7}"/>
              </a:ext>
            </a:extLst>
          </p:cNvPr>
          <p:cNvSpPr>
            <a:spLocks noGrp="1"/>
          </p:cNvSpPr>
          <p:nvPr>
            <p:ph sz="half" idx="2"/>
          </p:nvPr>
        </p:nvSpPr>
        <p:spPr>
          <a:xfrm>
            <a:off x="520494" y="1948392"/>
            <a:ext cx="3196753" cy="28657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CF2B67-1D93-575C-9D68-A1A706D81AD2}"/>
              </a:ext>
            </a:extLst>
          </p:cNvPr>
          <p:cNvSpPr>
            <a:spLocks noGrp="1"/>
          </p:cNvSpPr>
          <p:nvPr>
            <p:ph type="body" sz="quarter" idx="3"/>
          </p:nvPr>
        </p:nvSpPr>
        <p:spPr>
          <a:xfrm>
            <a:off x="3825478" y="1307571"/>
            <a:ext cx="3212497" cy="640820"/>
          </a:xfrm>
        </p:spPr>
        <p:txBody>
          <a:bodyPr anchor="b"/>
          <a:lstStyle>
            <a:lvl1pPr marL="0" indent="0">
              <a:buNone/>
              <a:defRPr sz="1488" b="1"/>
            </a:lvl1pPr>
            <a:lvl2pPr marL="283373" indent="0">
              <a:buNone/>
              <a:defRPr sz="1240" b="1"/>
            </a:lvl2pPr>
            <a:lvl3pPr marL="566745" indent="0">
              <a:buNone/>
              <a:defRPr sz="1116" b="1"/>
            </a:lvl3pPr>
            <a:lvl4pPr marL="850118" indent="0">
              <a:buNone/>
              <a:defRPr sz="992" b="1"/>
            </a:lvl4pPr>
            <a:lvl5pPr marL="1133490" indent="0">
              <a:buNone/>
              <a:defRPr sz="992" b="1"/>
            </a:lvl5pPr>
            <a:lvl6pPr marL="1416863" indent="0">
              <a:buNone/>
              <a:defRPr sz="992" b="1"/>
            </a:lvl6pPr>
            <a:lvl7pPr marL="1700235" indent="0">
              <a:buNone/>
              <a:defRPr sz="992" b="1"/>
            </a:lvl7pPr>
            <a:lvl8pPr marL="1983608" indent="0">
              <a:buNone/>
              <a:defRPr sz="992" b="1"/>
            </a:lvl8pPr>
            <a:lvl9pPr marL="2266980" indent="0">
              <a:buNone/>
              <a:defRPr sz="992" b="1"/>
            </a:lvl9pPr>
          </a:lstStyle>
          <a:p>
            <a:pPr lvl="0"/>
            <a:r>
              <a:rPr lang="en-US"/>
              <a:t>Click to edit Master text styles</a:t>
            </a:r>
          </a:p>
        </p:txBody>
      </p:sp>
      <p:sp>
        <p:nvSpPr>
          <p:cNvPr id="6" name="Content Placeholder 5">
            <a:extLst>
              <a:ext uri="{FF2B5EF4-FFF2-40B4-BE49-F238E27FC236}">
                <a16:creationId xmlns:a16="http://schemas.microsoft.com/office/drawing/2014/main" id="{76134B4E-B37A-9F38-5410-1C8456D9A0A6}"/>
              </a:ext>
            </a:extLst>
          </p:cNvPr>
          <p:cNvSpPr>
            <a:spLocks noGrp="1"/>
          </p:cNvSpPr>
          <p:nvPr>
            <p:ph sz="quarter" idx="4"/>
          </p:nvPr>
        </p:nvSpPr>
        <p:spPr>
          <a:xfrm>
            <a:off x="3825478" y="1948392"/>
            <a:ext cx="3212497" cy="28657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447C2B-AED3-0A75-EB18-E30455EF9FA5}"/>
              </a:ext>
            </a:extLst>
          </p:cNvPr>
          <p:cNvSpPr>
            <a:spLocks noGrp="1"/>
          </p:cNvSpPr>
          <p:nvPr>
            <p:ph type="dt" sz="half" idx="10"/>
          </p:nvPr>
        </p:nvSpPr>
        <p:spPr/>
        <p:txBody>
          <a:bodyPr/>
          <a:lstStyle/>
          <a:p>
            <a:fld id="{1D8BD707-D9CF-40AE-B4C6-C98DA3205C09}" type="datetimeFigureOut">
              <a:rPr lang="en-US" smtClean="0"/>
              <a:pPr/>
              <a:t>9/24/2023</a:t>
            </a:fld>
            <a:endParaRPr lang="en-US" dirty="0"/>
          </a:p>
        </p:txBody>
      </p:sp>
      <p:sp>
        <p:nvSpPr>
          <p:cNvPr id="8" name="Footer Placeholder 7">
            <a:extLst>
              <a:ext uri="{FF2B5EF4-FFF2-40B4-BE49-F238E27FC236}">
                <a16:creationId xmlns:a16="http://schemas.microsoft.com/office/drawing/2014/main" id="{034E240E-50CE-BFED-8CB9-4A4B83CF690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F0AAFBC-0210-15A9-65C8-BC4973A63E10}"/>
              </a:ext>
            </a:extLst>
          </p:cNvPr>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343721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A472-183D-482F-D422-E520568FA3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A69809-1ED9-F15A-64B2-6FC78B4961DF}"/>
              </a:ext>
            </a:extLst>
          </p:cNvPr>
          <p:cNvSpPr>
            <a:spLocks noGrp="1"/>
          </p:cNvSpPr>
          <p:nvPr>
            <p:ph type="dt" sz="half" idx="10"/>
          </p:nvPr>
        </p:nvSpPr>
        <p:spPr/>
        <p:txBody>
          <a:bodyPr/>
          <a:lstStyle/>
          <a:p>
            <a:fld id="{1D8BD707-D9CF-40AE-B4C6-C98DA3205C09}" type="datetimeFigureOut">
              <a:rPr lang="en-US" smtClean="0"/>
              <a:pPr/>
              <a:t>9/24/2023</a:t>
            </a:fld>
            <a:endParaRPr lang="en-US" dirty="0"/>
          </a:p>
        </p:txBody>
      </p:sp>
      <p:sp>
        <p:nvSpPr>
          <p:cNvPr id="4" name="Footer Placeholder 3">
            <a:extLst>
              <a:ext uri="{FF2B5EF4-FFF2-40B4-BE49-F238E27FC236}">
                <a16:creationId xmlns:a16="http://schemas.microsoft.com/office/drawing/2014/main" id="{0B7647EE-E8D2-1120-3C25-B6EB772042F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6E8C9C9-878F-61C9-D56E-E40E59AAEB26}"/>
              </a:ext>
            </a:extLst>
          </p:cNvPr>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0792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885D7-5CA2-98C7-121A-8C3CF4CC4FDF}"/>
              </a:ext>
            </a:extLst>
          </p:cNvPr>
          <p:cNvSpPr>
            <a:spLocks noGrp="1"/>
          </p:cNvSpPr>
          <p:nvPr>
            <p:ph type="dt" sz="half" idx="10"/>
          </p:nvPr>
        </p:nvSpPr>
        <p:spPr/>
        <p:txBody>
          <a:bodyPr/>
          <a:lstStyle/>
          <a:p>
            <a:fld id="{1D8BD707-D9CF-40AE-B4C6-C98DA3205C09}" type="datetimeFigureOut">
              <a:rPr lang="en-US" smtClean="0"/>
              <a:pPr/>
              <a:t>9/24/2023</a:t>
            </a:fld>
            <a:endParaRPr lang="en-US" dirty="0"/>
          </a:p>
        </p:txBody>
      </p:sp>
      <p:sp>
        <p:nvSpPr>
          <p:cNvPr id="3" name="Footer Placeholder 2">
            <a:extLst>
              <a:ext uri="{FF2B5EF4-FFF2-40B4-BE49-F238E27FC236}">
                <a16:creationId xmlns:a16="http://schemas.microsoft.com/office/drawing/2014/main" id="{7E9A26B6-8439-F313-809C-F762C54F04F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978E590-F148-1B6B-CCF9-9BB1AC8D0866}"/>
              </a:ext>
            </a:extLst>
          </p:cNvPr>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195880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1FC6-7C8E-56C5-56C9-E947187FCC76}"/>
              </a:ext>
            </a:extLst>
          </p:cNvPr>
          <p:cNvSpPr>
            <a:spLocks noGrp="1"/>
          </p:cNvSpPr>
          <p:nvPr>
            <p:ph type="title"/>
          </p:nvPr>
        </p:nvSpPr>
        <p:spPr>
          <a:xfrm>
            <a:off x="520494" y="355600"/>
            <a:ext cx="2437168" cy="1244600"/>
          </a:xfrm>
        </p:spPr>
        <p:txBody>
          <a:bodyPr anchor="b"/>
          <a:lstStyle>
            <a:lvl1pPr>
              <a:defRPr sz="198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27F8FC-ED16-3306-5D8E-B842121C0767}"/>
              </a:ext>
            </a:extLst>
          </p:cNvPr>
          <p:cNvSpPr>
            <a:spLocks noGrp="1"/>
          </p:cNvSpPr>
          <p:nvPr>
            <p:ph idx="1"/>
          </p:nvPr>
        </p:nvSpPr>
        <p:spPr>
          <a:xfrm>
            <a:off x="3212497" y="767998"/>
            <a:ext cx="3825478" cy="3790597"/>
          </a:xfrm>
        </p:spPr>
        <p:txBody>
          <a:bodyPr/>
          <a:lstStyle>
            <a:lvl1pPr>
              <a:defRPr sz="1983"/>
            </a:lvl1pPr>
            <a:lvl2pPr>
              <a:defRPr sz="1735"/>
            </a:lvl2pPr>
            <a:lvl3pPr>
              <a:defRPr sz="1488"/>
            </a:lvl3pPr>
            <a:lvl4pPr>
              <a:defRPr sz="1240"/>
            </a:lvl4pPr>
            <a:lvl5pPr>
              <a:defRPr sz="1240"/>
            </a:lvl5pPr>
            <a:lvl6pPr>
              <a:defRPr sz="1240"/>
            </a:lvl6pPr>
            <a:lvl7pPr>
              <a:defRPr sz="1240"/>
            </a:lvl7pPr>
            <a:lvl8pPr>
              <a:defRPr sz="1240"/>
            </a:lvl8pPr>
            <a:lvl9pPr>
              <a:defRPr sz="1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FFC2F9-18FB-BE24-D438-32C216D6C02B}"/>
              </a:ext>
            </a:extLst>
          </p:cNvPr>
          <p:cNvSpPr>
            <a:spLocks noGrp="1"/>
          </p:cNvSpPr>
          <p:nvPr>
            <p:ph type="body" sz="half" idx="2"/>
          </p:nvPr>
        </p:nvSpPr>
        <p:spPr>
          <a:xfrm>
            <a:off x="520494" y="1600200"/>
            <a:ext cx="2437168" cy="2964568"/>
          </a:xfrm>
        </p:spPr>
        <p:txBody>
          <a:bodyPr/>
          <a:lstStyle>
            <a:lvl1pPr marL="0" indent="0">
              <a:buNone/>
              <a:defRPr sz="992"/>
            </a:lvl1pPr>
            <a:lvl2pPr marL="283373" indent="0">
              <a:buNone/>
              <a:defRPr sz="868"/>
            </a:lvl2pPr>
            <a:lvl3pPr marL="566745" indent="0">
              <a:buNone/>
              <a:defRPr sz="744"/>
            </a:lvl3pPr>
            <a:lvl4pPr marL="850118" indent="0">
              <a:buNone/>
              <a:defRPr sz="620"/>
            </a:lvl4pPr>
            <a:lvl5pPr marL="1133490" indent="0">
              <a:buNone/>
              <a:defRPr sz="620"/>
            </a:lvl5pPr>
            <a:lvl6pPr marL="1416863" indent="0">
              <a:buNone/>
              <a:defRPr sz="620"/>
            </a:lvl6pPr>
            <a:lvl7pPr marL="1700235" indent="0">
              <a:buNone/>
              <a:defRPr sz="620"/>
            </a:lvl7pPr>
            <a:lvl8pPr marL="1983608" indent="0">
              <a:buNone/>
              <a:defRPr sz="620"/>
            </a:lvl8pPr>
            <a:lvl9pPr marL="2266980" indent="0">
              <a:buNone/>
              <a:defRPr sz="620"/>
            </a:lvl9pPr>
          </a:lstStyle>
          <a:p>
            <a:pPr lvl="0"/>
            <a:r>
              <a:rPr lang="en-US"/>
              <a:t>Click to edit Master text styles</a:t>
            </a:r>
          </a:p>
        </p:txBody>
      </p:sp>
      <p:sp>
        <p:nvSpPr>
          <p:cNvPr id="5" name="Date Placeholder 4">
            <a:extLst>
              <a:ext uri="{FF2B5EF4-FFF2-40B4-BE49-F238E27FC236}">
                <a16:creationId xmlns:a16="http://schemas.microsoft.com/office/drawing/2014/main" id="{1547CD01-CAF5-2A08-E9A9-3E6580F7B350}"/>
              </a:ext>
            </a:extLst>
          </p:cNvPr>
          <p:cNvSpPr>
            <a:spLocks noGrp="1"/>
          </p:cNvSpPr>
          <p:nvPr>
            <p:ph type="dt" sz="half" idx="10"/>
          </p:nvPr>
        </p:nvSpPr>
        <p:spPr/>
        <p:txBody>
          <a:bodyPr/>
          <a:lstStyle/>
          <a:p>
            <a:fld id="{1D8BD707-D9CF-40AE-B4C6-C98DA3205C09}" type="datetimeFigureOut">
              <a:rPr lang="en-US" smtClean="0"/>
              <a:pPr/>
              <a:t>9/24/2023</a:t>
            </a:fld>
            <a:endParaRPr lang="en-US" dirty="0"/>
          </a:p>
        </p:txBody>
      </p:sp>
      <p:sp>
        <p:nvSpPr>
          <p:cNvPr id="6" name="Footer Placeholder 5">
            <a:extLst>
              <a:ext uri="{FF2B5EF4-FFF2-40B4-BE49-F238E27FC236}">
                <a16:creationId xmlns:a16="http://schemas.microsoft.com/office/drawing/2014/main" id="{F5B35E1D-7B0C-A380-5BBF-FBD67E2F50B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575708D-F814-FDE8-3C66-FD0B6B0E8390}"/>
              </a:ext>
            </a:extLst>
          </p:cNvPr>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171641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2B4D-D60B-892A-E171-A3399DDB7719}"/>
              </a:ext>
            </a:extLst>
          </p:cNvPr>
          <p:cNvSpPr>
            <a:spLocks noGrp="1"/>
          </p:cNvSpPr>
          <p:nvPr>
            <p:ph type="title"/>
          </p:nvPr>
        </p:nvSpPr>
        <p:spPr>
          <a:xfrm>
            <a:off x="520494" y="355600"/>
            <a:ext cx="2437168" cy="1244600"/>
          </a:xfrm>
        </p:spPr>
        <p:txBody>
          <a:bodyPr anchor="b"/>
          <a:lstStyle>
            <a:lvl1pPr>
              <a:defRPr sz="198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C43EB4-734D-93CB-0D6D-0EB49E19F425}"/>
              </a:ext>
            </a:extLst>
          </p:cNvPr>
          <p:cNvSpPr>
            <a:spLocks noGrp="1"/>
          </p:cNvSpPr>
          <p:nvPr>
            <p:ph type="pic" idx="1"/>
          </p:nvPr>
        </p:nvSpPr>
        <p:spPr>
          <a:xfrm>
            <a:off x="3212497" y="767998"/>
            <a:ext cx="3825478" cy="3790597"/>
          </a:xfrm>
        </p:spPr>
        <p:txBody>
          <a:bodyPr/>
          <a:lstStyle>
            <a:lvl1pPr marL="0" indent="0">
              <a:buNone/>
              <a:defRPr sz="1983"/>
            </a:lvl1pPr>
            <a:lvl2pPr marL="283373" indent="0">
              <a:buNone/>
              <a:defRPr sz="1735"/>
            </a:lvl2pPr>
            <a:lvl3pPr marL="566745" indent="0">
              <a:buNone/>
              <a:defRPr sz="1488"/>
            </a:lvl3pPr>
            <a:lvl4pPr marL="850118" indent="0">
              <a:buNone/>
              <a:defRPr sz="1240"/>
            </a:lvl4pPr>
            <a:lvl5pPr marL="1133490" indent="0">
              <a:buNone/>
              <a:defRPr sz="1240"/>
            </a:lvl5pPr>
            <a:lvl6pPr marL="1416863" indent="0">
              <a:buNone/>
              <a:defRPr sz="1240"/>
            </a:lvl6pPr>
            <a:lvl7pPr marL="1700235" indent="0">
              <a:buNone/>
              <a:defRPr sz="1240"/>
            </a:lvl7pPr>
            <a:lvl8pPr marL="1983608" indent="0">
              <a:buNone/>
              <a:defRPr sz="1240"/>
            </a:lvl8pPr>
            <a:lvl9pPr marL="2266980" indent="0">
              <a:buNone/>
              <a:defRPr sz="1240"/>
            </a:lvl9pPr>
          </a:lstStyle>
          <a:p>
            <a:endParaRPr lang="en-IN" dirty="0"/>
          </a:p>
        </p:txBody>
      </p:sp>
      <p:sp>
        <p:nvSpPr>
          <p:cNvPr id="4" name="Text Placeholder 3">
            <a:extLst>
              <a:ext uri="{FF2B5EF4-FFF2-40B4-BE49-F238E27FC236}">
                <a16:creationId xmlns:a16="http://schemas.microsoft.com/office/drawing/2014/main" id="{02335599-9790-CC88-860E-CD8552962DAE}"/>
              </a:ext>
            </a:extLst>
          </p:cNvPr>
          <p:cNvSpPr>
            <a:spLocks noGrp="1"/>
          </p:cNvSpPr>
          <p:nvPr>
            <p:ph type="body" sz="half" idx="2"/>
          </p:nvPr>
        </p:nvSpPr>
        <p:spPr>
          <a:xfrm>
            <a:off x="520494" y="1600200"/>
            <a:ext cx="2437168" cy="2964568"/>
          </a:xfrm>
        </p:spPr>
        <p:txBody>
          <a:bodyPr/>
          <a:lstStyle>
            <a:lvl1pPr marL="0" indent="0">
              <a:buNone/>
              <a:defRPr sz="992"/>
            </a:lvl1pPr>
            <a:lvl2pPr marL="283373" indent="0">
              <a:buNone/>
              <a:defRPr sz="868"/>
            </a:lvl2pPr>
            <a:lvl3pPr marL="566745" indent="0">
              <a:buNone/>
              <a:defRPr sz="744"/>
            </a:lvl3pPr>
            <a:lvl4pPr marL="850118" indent="0">
              <a:buNone/>
              <a:defRPr sz="620"/>
            </a:lvl4pPr>
            <a:lvl5pPr marL="1133490" indent="0">
              <a:buNone/>
              <a:defRPr sz="620"/>
            </a:lvl5pPr>
            <a:lvl6pPr marL="1416863" indent="0">
              <a:buNone/>
              <a:defRPr sz="620"/>
            </a:lvl6pPr>
            <a:lvl7pPr marL="1700235" indent="0">
              <a:buNone/>
              <a:defRPr sz="620"/>
            </a:lvl7pPr>
            <a:lvl8pPr marL="1983608" indent="0">
              <a:buNone/>
              <a:defRPr sz="620"/>
            </a:lvl8pPr>
            <a:lvl9pPr marL="2266980" indent="0">
              <a:buNone/>
              <a:defRPr sz="620"/>
            </a:lvl9pPr>
          </a:lstStyle>
          <a:p>
            <a:pPr lvl="0"/>
            <a:r>
              <a:rPr lang="en-US"/>
              <a:t>Click to edit Master text styles</a:t>
            </a:r>
          </a:p>
        </p:txBody>
      </p:sp>
      <p:sp>
        <p:nvSpPr>
          <p:cNvPr id="5" name="Date Placeholder 4">
            <a:extLst>
              <a:ext uri="{FF2B5EF4-FFF2-40B4-BE49-F238E27FC236}">
                <a16:creationId xmlns:a16="http://schemas.microsoft.com/office/drawing/2014/main" id="{B4CB0389-B694-AD1C-8DC8-3AB4942373A3}"/>
              </a:ext>
            </a:extLst>
          </p:cNvPr>
          <p:cNvSpPr>
            <a:spLocks noGrp="1"/>
          </p:cNvSpPr>
          <p:nvPr>
            <p:ph type="dt" sz="half" idx="10"/>
          </p:nvPr>
        </p:nvSpPr>
        <p:spPr/>
        <p:txBody>
          <a:bodyPr/>
          <a:lstStyle/>
          <a:p>
            <a:fld id="{1D8BD707-D9CF-40AE-B4C6-C98DA3205C09}" type="datetimeFigureOut">
              <a:rPr lang="en-US" smtClean="0"/>
              <a:pPr/>
              <a:t>9/24/2023</a:t>
            </a:fld>
            <a:endParaRPr lang="en-US" dirty="0"/>
          </a:p>
        </p:txBody>
      </p:sp>
      <p:sp>
        <p:nvSpPr>
          <p:cNvPr id="6" name="Footer Placeholder 5">
            <a:extLst>
              <a:ext uri="{FF2B5EF4-FFF2-40B4-BE49-F238E27FC236}">
                <a16:creationId xmlns:a16="http://schemas.microsoft.com/office/drawing/2014/main" id="{D089A404-1845-5324-681D-D00A1B008FE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3B2EDF8-E309-F552-1B84-32B3FBC3DF03}"/>
              </a:ext>
            </a:extLst>
          </p:cNvPr>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66674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699077-1818-E913-2529-3D8196FE9F5C}"/>
              </a:ext>
            </a:extLst>
          </p:cNvPr>
          <p:cNvSpPr>
            <a:spLocks noGrp="1"/>
          </p:cNvSpPr>
          <p:nvPr>
            <p:ph type="title"/>
          </p:nvPr>
        </p:nvSpPr>
        <p:spPr>
          <a:xfrm>
            <a:off x="519510" y="283987"/>
            <a:ext cx="6517481" cy="103099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B00EEB-734A-4E1F-2A98-B5B6F7882518}"/>
              </a:ext>
            </a:extLst>
          </p:cNvPr>
          <p:cNvSpPr>
            <a:spLocks noGrp="1"/>
          </p:cNvSpPr>
          <p:nvPr>
            <p:ph type="body" idx="1"/>
          </p:nvPr>
        </p:nvSpPr>
        <p:spPr>
          <a:xfrm>
            <a:off x="519510" y="1419931"/>
            <a:ext cx="6517481" cy="33843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1C528C-33DF-7AEF-0F3B-0E7535517F90}"/>
              </a:ext>
            </a:extLst>
          </p:cNvPr>
          <p:cNvSpPr>
            <a:spLocks noGrp="1"/>
          </p:cNvSpPr>
          <p:nvPr>
            <p:ph type="dt" sz="half" idx="2"/>
          </p:nvPr>
        </p:nvSpPr>
        <p:spPr>
          <a:xfrm>
            <a:off x="519509" y="4943828"/>
            <a:ext cx="1700213" cy="283986"/>
          </a:xfrm>
          <a:prstGeom prst="rect">
            <a:avLst/>
          </a:prstGeom>
        </p:spPr>
        <p:txBody>
          <a:bodyPr vert="horz" lIns="91440" tIns="45720" rIns="91440" bIns="45720" rtlCol="0" anchor="ctr"/>
          <a:lstStyle>
            <a:lvl1pPr algn="l">
              <a:defRPr sz="744">
                <a:solidFill>
                  <a:schemeClr val="tx1">
                    <a:tint val="75000"/>
                  </a:schemeClr>
                </a:solidFill>
              </a:defRPr>
            </a:lvl1pPr>
          </a:lstStyle>
          <a:p>
            <a:fld id="{1D8BD707-D9CF-40AE-B4C6-C98DA3205C09}" type="datetimeFigureOut">
              <a:rPr lang="en-US" smtClean="0"/>
              <a:pPr/>
              <a:t>9/24/2023</a:t>
            </a:fld>
            <a:endParaRPr lang="en-US" dirty="0"/>
          </a:p>
        </p:txBody>
      </p:sp>
      <p:sp>
        <p:nvSpPr>
          <p:cNvPr id="5" name="Footer Placeholder 4">
            <a:extLst>
              <a:ext uri="{FF2B5EF4-FFF2-40B4-BE49-F238E27FC236}">
                <a16:creationId xmlns:a16="http://schemas.microsoft.com/office/drawing/2014/main" id="{F3B9D537-B66E-35DD-7582-7A5B0D874D69}"/>
              </a:ext>
            </a:extLst>
          </p:cNvPr>
          <p:cNvSpPr>
            <a:spLocks noGrp="1"/>
          </p:cNvSpPr>
          <p:nvPr>
            <p:ph type="ftr" sz="quarter" idx="3"/>
          </p:nvPr>
        </p:nvSpPr>
        <p:spPr>
          <a:xfrm>
            <a:off x="2503091" y="4943828"/>
            <a:ext cx="2550319" cy="283986"/>
          </a:xfrm>
          <a:prstGeom prst="rect">
            <a:avLst/>
          </a:prstGeom>
        </p:spPr>
        <p:txBody>
          <a:bodyPr vert="horz" lIns="91440" tIns="45720" rIns="91440" bIns="45720" rtlCol="0" anchor="ctr"/>
          <a:lstStyle>
            <a:lvl1pPr algn="ctr">
              <a:defRPr sz="744">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358A04C-28B7-70E6-853C-D6D2822EAF54}"/>
              </a:ext>
            </a:extLst>
          </p:cNvPr>
          <p:cNvSpPr>
            <a:spLocks noGrp="1"/>
          </p:cNvSpPr>
          <p:nvPr>
            <p:ph type="sldNum" sz="quarter" idx="4"/>
          </p:nvPr>
        </p:nvSpPr>
        <p:spPr>
          <a:xfrm>
            <a:off x="5336778" y="4943828"/>
            <a:ext cx="1700213" cy="283986"/>
          </a:xfrm>
          <a:prstGeom prst="rect">
            <a:avLst/>
          </a:prstGeom>
        </p:spPr>
        <p:txBody>
          <a:bodyPr vert="horz" lIns="91440" tIns="45720" rIns="91440" bIns="45720" rtlCol="0" anchor="ctr"/>
          <a:lstStyle>
            <a:lvl1pPr algn="r">
              <a:defRPr sz="744">
                <a:solidFill>
                  <a:schemeClr val="tx1">
                    <a:tint val="75000"/>
                  </a:schemeClr>
                </a:solidFill>
              </a:defRPr>
            </a:lvl1p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96181772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566745" rtl="0" eaLnBrk="1" latinLnBrk="0" hangingPunct="1">
        <a:lnSpc>
          <a:spcPct val="90000"/>
        </a:lnSpc>
        <a:spcBef>
          <a:spcPct val="0"/>
        </a:spcBef>
        <a:buNone/>
        <a:defRPr sz="2727" kern="120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735"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vestopedia.com/terms/b/bot.asp" TargetMode="External"/><Relationship Id="rId7" Type="http://schemas.openxmlformats.org/officeDocument/2006/relationships/hyperlink" Target="http://www.indiantradeportal.in/vs.jsp?lang=0&amp;id=0,25,44" TargetMode="External"/><Relationship Id="rId2" Type="http://schemas.openxmlformats.org/officeDocument/2006/relationships/hyperlink" Target="https://timesofindia.indiatimes.com/business/india-business/harley-davidson-trump-says-getting-nothing-after-india-reduces-tariffs-on-motorcycles/articleshow/63090599.cms" TargetMode="External"/><Relationship Id="rId1" Type="http://schemas.openxmlformats.org/officeDocument/2006/relationships/slideLayout" Target="../slideLayouts/slideLayout7.xml"/><Relationship Id="rId6" Type="http://schemas.openxmlformats.org/officeDocument/2006/relationships/hyperlink" Target="http://www.international.gc.ca/controls-controles/about-a_propos/impor/canada.aspx?lang=eng" TargetMode="External"/><Relationship Id="rId5" Type="http://schemas.openxmlformats.org/officeDocument/2006/relationships/hyperlink" Target="https://www.entrepreneur.com/article/41846" TargetMode="External"/><Relationship Id="rId4" Type="http://schemas.openxmlformats.org/officeDocument/2006/relationships/hyperlink" Target="https://www.thebalance.com/balance-of-trade-definition-favorable-vs-unfavorable-330626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879220" y="2062908"/>
            <a:ext cx="5796915" cy="1270"/>
          </a:xfrm>
          <a:custGeom>
            <a:avLst/>
            <a:gdLst/>
            <a:ahLst/>
            <a:cxnLst/>
            <a:rect l="l" t="t" r="r" b="b"/>
            <a:pathLst>
              <a:path w="5796915" h="1269">
                <a:moveTo>
                  <a:pt x="0" y="0"/>
                </a:moveTo>
                <a:lnTo>
                  <a:pt x="5796905" y="1142"/>
                </a:lnTo>
              </a:path>
            </a:pathLst>
          </a:custGeom>
          <a:ln w="76199">
            <a:solidFill>
              <a:srgbClr val="FFC000"/>
            </a:solidFill>
          </a:ln>
        </p:spPr>
        <p:txBody>
          <a:bodyPr wrap="square" lIns="0" tIns="0" rIns="0" bIns="0" rtlCol="0"/>
          <a:lstStyle/>
          <a:p>
            <a:endParaRPr dirty="0"/>
          </a:p>
        </p:txBody>
      </p:sp>
      <p:sp>
        <p:nvSpPr>
          <p:cNvPr id="6" name="TextBox 5">
            <a:extLst>
              <a:ext uri="{FF2B5EF4-FFF2-40B4-BE49-F238E27FC236}">
                <a16:creationId xmlns:a16="http://schemas.microsoft.com/office/drawing/2014/main" id="{EFF10FF4-1CD7-4C6F-8320-B13C4EF876B9}"/>
              </a:ext>
            </a:extLst>
          </p:cNvPr>
          <p:cNvSpPr txBox="1"/>
          <p:nvPr/>
        </p:nvSpPr>
        <p:spPr>
          <a:xfrm>
            <a:off x="1644650" y="1295400"/>
            <a:ext cx="4800600" cy="615553"/>
          </a:xfrm>
          <a:prstGeom prst="rect">
            <a:avLst/>
          </a:prstGeom>
          <a:noFill/>
        </p:spPr>
        <p:txBody>
          <a:bodyPr wrap="square" rtlCol="0">
            <a:spAutoFit/>
          </a:bodyPr>
          <a:lstStyle/>
          <a:p>
            <a:r>
              <a:rPr lang="en-IN" sz="3400" spc="-5" dirty="0">
                <a:latin typeface="Calibri"/>
                <a:cs typeface="Calibri"/>
              </a:rPr>
              <a:t>Global Trade Analysis</a:t>
            </a:r>
          </a:p>
        </p:txBody>
      </p:sp>
      <p:sp>
        <p:nvSpPr>
          <p:cNvPr id="7" name="TextBox 6">
            <a:extLst>
              <a:ext uri="{FF2B5EF4-FFF2-40B4-BE49-F238E27FC236}">
                <a16:creationId xmlns:a16="http://schemas.microsoft.com/office/drawing/2014/main" id="{AD3EFCE9-2241-4DC7-8630-679F9581DFAC}"/>
              </a:ext>
            </a:extLst>
          </p:cNvPr>
          <p:cNvSpPr txBox="1"/>
          <p:nvPr/>
        </p:nvSpPr>
        <p:spPr>
          <a:xfrm>
            <a:off x="4706651" y="4410670"/>
            <a:ext cx="2819400" cy="923330"/>
          </a:xfrm>
          <a:prstGeom prst="rect">
            <a:avLst/>
          </a:prstGeom>
          <a:noFill/>
        </p:spPr>
        <p:txBody>
          <a:bodyPr wrap="square" rtlCol="0">
            <a:spAutoFit/>
          </a:bodyPr>
          <a:lstStyle/>
          <a:p>
            <a:r>
              <a:rPr lang="en-IN" b="1" dirty="0"/>
              <a:t>By:</a:t>
            </a:r>
          </a:p>
          <a:p>
            <a:r>
              <a:rPr lang="en-IN" b="1" dirty="0"/>
              <a:t>SANKET KUMAR </a:t>
            </a:r>
          </a:p>
          <a:p>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16609" y="24063"/>
            <a:ext cx="5334000" cy="523220"/>
          </a:xfrm>
          <a:prstGeom prst="rect">
            <a:avLst/>
          </a:prstGeom>
          <a:noFill/>
        </p:spPr>
        <p:txBody>
          <a:bodyPr wrap="square" rtlCol="0">
            <a:spAutoFit/>
          </a:bodyPr>
          <a:lstStyle/>
          <a:p>
            <a:r>
              <a:rPr lang="en-IN" sz="2800" b="1" spc="-5" dirty="0">
                <a:latin typeface="Calibri"/>
                <a:cs typeface="Calibri"/>
              </a:rPr>
              <a:t>References</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609600"/>
            <a:ext cx="7435850" cy="6463308"/>
          </a:xfrm>
          <a:prstGeom prst="rect">
            <a:avLst/>
          </a:prstGeom>
          <a:noFill/>
        </p:spPr>
        <p:txBody>
          <a:bodyPr wrap="square" rtlCol="0">
            <a:spAutoFit/>
          </a:bodyPr>
          <a:lstStyle/>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“Building an Import/ Export Business” by Kenneth D.Weiss.</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Harley-Davidson: Trump says 'getting nothing' after India reduces tariffs on motorcycles (</a:t>
            </a:r>
            <a:r>
              <a:rPr lang="en-IN" sz="1400" b="1" spc="-5" dirty="0">
                <a:solidFill>
                  <a:schemeClr val="tx2">
                    <a:lumMod val="60000"/>
                    <a:lumOff val="40000"/>
                  </a:schemeClr>
                </a:solidFill>
                <a:latin typeface="Calibri" panose="020F0502020204030204" pitchFamily="34" charset="0"/>
                <a:cs typeface="Calibri" panose="020F0502020204030204" pitchFamily="34" charset="0"/>
                <a:hlinkClick r:id="rId2"/>
              </a:rPr>
              <a:t>https://timesofindia.indiatimes.com/business/india-business/harley-davidson-trump-says-getting-nothing-after-india-reduces-tariffs-on-motorcycles/articleshow/63090599.cms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Balance Of Trade – BOT (</a:t>
            </a:r>
            <a:r>
              <a:rPr lang="en-IN" sz="1400" b="1" spc="-5" dirty="0">
                <a:solidFill>
                  <a:schemeClr val="tx2">
                    <a:lumMod val="75000"/>
                  </a:schemeClr>
                </a:solidFill>
                <a:latin typeface="Calibri" panose="020F0502020204030204" pitchFamily="34" charset="0"/>
                <a:cs typeface="Calibri" panose="020F0502020204030204" pitchFamily="34" charset="0"/>
                <a:hlinkClick r:id="rId3"/>
              </a:rPr>
              <a:t>https://www.investopedia.com/terms/b/bot.asp</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Balance of Trade, How to Calculate, and Favourable Versus Unfavourable (</a:t>
            </a:r>
            <a:r>
              <a:rPr lang="en-IN" sz="1600" b="1" spc="-5" dirty="0">
                <a:latin typeface="Calibri" panose="020F0502020204030204" pitchFamily="34" charset="0"/>
                <a:cs typeface="Calibri" panose="020F0502020204030204" pitchFamily="34" charset="0"/>
                <a:hlinkClick r:id="rId4"/>
              </a:rPr>
              <a:t>https://www.thebalance.com/balance-of-trade-definition-favorable-vs-unfavorable-3306261</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How to Start an Import/Export Business (</a:t>
            </a:r>
            <a:r>
              <a:rPr lang="en-IN" sz="1600" b="1" spc="-5" dirty="0">
                <a:latin typeface="Calibri" panose="020F0502020204030204" pitchFamily="34" charset="0"/>
                <a:cs typeface="Calibri" panose="020F0502020204030204" pitchFamily="34" charset="0"/>
                <a:hlinkClick r:id="rId5"/>
              </a:rPr>
              <a:t>https://www.entrepreneur.com/article/41846</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Importing into Canada (</a:t>
            </a:r>
            <a:r>
              <a:rPr lang="en-IN" sz="1600" b="1" spc="-5" dirty="0">
                <a:latin typeface="Calibri" panose="020F0502020204030204" pitchFamily="34" charset="0"/>
                <a:cs typeface="Calibri" panose="020F0502020204030204" pitchFamily="34" charset="0"/>
                <a:hlinkClick r:id="rId6"/>
              </a:rPr>
              <a:t>http://www.international.gc.ca/controls-controles/about-a_propos/impor/canada.aspx?lang=eng</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How to Export (</a:t>
            </a:r>
            <a:r>
              <a:rPr lang="en-IN" sz="1600" b="1" spc="-5" dirty="0">
                <a:latin typeface="Calibri" panose="020F0502020204030204" pitchFamily="34" charset="0"/>
                <a:cs typeface="Calibri" panose="020F0502020204030204" pitchFamily="34" charset="0"/>
                <a:hlinkClick r:id="rId7"/>
              </a:rPr>
              <a:t>http://www.indiantradeportal.in/vs.jsp?lang=0&amp;id=0,25,44</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986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F0D77-400E-4B19-BD0A-4A497CE7DD1E}"/>
              </a:ext>
            </a:extLst>
          </p:cNvPr>
          <p:cNvSpPr txBox="1"/>
          <p:nvPr/>
        </p:nvSpPr>
        <p:spPr>
          <a:xfrm>
            <a:off x="2330450" y="685800"/>
            <a:ext cx="3276600" cy="615553"/>
          </a:xfrm>
          <a:prstGeom prst="rect">
            <a:avLst/>
          </a:prstGeom>
          <a:noFill/>
        </p:spPr>
        <p:txBody>
          <a:bodyPr wrap="square" rtlCol="0">
            <a:spAutoFit/>
          </a:bodyPr>
          <a:lstStyle/>
          <a:p>
            <a:r>
              <a:rPr lang="en-IN" sz="3400" b="1" spc="-5" dirty="0">
                <a:latin typeface="Calibri"/>
                <a:cs typeface="Calibri"/>
              </a:rPr>
              <a:t>Contents</a:t>
            </a:r>
          </a:p>
        </p:txBody>
      </p:sp>
      <p:sp>
        <p:nvSpPr>
          <p:cNvPr id="4" name="TextBox 3">
            <a:extLst>
              <a:ext uri="{FF2B5EF4-FFF2-40B4-BE49-F238E27FC236}">
                <a16:creationId xmlns:a16="http://schemas.microsoft.com/office/drawing/2014/main" id="{C98822D9-8A28-48A2-8A09-09B541141839}"/>
              </a:ext>
            </a:extLst>
          </p:cNvPr>
          <p:cNvSpPr txBox="1"/>
          <p:nvPr/>
        </p:nvSpPr>
        <p:spPr>
          <a:xfrm>
            <a:off x="120650" y="2971800"/>
            <a:ext cx="6400800" cy="1754326"/>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Preparation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Learning</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Work in Tableau Public: Challenges and Steps taken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Insights</a:t>
            </a:r>
          </a:p>
        </p:txBody>
      </p:sp>
    </p:spTree>
    <p:extLst>
      <p:ext uri="{BB962C8B-B14F-4D97-AF65-F5344CB8AC3E}">
        <p14:creationId xmlns:p14="http://schemas.microsoft.com/office/powerpoint/2010/main" val="364994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Overview of the project</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685800"/>
            <a:ext cx="6781800" cy="4524315"/>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objective of the project was to create innovative and interactive Tableau dashboards that focus on potential commodities, countries, year, trade amount and quantity.</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client wanted to launch a new business unit, focusing on global trade and logistics, majorly in the countries such as USA, Canada and Australia</a:t>
            </a:r>
          </a:p>
          <a:p>
            <a:pPr marL="171450" lvl="1"/>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dataset provided by the client contained 59090 observations of 10 variables.</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client insisted the data to be cleaned using Excel or R. The Dataset contained missing values and was cleaned using the R programming language.</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Tableau dashboards were created from the cleaned dataset.</a:t>
            </a:r>
          </a:p>
        </p:txBody>
      </p:sp>
    </p:spTree>
    <p:extLst>
      <p:ext uri="{BB962C8B-B14F-4D97-AF65-F5344CB8AC3E}">
        <p14:creationId xmlns:p14="http://schemas.microsoft.com/office/powerpoint/2010/main" val="211403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cs typeface="Calibri"/>
              </a:rPr>
              <a:t>Data Description</a:t>
            </a:r>
          </a:p>
        </p:txBody>
      </p:sp>
      <p:graphicFrame>
        <p:nvGraphicFramePr>
          <p:cNvPr id="4" name="Table 3">
            <a:extLst>
              <a:ext uri="{FF2B5EF4-FFF2-40B4-BE49-F238E27FC236}">
                <a16:creationId xmlns:a16="http://schemas.microsoft.com/office/drawing/2014/main" id="{715BE31B-D88B-4F48-B871-9F8445E9F2F7}"/>
              </a:ext>
            </a:extLst>
          </p:cNvPr>
          <p:cNvGraphicFramePr>
            <a:graphicFrameLocks noGrp="1"/>
          </p:cNvGraphicFramePr>
          <p:nvPr>
            <p:extLst>
              <p:ext uri="{D42A27DB-BD31-4B8C-83A1-F6EECF244321}">
                <p14:modId xmlns:p14="http://schemas.microsoft.com/office/powerpoint/2010/main" val="3893914639"/>
              </p:ext>
            </p:extLst>
          </p:nvPr>
        </p:nvGraphicFramePr>
        <p:xfrm>
          <a:off x="0" y="539664"/>
          <a:ext cx="7550608" cy="4794338"/>
        </p:xfrm>
        <a:graphic>
          <a:graphicData uri="http://schemas.openxmlformats.org/drawingml/2006/table">
            <a:tbl>
              <a:tblPr firstRow="1" bandRow="1">
                <a:tableStyleId>{F2DE63D5-997A-4646-A377-4702673A728D}</a:tableStyleId>
              </a:tblPr>
              <a:tblGrid>
                <a:gridCol w="1644650">
                  <a:extLst>
                    <a:ext uri="{9D8B030D-6E8A-4147-A177-3AD203B41FA5}">
                      <a16:colId xmlns:a16="http://schemas.microsoft.com/office/drawing/2014/main" val="1166418382"/>
                    </a:ext>
                  </a:extLst>
                </a:gridCol>
                <a:gridCol w="5905958">
                  <a:extLst>
                    <a:ext uri="{9D8B030D-6E8A-4147-A177-3AD203B41FA5}">
                      <a16:colId xmlns:a16="http://schemas.microsoft.com/office/drawing/2014/main" val="1350718987"/>
                    </a:ext>
                  </a:extLst>
                </a:gridCol>
              </a:tblGrid>
              <a:tr h="457113">
                <a:tc>
                  <a:txBody>
                    <a:bodyPr/>
                    <a:lstStyle/>
                    <a:p>
                      <a:r>
                        <a:rPr lang="en-IN" sz="1200" dirty="0">
                          <a:solidFill>
                            <a:schemeClr val="bg1"/>
                          </a:solidFill>
                        </a:rPr>
                        <a:t>Variable</a:t>
                      </a:r>
                    </a:p>
                  </a:txBody>
                  <a:tcPr/>
                </a:tc>
                <a:tc>
                  <a:txBody>
                    <a:bodyPr/>
                    <a:lstStyle/>
                    <a:p>
                      <a:r>
                        <a:rPr lang="en-IN" sz="1200" dirty="0">
                          <a:solidFill>
                            <a:schemeClr val="bg1"/>
                          </a:solidFill>
                        </a:rPr>
                        <a:t>Description </a:t>
                      </a:r>
                    </a:p>
                  </a:txBody>
                  <a:tcPr/>
                </a:tc>
                <a:extLst>
                  <a:ext uri="{0D108BD9-81ED-4DB2-BD59-A6C34878D82A}">
                    <a16:rowId xmlns:a16="http://schemas.microsoft.com/office/drawing/2014/main" val="3404964086"/>
                  </a:ext>
                </a:extLst>
              </a:tr>
              <a:tr h="302356">
                <a:tc>
                  <a:txBody>
                    <a:bodyPr/>
                    <a:lstStyle/>
                    <a:p>
                      <a:r>
                        <a:rPr lang="en-IN" sz="1200" b="1" dirty="0"/>
                        <a:t>Country or Area</a:t>
                      </a:r>
                    </a:p>
                  </a:txBody>
                  <a:tcPr/>
                </a:tc>
                <a:tc>
                  <a:txBody>
                    <a:bodyPr/>
                    <a:lstStyle/>
                    <a:p>
                      <a:pPr marL="0"/>
                      <a:r>
                        <a:rPr lang="en-IN" sz="1200" b="1" dirty="0">
                          <a:solidFill>
                            <a:schemeClr val="tx1"/>
                          </a:solidFill>
                        </a:rPr>
                        <a:t>There were three countries – Australia, Canada, and the USA</a:t>
                      </a:r>
                      <a:endParaRPr lang="en-IN" sz="1200" b="1"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694068168"/>
                  </a:ext>
                </a:extLst>
              </a:tr>
              <a:tr h="306306">
                <a:tc>
                  <a:txBody>
                    <a:bodyPr/>
                    <a:lstStyle/>
                    <a:p>
                      <a:pPr marL="0"/>
                      <a:r>
                        <a:rPr lang="en-IN" sz="1200" b="1" dirty="0">
                          <a:solidFill>
                            <a:schemeClr val="tx1"/>
                          </a:solidFill>
                        </a:rPr>
                        <a:t>Year</a:t>
                      </a:r>
                      <a:endParaRPr lang="en-IN" sz="1200" b="1" dirty="0">
                        <a:solidFill>
                          <a:schemeClr val="tx1"/>
                        </a:solidFill>
                        <a:latin typeface="+mn-lt"/>
                        <a:ea typeface="+mn-ea"/>
                        <a:cs typeface="+mn-cs"/>
                      </a:endParaRPr>
                    </a:p>
                  </a:txBody>
                  <a:tcPr/>
                </a:tc>
                <a:tc>
                  <a:txBody>
                    <a:bodyPr/>
                    <a:lstStyle/>
                    <a:p>
                      <a:pPr marL="0"/>
                      <a:r>
                        <a:rPr lang="en-IN" sz="1200" b="1" dirty="0">
                          <a:solidFill>
                            <a:schemeClr val="tx1"/>
                          </a:solidFill>
                        </a:rPr>
                        <a:t>The Year variable ranged from 1988 to 2016</a:t>
                      </a:r>
                      <a:endParaRPr lang="en-IN" sz="1200" b="1"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484970411"/>
                  </a:ext>
                </a:extLst>
              </a:tr>
              <a:tr h="543440">
                <a:tc>
                  <a:txBody>
                    <a:bodyPr/>
                    <a:lstStyle/>
                    <a:p>
                      <a:pPr marL="0"/>
                      <a:r>
                        <a:rPr lang="en-IN" sz="1200" b="1" dirty="0">
                          <a:solidFill>
                            <a:schemeClr val="tx1"/>
                          </a:solidFill>
                        </a:rPr>
                        <a:t>Commodity Code</a:t>
                      </a:r>
                      <a:endParaRPr lang="en-IN" sz="1200" b="1" dirty="0">
                        <a:solidFill>
                          <a:schemeClr val="tx1"/>
                        </a:solidFill>
                        <a:latin typeface="+mn-lt"/>
                        <a:ea typeface="+mn-ea"/>
                        <a:cs typeface="+mn-cs"/>
                      </a:endParaRPr>
                    </a:p>
                  </a:txBody>
                  <a:tcPr/>
                </a:tc>
                <a:tc>
                  <a:txBody>
                    <a:bodyPr/>
                    <a:lstStyle/>
                    <a:p>
                      <a:pPr marL="0"/>
                      <a:r>
                        <a:rPr lang="en-IN" sz="1200" b="1" dirty="0">
                          <a:solidFill>
                            <a:schemeClr val="tx1"/>
                          </a:solidFill>
                        </a:rPr>
                        <a:t>The commodity code was unique for each commodity. Example: 10111 for  Horses, live pure bred </a:t>
                      </a:r>
                      <a:endParaRPr lang="en-IN" sz="1200" b="1"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826607270"/>
                  </a:ext>
                </a:extLst>
              </a:tr>
              <a:tr h="483137">
                <a:tc>
                  <a:txBody>
                    <a:bodyPr/>
                    <a:lstStyle/>
                    <a:p>
                      <a:pPr marL="0"/>
                      <a:r>
                        <a:rPr lang="en-IN" sz="1200" b="1" dirty="0">
                          <a:solidFill>
                            <a:schemeClr val="tx1"/>
                          </a:solidFill>
                        </a:rPr>
                        <a:t>Commodity</a:t>
                      </a:r>
                      <a:endParaRPr lang="en-IN" sz="1200" b="1" dirty="0">
                        <a:solidFill>
                          <a:schemeClr val="tx1"/>
                        </a:solidFill>
                        <a:latin typeface="+mn-lt"/>
                        <a:ea typeface="+mn-ea"/>
                        <a:cs typeface="+mn-cs"/>
                      </a:endParaRPr>
                    </a:p>
                  </a:txBody>
                  <a:tcPr/>
                </a:tc>
                <a:tc>
                  <a:txBody>
                    <a:bodyPr/>
                    <a:lstStyle/>
                    <a:p>
                      <a:pPr marL="0"/>
                      <a:r>
                        <a:rPr lang="en-IN" sz="1200" b="1" dirty="0">
                          <a:solidFill>
                            <a:schemeClr val="tx1"/>
                          </a:solidFill>
                        </a:rPr>
                        <a:t>The commodity variable contained various trade commodities that belonged to each of the 12 categories.</a:t>
                      </a:r>
                      <a:endParaRPr lang="en-IN" sz="1200" b="1"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916173418"/>
                  </a:ext>
                </a:extLst>
              </a:tr>
              <a:tr h="543440">
                <a:tc>
                  <a:txBody>
                    <a:bodyPr/>
                    <a:lstStyle/>
                    <a:p>
                      <a:pPr marL="0"/>
                      <a:r>
                        <a:rPr lang="en-IN" sz="1200" b="1" dirty="0">
                          <a:solidFill>
                            <a:schemeClr val="tx1"/>
                          </a:solidFill>
                        </a:rPr>
                        <a:t>Flow</a:t>
                      </a:r>
                      <a:endParaRPr lang="en-IN" sz="1200" b="1" dirty="0">
                        <a:solidFill>
                          <a:schemeClr val="tx1"/>
                        </a:solidFill>
                        <a:latin typeface="+mn-lt"/>
                        <a:ea typeface="+mn-ea"/>
                        <a:cs typeface="+mn-cs"/>
                      </a:endParaRPr>
                    </a:p>
                  </a:txBody>
                  <a:tcPr/>
                </a:tc>
                <a:tc>
                  <a:txBody>
                    <a:bodyPr/>
                    <a:lstStyle/>
                    <a:p>
                      <a:pPr marL="0"/>
                      <a:r>
                        <a:rPr lang="en-IN" sz="1200" b="1" dirty="0">
                          <a:solidFill>
                            <a:schemeClr val="tx1"/>
                          </a:solidFill>
                        </a:rPr>
                        <a:t>This indicates flow of trade. They are Export, Import, Re-Import, and Re-Export.</a:t>
                      </a:r>
                      <a:endParaRPr lang="en-IN" sz="1200" b="1"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702983485"/>
                  </a:ext>
                </a:extLst>
              </a:tr>
              <a:tr h="330094">
                <a:tc>
                  <a:txBody>
                    <a:bodyPr/>
                    <a:lstStyle/>
                    <a:p>
                      <a:pPr marL="0"/>
                      <a:r>
                        <a:rPr lang="en-IN" sz="1200" b="1" dirty="0">
                          <a:solidFill>
                            <a:schemeClr val="tx1"/>
                          </a:solidFill>
                        </a:rPr>
                        <a:t>Trade USD</a:t>
                      </a:r>
                      <a:endParaRPr lang="en-IN" sz="1200" b="1" dirty="0">
                        <a:solidFill>
                          <a:schemeClr val="tx1"/>
                        </a:solidFill>
                        <a:latin typeface="+mn-lt"/>
                        <a:ea typeface="+mn-ea"/>
                        <a:cs typeface="+mn-cs"/>
                      </a:endParaRPr>
                    </a:p>
                  </a:txBody>
                  <a:tcPr/>
                </a:tc>
                <a:tc>
                  <a:txBody>
                    <a:bodyPr/>
                    <a:lstStyle/>
                    <a:p>
                      <a:pPr marL="0"/>
                      <a:r>
                        <a:rPr lang="en-IN" sz="1200" b="1" dirty="0">
                          <a:solidFill>
                            <a:schemeClr val="tx1"/>
                          </a:solidFill>
                        </a:rPr>
                        <a:t>The trade value in US Dollars</a:t>
                      </a:r>
                      <a:endParaRPr lang="en-IN" sz="1200" b="1"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975060668"/>
                  </a:ext>
                </a:extLst>
              </a:tr>
              <a:tr h="457113">
                <a:tc>
                  <a:txBody>
                    <a:bodyPr/>
                    <a:lstStyle/>
                    <a:p>
                      <a:pPr marL="0"/>
                      <a:r>
                        <a:rPr lang="en-IN" sz="1200" b="1" dirty="0">
                          <a:solidFill>
                            <a:schemeClr val="tx1"/>
                          </a:solidFill>
                        </a:rPr>
                        <a:t>Weight</a:t>
                      </a:r>
                      <a:endParaRPr lang="en-IN" sz="1200" b="1" dirty="0">
                        <a:solidFill>
                          <a:schemeClr val="tx1"/>
                        </a:solidFill>
                        <a:latin typeface="+mn-lt"/>
                        <a:ea typeface="+mn-ea"/>
                        <a:cs typeface="+mn-cs"/>
                      </a:endParaRPr>
                    </a:p>
                  </a:txBody>
                  <a:tcPr/>
                </a:tc>
                <a:tc>
                  <a:txBody>
                    <a:bodyPr/>
                    <a:lstStyle/>
                    <a:p>
                      <a:pPr marL="0"/>
                      <a:r>
                        <a:rPr lang="en-IN" sz="1200" b="1" dirty="0">
                          <a:solidFill>
                            <a:schemeClr val="tx1"/>
                          </a:solidFill>
                        </a:rPr>
                        <a:t>The total weight of the traded commodity in Kgs</a:t>
                      </a:r>
                      <a:endParaRPr lang="en-IN" sz="1200" b="1"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695673538"/>
                  </a:ext>
                </a:extLst>
              </a:tr>
              <a:tr h="457113">
                <a:tc>
                  <a:txBody>
                    <a:bodyPr/>
                    <a:lstStyle/>
                    <a:p>
                      <a:pPr marL="0"/>
                      <a:r>
                        <a:rPr lang="en-IN" sz="1200" b="1" dirty="0">
                          <a:solidFill>
                            <a:schemeClr val="tx1"/>
                          </a:solidFill>
                        </a:rPr>
                        <a:t>Quantity Name</a:t>
                      </a:r>
                      <a:endParaRPr lang="en-IN" sz="1200" b="1" dirty="0">
                        <a:solidFill>
                          <a:schemeClr val="tx1"/>
                        </a:solidFill>
                        <a:latin typeface="+mn-lt"/>
                        <a:ea typeface="+mn-ea"/>
                        <a:cs typeface="+mn-cs"/>
                      </a:endParaRPr>
                    </a:p>
                  </a:txBody>
                  <a:tcPr/>
                </a:tc>
                <a:tc>
                  <a:txBody>
                    <a:bodyPr/>
                    <a:lstStyle/>
                    <a:p>
                      <a:pPr marL="0"/>
                      <a:r>
                        <a:rPr lang="en-IN" sz="1200" b="1" dirty="0">
                          <a:solidFill>
                            <a:schemeClr val="tx1"/>
                          </a:solidFill>
                        </a:rPr>
                        <a:t>Quantity name of the traded commodity</a:t>
                      </a:r>
                      <a:endParaRPr lang="en-IN" sz="1200" b="1"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607370848"/>
                  </a:ext>
                </a:extLst>
              </a:tr>
              <a:tr h="457113">
                <a:tc>
                  <a:txBody>
                    <a:bodyPr/>
                    <a:lstStyle/>
                    <a:p>
                      <a:pPr marL="0"/>
                      <a:r>
                        <a:rPr lang="en-IN" sz="1200" b="1" dirty="0">
                          <a:solidFill>
                            <a:schemeClr val="tx1"/>
                          </a:solidFill>
                        </a:rPr>
                        <a:t>Quantity</a:t>
                      </a:r>
                      <a:endParaRPr lang="en-IN" sz="1200" b="1" dirty="0">
                        <a:solidFill>
                          <a:schemeClr val="tx1"/>
                        </a:solidFill>
                        <a:latin typeface="+mn-lt"/>
                        <a:ea typeface="+mn-ea"/>
                        <a:cs typeface="+mn-cs"/>
                      </a:endParaRPr>
                    </a:p>
                  </a:txBody>
                  <a:tcPr/>
                </a:tc>
                <a:tc>
                  <a:txBody>
                    <a:bodyPr/>
                    <a:lstStyle/>
                    <a:p>
                      <a:pPr marL="0"/>
                      <a:r>
                        <a:rPr lang="en-IN" sz="1200" b="1" dirty="0">
                          <a:solidFill>
                            <a:schemeClr val="tx1"/>
                          </a:solidFill>
                        </a:rPr>
                        <a:t>The total quantity of the traded commodity</a:t>
                      </a:r>
                      <a:endParaRPr lang="en-IN" sz="1200" b="1"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536967701"/>
                  </a:ext>
                </a:extLst>
              </a:tr>
              <a:tr h="457113">
                <a:tc>
                  <a:txBody>
                    <a:bodyPr/>
                    <a:lstStyle/>
                    <a:p>
                      <a:pPr marL="0"/>
                      <a:r>
                        <a:rPr lang="en-IN" sz="1200" b="1" dirty="0">
                          <a:solidFill>
                            <a:schemeClr val="tx1"/>
                          </a:solidFill>
                        </a:rPr>
                        <a:t>Category</a:t>
                      </a:r>
                      <a:endParaRPr lang="en-IN" sz="1200" b="1" dirty="0">
                        <a:solidFill>
                          <a:schemeClr val="tx1"/>
                        </a:solidFill>
                        <a:latin typeface="+mn-lt"/>
                        <a:ea typeface="+mn-ea"/>
                        <a:cs typeface="+mn-cs"/>
                      </a:endParaRPr>
                    </a:p>
                  </a:txBody>
                  <a:tcPr/>
                </a:tc>
                <a:tc>
                  <a:txBody>
                    <a:bodyPr/>
                    <a:lstStyle/>
                    <a:p>
                      <a:pPr marL="0"/>
                      <a:r>
                        <a:rPr lang="en-IN" sz="1200" b="1" dirty="0">
                          <a:solidFill>
                            <a:schemeClr val="tx1"/>
                          </a:solidFill>
                        </a:rPr>
                        <a:t>There were 12 unique categories in the data.</a:t>
                      </a:r>
                      <a:endParaRPr lang="en-IN" sz="1200" b="1"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110280745"/>
                  </a:ext>
                </a:extLst>
              </a:tr>
            </a:tbl>
          </a:graphicData>
        </a:graphic>
      </p:graphicFrame>
    </p:spTree>
    <p:extLst>
      <p:ext uri="{BB962C8B-B14F-4D97-AF65-F5344CB8AC3E}">
        <p14:creationId xmlns:p14="http://schemas.microsoft.com/office/powerpoint/2010/main" val="103099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Data Preparation</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685800"/>
            <a:ext cx="6781800" cy="5386090"/>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The data was cleaned using the R programming language. The variable names were edited for better reading.</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Upon exploring the dataset, it was found that the weight and the quantity variable contained missing values. Additionally,  there were “0” values in these variables. This didn’t account for the Trade amount values in the data. Some instances were observed:</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E443845C-B3F2-4406-9A8F-07DB08F0D4F6}"/>
              </a:ext>
            </a:extLst>
          </p:cNvPr>
          <p:cNvGraphicFramePr>
            <a:graphicFrameLocks noGrp="1"/>
          </p:cNvGraphicFramePr>
          <p:nvPr>
            <p:extLst>
              <p:ext uri="{D42A27DB-BD31-4B8C-83A1-F6EECF244321}">
                <p14:modId xmlns:p14="http://schemas.microsoft.com/office/powerpoint/2010/main" val="1794833548"/>
              </p:ext>
            </p:extLst>
          </p:nvPr>
        </p:nvGraphicFramePr>
        <p:xfrm>
          <a:off x="545523" y="3341265"/>
          <a:ext cx="5867400" cy="1965960"/>
        </p:xfrm>
        <a:graphic>
          <a:graphicData uri="http://schemas.openxmlformats.org/drawingml/2006/table">
            <a:tbl>
              <a:tblPr firstRow="1" bandRow="1">
                <a:tableStyleId>{9D7B26C5-4107-4FEC-AEDC-1716B250A1EF}</a:tableStyleId>
              </a:tblPr>
              <a:tblGrid>
                <a:gridCol w="2933700">
                  <a:extLst>
                    <a:ext uri="{9D8B030D-6E8A-4147-A177-3AD203B41FA5}">
                      <a16:colId xmlns:a16="http://schemas.microsoft.com/office/drawing/2014/main" val="4144857269"/>
                    </a:ext>
                  </a:extLst>
                </a:gridCol>
                <a:gridCol w="2933700">
                  <a:extLst>
                    <a:ext uri="{9D8B030D-6E8A-4147-A177-3AD203B41FA5}">
                      <a16:colId xmlns:a16="http://schemas.microsoft.com/office/drawing/2014/main" val="2579428956"/>
                    </a:ext>
                  </a:extLst>
                </a:gridCol>
              </a:tblGrid>
              <a:tr h="182721">
                <a:tc>
                  <a:txBody>
                    <a:bodyPr/>
                    <a:lstStyle/>
                    <a:p>
                      <a:pPr algn="ctr"/>
                      <a:r>
                        <a:rPr lang="en-IN" sz="1200" dirty="0"/>
                        <a:t>Weight</a:t>
                      </a:r>
                    </a:p>
                  </a:txBody>
                  <a:tcPr/>
                </a:tc>
                <a:tc>
                  <a:txBody>
                    <a:bodyPr/>
                    <a:lstStyle/>
                    <a:p>
                      <a:pPr algn="ctr"/>
                      <a:r>
                        <a:rPr lang="en-IN" sz="1200" dirty="0"/>
                        <a:t>Quantity</a:t>
                      </a:r>
                    </a:p>
                  </a:txBody>
                  <a:tcPr/>
                </a:tc>
                <a:extLst>
                  <a:ext uri="{0D108BD9-81ED-4DB2-BD59-A6C34878D82A}">
                    <a16:rowId xmlns:a16="http://schemas.microsoft.com/office/drawing/2014/main" val="1603054359"/>
                  </a:ext>
                </a:extLst>
              </a:tr>
              <a:tr h="259080">
                <a:tc>
                  <a:txBody>
                    <a:bodyPr/>
                    <a:lstStyle/>
                    <a:p>
                      <a:pPr algn="ctr"/>
                      <a:r>
                        <a:rPr lang="en-IN" sz="1200" b="1" dirty="0"/>
                        <a:t>NA</a:t>
                      </a:r>
                    </a:p>
                  </a:txBody>
                  <a:tcPr/>
                </a:tc>
                <a:tc>
                  <a:txBody>
                    <a:bodyPr/>
                    <a:lstStyle/>
                    <a:p>
                      <a:pPr algn="ctr"/>
                      <a:r>
                        <a:rPr lang="en-IN" sz="1200" b="1" dirty="0"/>
                        <a:t>NA</a:t>
                      </a:r>
                    </a:p>
                  </a:txBody>
                  <a:tcPr/>
                </a:tc>
                <a:extLst>
                  <a:ext uri="{0D108BD9-81ED-4DB2-BD59-A6C34878D82A}">
                    <a16:rowId xmlns:a16="http://schemas.microsoft.com/office/drawing/2014/main" val="2189136697"/>
                  </a:ext>
                </a:extLst>
              </a:tr>
              <a:tr h="269240">
                <a:tc>
                  <a:txBody>
                    <a:bodyPr/>
                    <a:lstStyle/>
                    <a:p>
                      <a:pPr algn="ctr"/>
                      <a:r>
                        <a:rPr lang="en-IN" sz="1200" b="1" dirty="0"/>
                        <a:t>NA</a:t>
                      </a:r>
                    </a:p>
                  </a:txBody>
                  <a:tcPr/>
                </a:tc>
                <a:tc>
                  <a:txBody>
                    <a:bodyPr/>
                    <a:lstStyle/>
                    <a:p>
                      <a:pPr algn="ctr"/>
                      <a:r>
                        <a:rPr lang="en-IN" sz="1200" b="1" dirty="0"/>
                        <a:t>0</a:t>
                      </a:r>
                    </a:p>
                  </a:txBody>
                  <a:tcPr/>
                </a:tc>
                <a:extLst>
                  <a:ext uri="{0D108BD9-81ED-4DB2-BD59-A6C34878D82A}">
                    <a16:rowId xmlns:a16="http://schemas.microsoft.com/office/drawing/2014/main" val="3040231164"/>
                  </a:ext>
                </a:extLst>
              </a:tr>
              <a:tr h="279400">
                <a:tc>
                  <a:txBody>
                    <a:bodyPr/>
                    <a:lstStyle/>
                    <a:p>
                      <a:pPr algn="ctr"/>
                      <a:r>
                        <a:rPr lang="en-IN" sz="1200" b="1" dirty="0"/>
                        <a:t>0</a:t>
                      </a:r>
                    </a:p>
                  </a:txBody>
                  <a:tcPr/>
                </a:tc>
                <a:tc>
                  <a:txBody>
                    <a:bodyPr/>
                    <a:lstStyle/>
                    <a:p>
                      <a:pPr algn="ctr"/>
                      <a:r>
                        <a:rPr lang="en-IN" sz="1200" b="1" dirty="0"/>
                        <a:t>NA</a:t>
                      </a:r>
                    </a:p>
                  </a:txBody>
                  <a:tcPr/>
                </a:tc>
                <a:extLst>
                  <a:ext uri="{0D108BD9-81ED-4DB2-BD59-A6C34878D82A}">
                    <a16:rowId xmlns:a16="http://schemas.microsoft.com/office/drawing/2014/main" val="243208533"/>
                  </a:ext>
                </a:extLst>
              </a:tr>
              <a:tr h="289560">
                <a:tc>
                  <a:txBody>
                    <a:bodyPr/>
                    <a:lstStyle/>
                    <a:p>
                      <a:pPr algn="ctr"/>
                      <a:r>
                        <a:rPr lang="en-IN" sz="1200" b="1" dirty="0"/>
                        <a:t>0</a:t>
                      </a:r>
                    </a:p>
                  </a:txBody>
                  <a:tcPr/>
                </a:tc>
                <a:tc>
                  <a:txBody>
                    <a:bodyPr/>
                    <a:lstStyle/>
                    <a:p>
                      <a:pPr algn="ctr"/>
                      <a:r>
                        <a:rPr lang="en-IN" sz="1200" b="1" dirty="0"/>
                        <a:t>0</a:t>
                      </a:r>
                    </a:p>
                  </a:txBody>
                  <a:tcPr/>
                </a:tc>
                <a:extLst>
                  <a:ext uri="{0D108BD9-81ED-4DB2-BD59-A6C34878D82A}">
                    <a16:rowId xmlns:a16="http://schemas.microsoft.com/office/drawing/2014/main" val="3016367510"/>
                  </a:ext>
                </a:extLst>
              </a:tr>
              <a:tr h="299720">
                <a:tc>
                  <a:txBody>
                    <a:bodyPr/>
                    <a:lstStyle/>
                    <a:p>
                      <a:pPr algn="ctr"/>
                      <a:r>
                        <a:rPr lang="en-IN" sz="1200" b="1" dirty="0"/>
                        <a:t>Value</a:t>
                      </a:r>
                    </a:p>
                  </a:txBody>
                  <a:tcPr/>
                </a:tc>
                <a:tc>
                  <a:txBody>
                    <a:bodyPr/>
                    <a:lstStyle/>
                    <a:p>
                      <a:pPr algn="ctr"/>
                      <a:r>
                        <a:rPr lang="en-IN" sz="1200" b="1" dirty="0"/>
                        <a:t>NA</a:t>
                      </a:r>
                    </a:p>
                  </a:txBody>
                  <a:tcPr/>
                </a:tc>
                <a:extLst>
                  <a:ext uri="{0D108BD9-81ED-4DB2-BD59-A6C34878D82A}">
                    <a16:rowId xmlns:a16="http://schemas.microsoft.com/office/drawing/2014/main" val="2738058361"/>
                  </a:ext>
                </a:extLst>
              </a:tr>
              <a:tr h="157480">
                <a:tc>
                  <a:txBody>
                    <a:bodyPr/>
                    <a:lstStyle/>
                    <a:p>
                      <a:pPr algn="ctr"/>
                      <a:r>
                        <a:rPr lang="en-IN" sz="1200" b="1" dirty="0"/>
                        <a:t>NA</a:t>
                      </a:r>
                    </a:p>
                  </a:txBody>
                  <a:tcPr/>
                </a:tc>
                <a:tc>
                  <a:txBody>
                    <a:bodyPr/>
                    <a:lstStyle/>
                    <a:p>
                      <a:pPr algn="ctr"/>
                      <a:r>
                        <a:rPr lang="en-IN" sz="1200" b="1" dirty="0"/>
                        <a:t>Value</a:t>
                      </a:r>
                    </a:p>
                  </a:txBody>
                  <a:tcPr/>
                </a:tc>
                <a:extLst>
                  <a:ext uri="{0D108BD9-81ED-4DB2-BD59-A6C34878D82A}">
                    <a16:rowId xmlns:a16="http://schemas.microsoft.com/office/drawing/2014/main" val="4111394605"/>
                  </a:ext>
                </a:extLst>
              </a:tr>
            </a:tbl>
          </a:graphicData>
        </a:graphic>
      </p:graphicFrame>
      <p:pic>
        <p:nvPicPr>
          <p:cNvPr id="10" name="Picture 9">
            <a:extLst>
              <a:ext uri="{FF2B5EF4-FFF2-40B4-BE49-F238E27FC236}">
                <a16:creationId xmlns:a16="http://schemas.microsoft.com/office/drawing/2014/main" id="{A29BD795-D1C5-400C-9590-2C8DE9FBC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1133475"/>
            <a:ext cx="6286500" cy="695325"/>
          </a:xfrm>
          <a:prstGeom prst="rect">
            <a:avLst/>
          </a:prstGeom>
        </p:spPr>
      </p:pic>
      <p:pic>
        <p:nvPicPr>
          <p:cNvPr id="12" name="Picture 11">
            <a:extLst>
              <a:ext uri="{FF2B5EF4-FFF2-40B4-BE49-F238E27FC236}">
                <a16:creationId xmlns:a16="http://schemas.microsoft.com/office/drawing/2014/main" id="{DFF37255-A402-4832-8B98-6300A835C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2613283"/>
            <a:ext cx="5353050" cy="695325"/>
          </a:xfrm>
          <a:prstGeom prst="rect">
            <a:avLst/>
          </a:prstGeom>
        </p:spPr>
      </p:pic>
    </p:spTree>
    <p:extLst>
      <p:ext uri="{BB962C8B-B14F-4D97-AF65-F5344CB8AC3E}">
        <p14:creationId xmlns:p14="http://schemas.microsoft.com/office/powerpoint/2010/main" val="195806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Data Preparation - continued</a:t>
            </a:r>
          </a:p>
        </p:txBody>
      </p:sp>
      <p:sp>
        <p:nvSpPr>
          <p:cNvPr id="3" name="TextBox 2">
            <a:extLst>
              <a:ext uri="{FF2B5EF4-FFF2-40B4-BE49-F238E27FC236}">
                <a16:creationId xmlns:a16="http://schemas.microsoft.com/office/drawing/2014/main" id="{FBD41C66-41B0-44CE-9FA2-3D758111120E}"/>
              </a:ext>
            </a:extLst>
          </p:cNvPr>
          <p:cNvSpPr txBox="1"/>
          <p:nvPr/>
        </p:nvSpPr>
        <p:spPr>
          <a:xfrm>
            <a:off x="-1" y="685800"/>
            <a:ext cx="7403433" cy="7201972"/>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To eliminate such instances, an if-else condition was implemented.</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The impact of the missing information was assessed using the filter function from the dplyr package. The assessment was made for each country and flow of trade.</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Per business perspective, such losses cannot be ignored. Weight and Quantity are important variables that determine the trade value. Hence, the reason for such missing info has to be investigated. For this project, I have eliminated all such instances. The cleaned dataset was then imported to Tableau Public for visualization.</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5401CEA9-5551-4110-86E7-34DB08AA3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67" y="981501"/>
            <a:ext cx="7096125" cy="1219200"/>
          </a:xfrm>
          <a:prstGeom prst="rect">
            <a:avLst/>
          </a:prstGeom>
        </p:spPr>
      </p:pic>
      <p:graphicFrame>
        <p:nvGraphicFramePr>
          <p:cNvPr id="9" name="Table 8">
            <a:extLst>
              <a:ext uri="{FF2B5EF4-FFF2-40B4-BE49-F238E27FC236}">
                <a16:creationId xmlns:a16="http://schemas.microsoft.com/office/drawing/2014/main" id="{2315C926-12F2-4DAE-8968-64F4E09278B1}"/>
              </a:ext>
            </a:extLst>
          </p:cNvPr>
          <p:cNvGraphicFramePr>
            <a:graphicFrameLocks noGrp="1"/>
          </p:cNvGraphicFramePr>
          <p:nvPr>
            <p:extLst>
              <p:ext uri="{D42A27DB-BD31-4B8C-83A1-F6EECF244321}">
                <p14:modId xmlns:p14="http://schemas.microsoft.com/office/powerpoint/2010/main" val="1791127534"/>
              </p:ext>
            </p:extLst>
          </p:nvPr>
        </p:nvGraphicFramePr>
        <p:xfrm>
          <a:off x="221580" y="2732797"/>
          <a:ext cx="6980376" cy="1483360"/>
        </p:xfrm>
        <a:graphic>
          <a:graphicData uri="http://schemas.openxmlformats.org/drawingml/2006/table">
            <a:tbl>
              <a:tblPr firstRow="1" bandRow="1">
                <a:tableStyleId>{5940675A-B579-460E-94D1-54222C63F5DA}</a:tableStyleId>
              </a:tblPr>
              <a:tblGrid>
                <a:gridCol w="1909235">
                  <a:extLst>
                    <a:ext uri="{9D8B030D-6E8A-4147-A177-3AD203B41FA5}">
                      <a16:colId xmlns:a16="http://schemas.microsoft.com/office/drawing/2014/main" val="2028128977"/>
                    </a:ext>
                  </a:extLst>
                </a:gridCol>
                <a:gridCol w="5071141">
                  <a:extLst>
                    <a:ext uri="{9D8B030D-6E8A-4147-A177-3AD203B41FA5}">
                      <a16:colId xmlns:a16="http://schemas.microsoft.com/office/drawing/2014/main" val="1259039542"/>
                    </a:ext>
                  </a:extLst>
                </a:gridCol>
              </a:tblGrid>
              <a:tr h="370840">
                <a:tc>
                  <a:txBody>
                    <a:bodyPr/>
                    <a:lstStyle/>
                    <a:p>
                      <a:pPr algn="ctr"/>
                      <a:r>
                        <a:rPr lang="en-IN" sz="1400" dirty="0"/>
                        <a:t>Country</a:t>
                      </a:r>
                    </a:p>
                  </a:txBody>
                  <a:tcPr/>
                </a:tc>
                <a:tc>
                  <a:txBody>
                    <a:bodyPr/>
                    <a:lstStyle/>
                    <a:p>
                      <a:pPr algn="ctr"/>
                      <a:r>
                        <a:rPr lang="en-IN" sz="1400" dirty="0"/>
                        <a:t>Total Trade Value (in billions of  US Dollars) - Loss</a:t>
                      </a:r>
                    </a:p>
                  </a:txBody>
                  <a:tcPr/>
                </a:tc>
                <a:extLst>
                  <a:ext uri="{0D108BD9-81ED-4DB2-BD59-A6C34878D82A}">
                    <a16:rowId xmlns:a16="http://schemas.microsoft.com/office/drawing/2014/main" val="206914964"/>
                  </a:ext>
                </a:extLst>
              </a:tr>
              <a:tr h="370840">
                <a:tc>
                  <a:txBody>
                    <a:bodyPr/>
                    <a:lstStyle/>
                    <a:p>
                      <a:pPr algn="ctr"/>
                      <a:r>
                        <a:rPr lang="en-IN" sz="1400" b="1" dirty="0"/>
                        <a:t>Australia</a:t>
                      </a:r>
                    </a:p>
                  </a:txBody>
                  <a:tcPr/>
                </a:tc>
                <a:tc>
                  <a:txBody>
                    <a:bodyPr/>
                    <a:lstStyle/>
                    <a:p>
                      <a:pPr algn="ctr"/>
                      <a:r>
                        <a:rPr lang="en-IN" sz="1400" b="1" dirty="0"/>
                        <a:t>$ 13.5 billion</a:t>
                      </a:r>
                    </a:p>
                  </a:txBody>
                  <a:tcPr/>
                </a:tc>
                <a:extLst>
                  <a:ext uri="{0D108BD9-81ED-4DB2-BD59-A6C34878D82A}">
                    <a16:rowId xmlns:a16="http://schemas.microsoft.com/office/drawing/2014/main" val="1939286478"/>
                  </a:ext>
                </a:extLst>
              </a:tr>
              <a:tr h="370840">
                <a:tc>
                  <a:txBody>
                    <a:bodyPr/>
                    <a:lstStyle/>
                    <a:p>
                      <a:pPr algn="ctr"/>
                      <a:r>
                        <a:rPr lang="en-IN" sz="1400" b="1" dirty="0"/>
                        <a:t>Canada</a:t>
                      </a:r>
                    </a:p>
                  </a:txBody>
                  <a:tcPr/>
                </a:tc>
                <a:tc>
                  <a:txBody>
                    <a:bodyPr/>
                    <a:lstStyle/>
                    <a:p>
                      <a:pPr algn="ctr"/>
                      <a:r>
                        <a:rPr lang="en-IN" sz="1400" b="1" dirty="0"/>
                        <a:t>$ 32.5 billion</a:t>
                      </a:r>
                    </a:p>
                  </a:txBody>
                  <a:tcPr/>
                </a:tc>
                <a:extLst>
                  <a:ext uri="{0D108BD9-81ED-4DB2-BD59-A6C34878D82A}">
                    <a16:rowId xmlns:a16="http://schemas.microsoft.com/office/drawing/2014/main" val="2148713820"/>
                  </a:ext>
                </a:extLst>
              </a:tr>
              <a:tr h="370840">
                <a:tc>
                  <a:txBody>
                    <a:bodyPr/>
                    <a:lstStyle/>
                    <a:p>
                      <a:pPr algn="ctr"/>
                      <a:r>
                        <a:rPr lang="en-IN" sz="1400" b="1" dirty="0"/>
                        <a:t>USA</a:t>
                      </a:r>
                    </a:p>
                  </a:txBody>
                  <a:tcPr/>
                </a:tc>
                <a:tc>
                  <a:txBody>
                    <a:bodyPr/>
                    <a:lstStyle/>
                    <a:p>
                      <a:pPr algn="ctr"/>
                      <a:r>
                        <a:rPr lang="en-IN" sz="1400" b="1" dirty="0"/>
                        <a:t>$ 36.9 billion</a:t>
                      </a:r>
                    </a:p>
                  </a:txBody>
                  <a:tcPr/>
                </a:tc>
                <a:extLst>
                  <a:ext uri="{0D108BD9-81ED-4DB2-BD59-A6C34878D82A}">
                    <a16:rowId xmlns:a16="http://schemas.microsoft.com/office/drawing/2014/main" val="2462309295"/>
                  </a:ext>
                </a:extLst>
              </a:tr>
            </a:tbl>
          </a:graphicData>
        </a:graphic>
      </p:graphicFrame>
    </p:spTree>
    <p:extLst>
      <p:ext uri="{BB962C8B-B14F-4D97-AF65-F5344CB8AC3E}">
        <p14:creationId xmlns:p14="http://schemas.microsoft.com/office/powerpoint/2010/main" val="419572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Learning</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435850" cy="6740307"/>
          </a:xfrm>
          <a:prstGeom prst="rect">
            <a:avLst/>
          </a:prstGeom>
          <a:noFill/>
        </p:spPr>
        <p:txBody>
          <a:bodyPr wrap="square" rtlCol="0">
            <a:spAutoFit/>
          </a:bodyPr>
          <a:lstStyle/>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Important trade concepts like Export, Import, Re-export, Re-import, Trade Balance, Trade Surplus, Trade Deficit , Trade Protectionism, Tax and Excise duty were learnt during this project.</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Observed current trends in the trade markets. Example: The US President Trump’s declaration of Make in USA. He insists to levy higher duties on imports. This was due to America having a trade deficit with major Asian countries like India and China. I also came to realize about the India trade environment. What India imports the most and exports the most. With which countries India runs a trade surplus and trade deficit. Prime Minister Modi’s Make in India initiative.</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Read the news on important trade related activities. Example: Recently, there was news about setting up Harley Davidson motorcycle stores in India. PM Modi assured Trump of dropping the import duty from 75 % to 50 %. However, Trump mocked India by saying it wasn’t doing America a favour. From reading such issues, I got a bigger picture of how trade affects the relation between countries.</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 also read a gist of how to set up an import/ export business from the book – “Building an Import Export Business” by Kenneth D.Weiss.</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347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0" y="76200"/>
            <a:ext cx="5988050" cy="400110"/>
          </a:xfrm>
          <a:prstGeom prst="rect">
            <a:avLst/>
          </a:prstGeom>
          <a:noFill/>
        </p:spPr>
        <p:txBody>
          <a:bodyPr wrap="square" rtlCol="0">
            <a:spAutoFit/>
          </a:bodyPr>
          <a:lstStyle/>
          <a:p>
            <a:pPr marL="171450" lvl="1"/>
            <a:r>
              <a:rPr lang="en-IN" sz="2000" b="1" spc="-5" dirty="0">
                <a:latin typeface="Calibri" panose="020F0502020204030204" pitchFamily="34" charset="0"/>
                <a:cs typeface="Calibri" panose="020F0502020204030204" pitchFamily="34" charset="0"/>
              </a:rPr>
              <a:t>Work in Tableau Public: Challenges and Steps Taken</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435850" cy="1384995"/>
          </a:xfrm>
          <a:prstGeom prst="rect">
            <a:avLst/>
          </a:prstGeom>
          <a:noFill/>
        </p:spPr>
        <p:txBody>
          <a:bodyPr wrap="square" rtlCol="0">
            <a:spAutoFit/>
          </a:bodyPr>
          <a:lstStyle/>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3770127B-BCA7-4F67-8DB8-283DB9BDA200}"/>
              </a:ext>
            </a:extLst>
          </p:cNvPr>
          <p:cNvGraphicFramePr>
            <a:graphicFrameLocks noGrp="1"/>
          </p:cNvGraphicFramePr>
          <p:nvPr>
            <p:extLst>
              <p:ext uri="{D42A27DB-BD31-4B8C-83A1-F6EECF244321}">
                <p14:modId xmlns:p14="http://schemas.microsoft.com/office/powerpoint/2010/main" val="4270727056"/>
              </p:ext>
            </p:extLst>
          </p:nvPr>
        </p:nvGraphicFramePr>
        <p:xfrm>
          <a:off x="0" y="547284"/>
          <a:ext cx="7556500" cy="4798218"/>
        </p:xfrm>
        <a:graphic>
          <a:graphicData uri="http://schemas.openxmlformats.org/drawingml/2006/table">
            <a:tbl>
              <a:tblPr firstRow="1" bandRow="1">
                <a:tableStyleId>{2D5ABB26-0587-4C30-8999-92F81FD0307C}</a:tableStyleId>
              </a:tblPr>
              <a:tblGrid>
                <a:gridCol w="3636607">
                  <a:extLst>
                    <a:ext uri="{9D8B030D-6E8A-4147-A177-3AD203B41FA5}">
                      <a16:colId xmlns:a16="http://schemas.microsoft.com/office/drawing/2014/main" val="2220369926"/>
                    </a:ext>
                  </a:extLst>
                </a:gridCol>
                <a:gridCol w="3919893">
                  <a:extLst>
                    <a:ext uri="{9D8B030D-6E8A-4147-A177-3AD203B41FA5}">
                      <a16:colId xmlns:a16="http://schemas.microsoft.com/office/drawing/2014/main" val="3351282414"/>
                    </a:ext>
                  </a:extLst>
                </a:gridCol>
              </a:tblGrid>
              <a:tr h="409098">
                <a:tc>
                  <a:txBody>
                    <a:bodyPr/>
                    <a:lstStyle/>
                    <a:p>
                      <a:pPr algn="ctr"/>
                      <a:r>
                        <a:rPr lang="en-IN" dirty="0"/>
                        <a:t>Challenges</a:t>
                      </a:r>
                    </a:p>
                  </a:txBody>
                  <a:tcPr/>
                </a:tc>
                <a:tc>
                  <a:txBody>
                    <a:bodyPr/>
                    <a:lstStyle/>
                    <a:p>
                      <a:pPr algn="ctr"/>
                      <a:r>
                        <a:rPr lang="en-IN" dirty="0"/>
                        <a:t>Steps Taken</a:t>
                      </a:r>
                    </a:p>
                  </a:txBody>
                  <a:tcPr/>
                </a:tc>
                <a:extLst>
                  <a:ext uri="{0D108BD9-81ED-4DB2-BD59-A6C34878D82A}">
                    <a16:rowId xmlns:a16="http://schemas.microsoft.com/office/drawing/2014/main" val="1985935633"/>
                  </a:ext>
                </a:extLst>
              </a:tr>
              <a:tr h="972441">
                <a:tc>
                  <a:txBody>
                    <a:bodyPr/>
                    <a:lstStyle/>
                    <a:p>
                      <a:r>
                        <a:rPr lang="en-IN" sz="1200" b="1" u="sng" dirty="0"/>
                        <a:t>Technical issue:</a:t>
                      </a:r>
                    </a:p>
                    <a:p>
                      <a:r>
                        <a:rPr lang="en-IN" sz="1200" b="1" dirty="0"/>
                        <a:t>Lost older project workbooks while working in Tableau Public. There was also occurrence of failure in saving the workbook to the website. </a:t>
                      </a:r>
                    </a:p>
                  </a:txBody>
                  <a:tcPr/>
                </a:tc>
                <a:tc>
                  <a:txBody>
                    <a:bodyPr/>
                    <a:lstStyle/>
                    <a:p>
                      <a:r>
                        <a:rPr lang="en-IN" sz="1200" b="1" dirty="0"/>
                        <a:t>I discovered that Tableau Public required saving the workbook every five minutes, and learnt how to troubleshoot the failure occurring during saving. It required the user to sign out from the application and then sign in.</a:t>
                      </a:r>
                    </a:p>
                  </a:txBody>
                  <a:tcPr/>
                </a:tc>
                <a:extLst>
                  <a:ext uri="{0D108BD9-81ED-4DB2-BD59-A6C34878D82A}">
                    <a16:rowId xmlns:a16="http://schemas.microsoft.com/office/drawing/2014/main" val="1208791445"/>
                  </a:ext>
                </a:extLst>
              </a:tr>
              <a:tr h="972441">
                <a:tc>
                  <a:txBody>
                    <a:bodyPr/>
                    <a:lstStyle/>
                    <a:p>
                      <a:r>
                        <a:rPr lang="en-IN" sz="1200" b="1" dirty="0"/>
                        <a:t>The Trade USD variable from the data did not have a currency format by default. Example: $ 123.4 B  , where the suffix B stands for billions.</a:t>
                      </a:r>
                    </a:p>
                  </a:txBody>
                  <a:tcPr/>
                </a:tc>
                <a:tc>
                  <a:txBody>
                    <a:bodyPr/>
                    <a:lstStyle/>
                    <a:p>
                      <a:r>
                        <a:rPr lang="en-IN" sz="1200" b="1" dirty="0"/>
                        <a:t>I wanted to observe my data in the currency format, where values should have a prefix of a dollar sign and the suffix “B”.  I learnt about Tableau’s Default number format option which allows the user to assign a custom currency format.</a:t>
                      </a:r>
                    </a:p>
                  </a:txBody>
                  <a:tcPr/>
                </a:tc>
                <a:extLst>
                  <a:ext uri="{0D108BD9-81ED-4DB2-BD59-A6C34878D82A}">
                    <a16:rowId xmlns:a16="http://schemas.microsoft.com/office/drawing/2014/main" val="744137477"/>
                  </a:ext>
                </a:extLst>
              </a:tr>
              <a:tr h="1149249">
                <a:tc>
                  <a:txBody>
                    <a:bodyPr/>
                    <a:lstStyle/>
                    <a:p>
                      <a:r>
                        <a:rPr lang="en-IN" sz="1200" b="1" dirty="0"/>
                        <a:t>Calculating the Trade Balance as it was important concept in understanding the trade environment for the given countries.</a:t>
                      </a:r>
                    </a:p>
                  </a:txBody>
                  <a:tcPr/>
                </a:tc>
                <a:tc>
                  <a:txBody>
                    <a:bodyPr/>
                    <a:lstStyle/>
                    <a:p>
                      <a:r>
                        <a:rPr lang="en-IN" sz="1200" b="1" dirty="0"/>
                        <a:t>From the Internet, I learnt how to calculate the Trade Balance. </a:t>
                      </a:r>
                    </a:p>
                    <a:p>
                      <a:r>
                        <a:rPr lang="en-IN" sz="1200" b="1" dirty="0">
                          <a:solidFill>
                            <a:schemeClr val="accent2">
                              <a:lumMod val="75000"/>
                            </a:schemeClr>
                          </a:solidFill>
                        </a:rPr>
                        <a:t>Trade Balance = Total Export Value – Total Import Value</a:t>
                      </a:r>
                      <a:r>
                        <a:rPr lang="en-IN" sz="1200" b="1" dirty="0"/>
                        <a:t>. A calculated field was created for Total Export Value, Total Import Value and Trade Balance. The type of trade balance was identified and countries were ranked based on their trade balance value.</a:t>
                      </a:r>
                    </a:p>
                  </a:txBody>
                  <a:tcPr/>
                </a:tc>
                <a:extLst>
                  <a:ext uri="{0D108BD9-81ED-4DB2-BD59-A6C34878D82A}">
                    <a16:rowId xmlns:a16="http://schemas.microsoft.com/office/drawing/2014/main" val="3118568189"/>
                  </a:ext>
                </a:extLst>
              </a:tr>
              <a:tr h="736205">
                <a:tc>
                  <a:txBody>
                    <a:bodyPr/>
                    <a:lstStyle/>
                    <a:p>
                      <a:r>
                        <a:rPr lang="en-IN" sz="1200" b="1" dirty="0"/>
                        <a:t>Calculating Unit price of a commodity. This is to understand the variation in unit price of a commodity for a range of years. This will assist the client in making an informed decision for choosing any of the potential commodities.</a:t>
                      </a:r>
                    </a:p>
                  </a:txBody>
                  <a:tcPr/>
                </a:tc>
                <a:tc>
                  <a:txBody>
                    <a:bodyPr/>
                    <a:lstStyle/>
                    <a:p>
                      <a:r>
                        <a:rPr lang="en-IN" sz="1200" b="1" dirty="0"/>
                        <a:t>A calculated field was created for Unit price of a commodity. The formula for Unit price is Trade USD divided by Quantity.</a:t>
                      </a:r>
                    </a:p>
                  </a:txBody>
                  <a:tcPr/>
                </a:tc>
                <a:extLst>
                  <a:ext uri="{0D108BD9-81ED-4DB2-BD59-A6C34878D82A}">
                    <a16:rowId xmlns:a16="http://schemas.microsoft.com/office/drawing/2014/main" val="1227792227"/>
                  </a:ext>
                </a:extLst>
              </a:tr>
            </a:tbl>
          </a:graphicData>
        </a:graphic>
      </p:graphicFrame>
    </p:spTree>
    <p:extLst>
      <p:ext uri="{BB962C8B-B14F-4D97-AF65-F5344CB8AC3E}">
        <p14:creationId xmlns:p14="http://schemas.microsoft.com/office/powerpoint/2010/main" val="314445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Insights</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556500" cy="2246769"/>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After importing the data in Tableau, and  studying the data visually, I was able to derive the following insights:</a:t>
            </a:r>
          </a:p>
          <a:p>
            <a:pPr marL="171450" lvl="1"/>
            <a:r>
              <a:rPr lang="en-IN" sz="1400" b="1" spc="-5" dirty="0">
                <a:latin typeface="Calibri" panose="020F0502020204030204" pitchFamily="34" charset="0"/>
                <a:cs typeface="Calibri" panose="020F0502020204030204" pitchFamily="34" charset="0"/>
              </a:rPr>
              <a:t>       </a:t>
            </a:r>
            <a:r>
              <a:rPr lang="en-IN" sz="1400" b="1" u="sng" spc="-5" dirty="0">
                <a:latin typeface="Calibri" panose="020F0502020204030204" pitchFamily="34" charset="0"/>
                <a:cs typeface="Calibri" panose="020F0502020204030204" pitchFamily="34" charset="0"/>
              </a:rPr>
              <a:t>Note: The table shows insight from each of the worksheets featured in the Tableau dashboards</a:t>
            </a: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6EE3FCFC-76D3-4273-A581-48516329BF01}"/>
              </a:ext>
            </a:extLst>
          </p:cNvPr>
          <p:cNvGraphicFramePr>
            <a:graphicFrameLocks noGrp="1"/>
          </p:cNvGraphicFramePr>
          <p:nvPr>
            <p:extLst>
              <p:ext uri="{D42A27DB-BD31-4B8C-83A1-F6EECF244321}">
                <p14:modId xmlns:p14="http://schemas.microsoft.com/office/powerpoint/2010/main" val="55759592"/>
              </p:ext>
            </p:extLst>
          </p:nvPr>
        </p:nvGraphicFramePr>
        <p:xfrm>
          <a:off x="0" y="1285304"/>
          <a:ext cx="7556500" cy="4048696"/>
        </p:xfrm>
        <a:graphic>
          <a:graphicData uri="http://schemas.openxmlformats.org/drawingml/2006/table">
            <a:tbl>
              <a:tblPr firstRow="1" bandRow="1">
                <a:tableStyleId>{2D5ABB26-0587-4C30-8999-92F81FD0307C}</a:tableStyleId>
              </a:tblPr>
              <a:tblGrid>
                <a:gridCol w="7556500">
                  <a:extLst>
                    <a:ext uri="{9D8B030D-6E8A-4147-A177-3AD203B41FA5}">
                      <a16:colId xmlns:a16="http://schemas.microsoft.com/office/drawing/2014/main" val="3577129045"/>
                    </a:ext>
                  </a:extLst>
                </a:gridCol>
              </a:tblGrid>
              <a:tr h="353457">
                <a:tc>
                  <a:txBody>
                    <a:bodyPr/>
                    <a:lstStyle/>
                    <a:p>
                      <a:pPr algn="ctr"/>
                      <a:r>
                        <a:rPr lang="en-IN" sz="1600" b="1" dirty="0">
                          <a:solidFill>
                            <a:schemeClr val="bg1"/>
                          </a:solidFill>
                        </a:rPr>
                        <a:t>Insights derived</a:t>
                      </a:r>
                    </a:p>
                  </a:txBody>
                  <a:tcPr/>
                </a:tc>
                <a:extLst>
                  <a:ext uri="{0D108BD9-81ED-4DB2-BD59-A6C34878D82A}">
                    <a16:rowId xmlns:a16="http://schemas.microsoft.com/office/drawing/2014/main" val="214942314"/>
                  </a:ext>
                </a:extLst>
              </a:tr>
              <a:tr h="3695239">
                <a:tc>
                  <a:txBody>
                    <a:bodyPr/>
                    <a:lstStyle/>
                    <a:p>
                      <a:pPr marL="285750" indent="-285750">
                        <a:buFont typeface="Arial" panose="020B0604020202020204" pitchFamily="34" charset="0"/>
                        <a:buChar char="•"/>
                      </a:pPr>
                      <a:r>
                        <a:rPr lang="en-IN" sz="1400" b="1" dirty="0">
                          <a:solidFill>
                            <a:schemeClr val="dk1"/>
                          </a:solidFill>
                          <a:effectLst/>
                        </a:rPr>
                        <a:t>From 1988 to 2016, the USA has been the largest exporter, importer, and re-exporter of commodities. Whereas Canada has been the largest re-importer of commodities. </a:t>
                      </a:r>
                      <a:endParaRPr lang="en-IN" sz="1400" b="1" dirty="0">
                        <a:effectLst/>
                      </a:endParaRPr>
                    </a:p>
                    <a:p>
                      <a:pPr marL="285750" indent="-285750">
                        <a:buFont typeface="Arial" panose="020B0604020202020204" pitchFamily="34" charset="0"/>
                        <a:buChar char="•"/>
                      </a:pPr>
                      <a:r>
                        <a:rPr lang="en-IN" sz="1400" b="1" dirty="0">
                          <a:solidFill>
                            <a:schemeClr val="dk1"/>
                          </a:solidFill>
                          <a:effectLst/>
                        </a:rPr>
                        <a:t>The USA has never re-imported commodities throughout these years. </a:t>
                      </a:r>
                    </a:p>
                    <a:p>
                      <a:pPr marL="285750" indent="-285750">
                        <a:buFont typeface="Arial" panose="020B0604020202020204" pitchFamily="34" charset="0"/>
                        <a:buChar char="•"/>
                      </a:pPr>
                      <a:r>
                        <a:rPr lang="en-IN" sz="1400" b="1" dirty="0"/>
                        <a:t>Australia hasn't re-exported commodities since the year 2000.</a:t>
                      </a:r>
                    </a:p>
                    <a:p>
                      <a:pPr marL="285750" indent="-285750">
                        <a:buFont typeface="Arial" panose="020B0604020202020204" pitchFamily="34" charset="0"/>
                        <a:buChar char="•"/>
                      </a:pPr>
                      <a:r>
                        <a:rPr lang="en-IN" sz="1400" b="1" dirty="0"/>
                        <a:t>Canada began re-exporting commodities  from the year 2000.</a:t>
                      </a:r>
                    </a:p>
                    <a:p>
                      <a:pPr marL="285750" indent="-285750">
                        <a:buFont typeface="Arial" panose="020B0604020202020204" pitchFamily="34" charset="0"/>
                        <a:buChar char="•"/>
                      </a:pPr>
                      <a:r>
                        <a:rPr lang="en-IN" sz="1400" b="1" dirty="0"/>
                        <a:t>In the year 2016, Canada was the largest re-exporter of commodities.</a:t>
                      </a:r>
                    </a:p>
                    <a:p>
                      <a:pPr marL="285750" indent="-285750">
                        <a:buFont typeface="Arial" panose="020B0604020202020204" pitchFamily="34" charset="0"/>
                        <a:buChar char="•"/>
                      </a:pPr>
                      <a:r>
                        <a:rPr lang="en-IN" sz="1400" b="1" dirty="0"/>
                        <a:t>Canada dominates the re-import trade business.</a:t>
                      </a:r>
                    </a:p>
                    <a:p>
                      <a:pPr marL="285750" indent="-285750">
                        <a:buFont typeface="Arial" panose="020B0604020202020204" pitchFamily="34" charset="0"/>
                        <a:buChar char="•"/>
                      </a:pPr>
                      <a:r>
                        <a:rPr lang="en-IN" sz="1400" b="1" dirty="0"/>
                        <a:t>Top categories were identified for each country.</a:t>
                      </a:r>
                    </a:p>
                    <a:p>
                      <a:pPr marL="285750" indent="-285750">
                        <a:buFont typeface="Arial" panose="020B0604020202020204" pitchFamily="34" charset="0"/>
                        <a:buChar char="•"/>
                      </a:pPr>
                      <a:r>
                        <a:rPr lang="en-IN" sz="1400" b="1" dirty="0"/>
                        <a:t>Trade Balance was calculated and analysed. It was observed that all the countries had Trade Surplus from 1988 to 2016. The countries were ranked based on this observation. It is believed that a Trade Surplus country isn’t suitable for import business.</a:t>
                      </a:r>
                    </a:p>
                    <a:p>
                      <a:pPr marL="285750" indent="-285750">
                        <a:buFont typeface="Arial" panose="020B0604020202020204" pitchFamily="34" charset="0"/>
                        <a:buChar char="•"/>
                      </a:pPr>
                      <a:r>
                        <a:rPr lang="en-IN" sz="1400" b="1" dirty="0"/>
                        <a:t>Top Commodities were identified based on their quantity traded via export, import, re-export, and re-import.</a:t>
                      </a:r>
                    </a:p>
                    <a:p>
                      <a:pPr marL="285750" indent="-285750">
                        <a:buFont typeface="Arial" panose="020B0604020202020204" pitchFamily="34" charset="0"/>
                        <a:buChar char="•"/>
                      </a:pPr>
                      <a:r>
                        <a:rPr lang="en-IN" sz="1400" b="1" dirty="0"/>
                        <a:t>After identifying the potential commodities, we can observe it’s quantity and unit price over the past years. It was observed that unit prices differed for each country. Further, we can use forecasting technique to get an estimate of the unit prices for the years ahead.</a:t>
                      </a:r>
                    </a:p>
                  </a:txBody>
                  <a:tcPr/>
                </a:tc>
                <a:extLst>
                  <a:ext uri="{0D108BD9-81ED-4DB2-BD59-A6C34878D82A}">
                    <a16:rowId xmlns:a16="http://schemas.microsoft.com/office/drawing/2014/main" val="4214964381"/>
                  </a:ext>
                </a:extLst>
              </a:tr>
            </a:tbl>
          </a:graphicData>
        </a:graphic>
      </p:graphicFrame>
    </p:spTree>
    <p:extLst>
      <p:ext uri="{BB962C8B-B14F-4D97-AF65-F5344CB8AC3E}">
        <p14:creationId xmlns:p14="http://schemas.microsoft.com/office/powerpoint/2010/main" val="2906330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2621</TotalTime>
  <Words>1413</Words>
  <Application>Microsoft Office PowerPoint</Application>
  <PresentationFormat>Custom</PresentationFormat>
  <Paragraphs>180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Family</dc:creator>
  <cp:lastModifiedBy>SANKET KUMAR</cp:lastModifiedBy>
  <cp:revision>194</cp:revision>
  <dcterms:created xsi:type="dcterms:W3CDTF">2016-10-04T08:45:08Z</dcterms:created>
  <dcterms:modified xsi:type="dcterms:W3CDTF">2023-09-24T17:31:37Z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2016-09-14T00:00:00Z</vt:filetime>
  </property>
  <property fmtid="{D5CDD505-2E9C-101B-9397-08002B2CF9AE}" pid="3" name="Creator">
    <vt:lpwstr>Online2PDF.com</vt:lpwstr>
  </property>
  <property fmtid="{D5CDD505-2E9C-101B-9397-08002B2CF9AE}" pid="4" name="LastSaved">
    <vt:filetime>2016-10-04T00:00:00Z</vt:filetime>
  </property>
</Properties>
</file>