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4"/>
  </p:sldMasterIdLst>
  <p:notesMasterIdLst>
    <p:notesMasterId r:id="rId18"/>
  </p:notesMasterIdLst>
  <p:handoutMasterIdLst>
    <p:handoutMasterId r:id="rId19"/>
  </p:handoutMasterIdLst>
  <p:sldIdLst>
    <p:sldId id="256" r:id="rId5"/>
    <p:sldId id="259" r:id="rId6"/>
    <p:sldId id="257" r:id="rId7"/>
    <p:sldId id="260" r:id="rId8"/>
    <p:sldId id="261" r:id="rId9"/>
    <p:sldId id="270" r:id="rId10"/>
    <p:sldId id="271" r:id="rId11"/>
    <p:sldId id="272" r:id="rId12"/>
    <p:sldId id="273" r:id="rId13"/>
    <p:sldId id="263" r:id="rId14"/>
    <p:sldId id="267" r:id="rId15"/>
    <p:sldId id="269" r:id="rId16"/>
    <p:sldId id="268"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8" autoAdjust="0"/>
  </p:normalViewPr>
  <p:slideViewPr>
    <p:cSldViewPr>
      <p:cViewPr varScale="1">
        <p:scale>
          <a:sx n="81" d="100"/>
          <a:sy n="81" d="100"/>
        </p:scale>
        <p:origin x="754" y="53"/>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4/29/2022</a:t>
            </a:fld>
            <a:endParaRPr lang="en-US"/>
          </a:p>
        </p:txBody>
      </p:sp>
      <p:sp>
        <p:nvSpPr>
          <p:cNvPr id="5" name="Footer Placeholder 4"/>
          <p:cNvSpPr>
            <a:spLocks noGrp="1"/>
          </p:cNvSpPr>
          <p:nvPr>
            <p:ph type="ftr" sz="quarter" idx="11"/>
          </p:nvPr>
        </p:nvSpPr>
        <p:spPr>
          <a:xfrm>
            <a:off x="5331023" y="5883276"/>
            <a:ext cx="4322918" cy="365125"/>
          </a:xfrm>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17587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233085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156101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413272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2772104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3970003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3739070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85044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73960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49005" y="5867132"/>
            <a:ext cx="551023" cy="365125"/>
          </a:xfrm>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96368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31378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59344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188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14822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46547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53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08361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DFD029-FB74-4578-B929-F66AA97659CA}" type="datetimeFigureOut">
              <a:rPr lang="en-US" smtClean="0"/>
              <a:pPr/>
              <a:t>4/29/2022</a:t>
            </a:fld>
            <a:endParaRPr lang="en-US"/>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68457026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1/10/a-complete-guide-on-machine-learning-model-deployment-using-Heroku/" TargetMode="External"/><Relationship Id="rId2" Type="http://schemas.openxmlformats.org/officeDocument/2006/relationships/hyperlink" Target="https://youtube.com/Z1RJmh_OqeA" TargetMode="External"/><Relationship Id="rId1" Type="http://schemas.openxmlformats.org/officeDocument/2006/relationships/slideLayout" Target="../slideLayouts/slideLayout2.xml"/><Relationship Id="rId4" Type="http://schemas.openxmlformats.org/officeDocument/2006/relationships/hyperlink" Target="https://www.automl.org/auto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3F0E-231B-4F5F-8C71-28328F335E52}"/>
              </a:ext>
            </a:extLst>
          </p:cNvPr>
          <p:cNvSpPr>
            <a:spLocks noGrp="1"/>
          </p:cNvSpPr>
          <p:nvPr>
            <p:ph type="ctrTitle"/>
          </p:nvPr>
        </p:nvSpPr>
        <p:spPr>
          <a:xfrm>
            <a:off x="1989956" y="0"/>
            <a:ext cx="8501684" cy="1872208"/>
          </a:xfrm>
        </p:spPr>
        <p:txBody>
          <a:bodyPr>
            <a:normAutofit/>
          </a:bodyPr>
          <a:lstStyle/>
          <a:p>
            <a:pPr algn="ctr"/>
            <a:r>
              <a:rPr lang="en-US" sz="2400" b="1" dirty="0">
                <a:solidFill>
                  <a:srgbClr val="0070C0"/>
                </a:solidFill>
              </a:rPr>
              <a:t>Mini Project – Web Based on ML</a:t>
            </a:r>
            <a:br>
              <a:rPr lang="en-US" sz="4200" b="1" dirty="0">
                <a:solidFill>
                  <a:srgbClr val="0070C0"/>
                </a:solidFill>
              </a:rPr>
            </a:br>
            <a:r>
              <a:rPr lang="en-US" sz="4200" b="1" dirty="0">
                <a:solidFill>
                  <a:srgbClr val="0070C0"/>
                </a:solidFill>
              </a:rPr>
              <a:t>Rain Prediction using ML</a:t>
            </a:r>
            <a:endParaRPr lang="en-IN" sz="4200" b="1" dirty="0">
              <a:solidFill>
                <a:srgbClr val="0070C0"/>
              </a:solidFill>
            </a:endParaRPr>
          </a:p>
        </p:txBody>
      </p:sp>
      <p:sp>
        <p:nvSpPr>
          <p:cNvPr id="3" name="Subtitle 2">
            <a:extLst>
              <a:ext uri="{FF2B5EF4-FFF2-40B4-BE49-F238E27FC236}">
                <a16:creationId xmlns:a16="http://schemas.microsoft.com/office/drawing/2014/main" id="{45F75E1F-65DD-4765-ABD2-76FE7377E154}"/>
              </a:ext>
            </a:extLst>
          </p:cNvPr>
          <p:cNvSpPr>
            <a:spLocks noGrp="1"/>
          </p:cNvSpPr>
          <p:nvPr>
            <p:ph type="subTitle" idx="1"/>
          </p:nvPr>
        </p:nvSpPr>
        <p:spPr>
          <a:xfrm>
            <a:off x="2638028" y="2492896"/>
            <a:ext cx="9005740" cy="2016224"/>
          </a:xfrm>
        </p:spPr>
        <p:txBody>
          <a:bodyPr>
            <a:noAutofit/>
          </a:bodyPr>
          <a:lstStyle/>
          <a:p>
            <a:r>
              <a:rPr lang="en-IN" sz="2000" b="1" dirty="0">
                <a:solidFill>
                  <a:srgbClr val="00B0F0"/>
                </a:solidFill>
                <a:latin typeface="Times New Roman" panose="02020603050405020304" pitchFamily="18" charset="0"/>
                <a:cs typeface="Times New Roman" panose="02020603050405020304" pitchFamily="18" charset="0"/>
              </a:rPr>
              <a:t>					</a:t>
            </a:r>
          </a:p>
          <a:p>
            <a:pPr algn="l"/>
            <a:r>
              <a:rPr lang="en-IN" sz="2000" b="1" dirty="0">
                <a:solidFill>
                  <a:srgbClr val="00B0F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Presented by :</a:t>
            </a:r>
          </a:p>
          <a:p>
            <a:pPr algn="l"/>
            <a:r>
              <a:rPr lang="en-IN" sz="2000" b="1" dirty="0">
                <a:latin typeface="Times New Roman" panose="02020603050405020304" pitchFamily="18" charset="0"/>
                <a:cs typeface="Times New Roman" panose="02020603050405020304" pitchFamily="18" charset="0"/>
              </a:rPr>
              <a:t>			PRATHMESH GAIKWAID   19IT1047</a:t>
            </a:r>
          </a:p>
          <a:p>
            <a:pPr algn="l"/>
            <a:r>
              <a:rPr lang="en-IN" sz="2000" b="1" dirty="0">
                <a:latin typeface="Times New Roman" panose="02020603050405020304" pitchFamily="18" charset="0"/>
                <a:cs typeface="Times New Roman" panose="02020603050405020304" pitchFamily="18" charset="0"/>
              </a:rPr>
              <a:t>			SUPRIT  GIRI                   20IT5002</a:t>
            </a:r>
          </a:p>
          <a:p>
            <a:pPr algn="l"/>
            <a:r>
              <a:rPr lang="en-IN" sz="2000" b="1" dirty="0">
                <a:latin typeface="Times New Roman" panose="02020603050405020304" pitchFamily="18" charset="0"/>
                <a:cs typeface="Times New Roman" panose="02020603050405020304" pitchFamily="18" charset="0"/>
              </a:rPr>
              <a:t>			SHRISHAILENDRA PATIL   19IT1104</a:t>
            </a:r>
          </a:p>
          <a:p>
            <a:pPr algn="l"/>
            <a:endParaRPr lang="en-IN" sz="2000" b="1"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				Guided by :</a:t>
            </a:r>
          </a:p>
          <a:p>
            <a:pPr algn="l"/>
            <a:r>
              <a:rPr lang="en-IN" sz="2000" b="1" dirty="0">
                <a:latin typeface="Times New Roman" panose="02020603050405020304" pitchFamily="18" charset="0"/>
                <a:cs typeface="Times New Roman" panose="02020603050405020304" pitchFamily="18" charset="0"/>
              </a:rPr>
              <a:t>					MRS. NILIMA DONGRE</a:t>
            </a:r>
          </a:p>
          <a:p>
            <a:endParaRPr lang="en-IN" sz="2000" b="1" dirty="0">
              <a:solidFill>
                <a:srgbClr val="00B0F0"/>
              </a:solidFill>
              <a:latin typeface="Times New Roman" panose="02020603050405020304" pitchFamily="18" charset="0"/>
              <a:cs typeface="Times New Roman" panose="02020603050405020304" pitchFamily="18" charset="0"/>
            </a:endParaRPr>
          </a:p>
          <a:p>
            <a:endParaRPr lang="en-IN" sz="2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2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95F9B-51C1-4A1D-8C22-F490C4B39137}"/>
              </a:ext>
            </a:extLst>
          </p:cNvPr>
          <p:cNvSpPr>
            <a:spLocks noGrp="1"/>
          </p:cNvSpPr>
          <p:nvPr>
            <p:ph idx="1"/>
          </p:nvPr>
        </p:nvSpPr>
        <p:spPr>
          <a:xfrm>
            <a:off x="1269876" y="2060848"/>
            <a:ext cx="10360501" cy="4462272"/>
          </a:xfrm>
        </p:spPr>
        <p:txBody>
          <a:bodyPr/>
          <a:lstStyle/>
          <a:p>
            <a:pPr marL="0" indent="0">
              <a:buNone/>
            </a:pPr>
            <a:endParaRPr lang="en-IN" dirty="0"/>
          </a:p>
          <a:p>
            <a:pPr marL="0" indent="0">
              <a:buNone/>
            </a:pPr>
            <a:endParaRPr lang="en-IN" dirty="0"/>
          </a:p>
          <a:p>
            <a:pPr>
              <a:buFont typeface="Wingdings" panose="05000000000000000000" pitchFamily="2" charset="2"/>
              <a:buChar char="Ø"/>
            </a:pPr>
            <a:r>
              <a:rPr lang="en-IN" dirty="0"/>
              <a:t>Auto ML Library</a:t>
            </a:r>
          </a:p>
          <a:p>
            <a:pPr>
              <a:buFont typeface="Wingdings" panose="05000000000000000000" pitchFamily="2" charset="2"/>
              <a:buChar char="Ø"/>
            </a:pPr>
            <a:r>
              <a:rPr lang="en-IN" dirty="0"/>
              <a:t>It runs on Scikit learn library (Classification, Regression models)</a:t>
            </a:r>
          </a:p>
          <a:p>
            <a:pPr>
              <a:buFont typeface="Wingdings" panose="05000000000000000000" pitchFamily="2" charset="2"/>
              <a:buChar char="Ø"/>
            </a:pPr>
            <a:r>
              <a:rPr lang="en-IN" dirty="0"/>
              <a:t>Easy to use</a:t>
            </a:r>
          </a:p>
          <a:p>
            <a:pPr>
              <a:buFont typeface="Wingdings" panose="05000000000000000000" pitchFamily="2" charset="2"/>
              <a:buChar char="Ø"/>
            </a:pPr>
            <a:r>
              <a:rPr lang="en-IN" dirty="0"/>
              <a:t>Increases Productivity</a:t>
            </a:r>
          </a:p>
          <a:p>
            <a:pPr>
              <a:buFont typeface="Wingdings" panose="05000000000000000000" pitchFamily="2" charset="2"/>
              <a:buChar char="Ø"/>
            </a:pPr>
            <a:r>
              <a:rPr lang="en-IN" dirty="0"/>
              <a:t>Business ready</a:t>
            </a:r>
          </a:p>
        </p:txBody>
      </p:sp>
      <p:pic>
        <p:nvPicPr>
          <p:cNvPr id="5" name="Picture 4">
            <a:extLst>
              <a:ext uri="{FF2B5EF4-FFF2-40B4-BE49-F238E27FC236}">
                <a16:creationId xmlns:a16="http://schemas.microsoft.com/office/drawing/2014/main" id="{180216A1-D685-462D-B023-434BA707AD6A}"/>
              </a:ext>
            </a:extLst>
          </p:cNvPr>
          <p:cNvPicPr>
            <a:picLocks noChangeAspect="1"/>
          </p:cNvPicPr>
          <p:nvPr/>
        </p:nvPicPr>
        <p:blipFill>
          <a:blip r:embed="rId2"/>
          <a:stretch>
            <a:fillRect/>
          </a:stretch>
        </p:blipFill>
        <p:spPr>
          <a:xfrm>
            <a:off x="1341884" y="2060848"/>
            <a:ext cx="3401617" cy="936104"/>
          </a:xfrm>
          <a:prstGeom prst="rect">
            <a:avLst/>
          </a:prstGeom>
        </p:spPr>
      </p:pic>
    </p:spTree>
    <p:extLst>
      <p:ext uri="{BB962C8B-B14F-4D97-AF65-F5344CB8AC3E}">
        <p14:creationId xmlns:p14="http://schemas.microsoft.com/office/powerpoint/2010/main" val="413887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E07A-D84E-4B8E-8820-91ADBB9E1FCE}"/>
              </a:ext>
            </a:extLst>
          </p:cNvPr>
          <p:cNvSpPr>
            <a:spLocks noGrp="1"/>
          </p:cNvSpPr>
          <p:nvPr>
            <p:ph type="title"/>
          </p:nvPr>
        </p:nvSpPr>
        <p:spPr/>
        <p:txBody>
          <a:bodyPr/>
          <a:lstStyle/>
          <a:p>
            <a:r>
              <a:rPr lang="en-IN" b="1" dirty="0">
                <a:solidFill>
                  <a:srgbClr val="0070C0"/>
                </a:solidFill>
              </a:rPr>
              <a:t>SYSTEM REQUIREMENTS</a:t>
            </a:r>
          </a:p>
        </p:txBody>
      </p:sp>
      <p:sp>
        <p:nvSpPr>
          <p:cNvPr id="3" name="Content Placeholder 2">
            <a:extLst>
              <a:ext uri="{FF2B5EF4-FFF2-40B4-BE49-F238E27FC236}">
                <a16:creationId xmlns:a16="http://schemas.microsoft.com/office/drawing/2014/main" id="{9C9A1B12-D0A0-4E2C-89D0-171425E42AF5}"/>
              </a:ext>
            </a:extLst>
          </p:cNvPr>
          <p:cNvSpPr>
            <a:spLocks noGrp="1"/>
          </p:cNvSpPr>
          <p:nvPr>
            <p:ph idx="1"/>
          </p:nvPr>
        </p:nvSpPr>
        <p:spPr/>
        <p:txBody>
          <a:bodyPr>
            <a:normAutofit fontScale="70000" lnSpcReduction="20000"/>
          </a:bodyPr>
          <a:lstStyle/>
          <a:p>
            <a:pPr marL="0" indent="0">
              <a:buNone/>
            </a:pPr>
            <a:r>
              <a:rPr lang="en-IN" b="1" dirty="0"/>
              <a:t>Hardware Requirements</a:t>
            </a:r>
          </a:p>
          <a:p>
            <a:pPr>
              <a:buFont typeface="Wingdings" panose="05000000000000000000" pitchFamily="2" charset="2"/>
              <a:buChar char="Ø"/>
            </a:pPr>
            <a:r>
              <a:rPr lang="en-IN" b="1" dirty="0"/>
              <a:t> </a:t>
            </a:r>
            <a:r>
              <a:rPr lang="en-IN" dirty="0"/>
              <a:t>CPU : Intel i3 Processor or Higher</a:t>
            </a:r>
          </a:p>
          <a:p>
            <a:pPr>
              <a:buFont typeface="Wingdings" panose="05000000000000000000" pitchFamily="2" charset="2"/>
              <a:buChar char="Ø"/>
            </a:pPr>
            <a:r>
              <a:rPr lang="en-IN" dirty="0"/>
              <a:t> RAM : Minimum 4 GB</a:t>
            </a:r>
          </a:p>
          <a:p>
            <a:pPr marL="0" indent="0">
              <a:buNone/>
            </a:pPr>
            <a:endParaRPr lang="en-IN" dirty="0"/>
          </a:p>
          <a:p>
            <a:pPr marL="0" indent="0">
              <a:buNone/>
            </a:pPr>
            <a:r>
              <a:rPr lang="en-IN" b="1" dirty="0"/>
              <a:t>Software Requirements</a:t>
            </a:r>
          </a:p>
          <a:p>
            <a:pPr>
              <a:buFont typeface="Wingdings" panose="05000000000000000000" pitchFamily="2" charset="2"/>
              <a:buChar char="Ø"/>
            </a:pPr>
            <a:r>
              <a:rPr lang="en-IN" b="1" dirty="0"/>
              <a:t> </a:t>
            </a:r>
            <a:r>
              <a:rPr lang="en-IN" dirty="0"/>
              <a:t>Python</a:t>
            </a:r>
            <a:endParaRPr lang="en-IN" b="1" dirty="0"/>
          </a:p>
          <a:p>
            <a:pPr>
              <a:buFont typeface="Wingdings" panose="05000000000000000000" pitchFamily="2" charset="2"/>
              <a:buChar char="Ø"/>
            </a:pPr>
            <a:r>
              <a:rPr lang="en-IN" dirty="0" err="1"/>
              <a:t>Jupyter</a:t>
            </a:r>
            <a:r>
              <a:rPr lang="en-IN" dirty="0"/>
              <a:t> Notebook / Visual Code / PyCharm</a:t>
            </a:r>
          </a:p>
          <a:p>
            <a:pPr>
              <a:buFont typeface="Wingdings" panose="05000000000000000000" pitchFamily="2" charset="2"/>
              <a:buChar char="Ø"/>
            </a:pPr>
            <a:r>
              <a:rPr lang="en-IN" dirty="0"/>
              <a:t>Flask</a:t>
            </a:r>
          </a:p>
          <a:p>
            <a:pPr>
              <a:buFont typeface="Wingdings" panose="05000000000000000000" pitchFamily="2" charset="2"/>
              <a:buChar char="Ø"/>
            </a:pPr>
            <a:r>
              <a:rPr lang="en-IN" dirty="0"/>
              <a:t>Heroku Account</a:t>
            </a:r>
          </a:p>
          <a:p>
            <a:pPr marL="0" indent="0">
              <a:buNone/>
            </a:pPr>
            <a:endParaRPr lang="en-IN" dirty="0">
              <a:solidFill>
                <a:srgbClr val="00B0F0"/>
              </a:solidFill>
            </a:endParaRPr>
          </a:p>
        </p:txBody>
      </p:sp>
    </p:spTree>
    <p:extLst>
      <p:ext uri="{BB962C8B-B14F-4D97-AF65-F5344CB8AC3E}">
        <p14:creationId xmlns:p14="http://schemas.microsoft.com/office/powerpoint/2010/main" val="398771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84BD-58CE-466E-9160-8B13C235F2C1}"/>
              </a:ext>
            </a:extLst>
          </p:cNvPr>
          <p:cNvSpPr>
            <a:spLocks noGrp="1"/>
          </p:cNvSpPr>
          <p:nvPr>
            <p:ph type="title"/>
          </p:nvPr>
        </p:nvSpPr>
        <p:spPr/>
        <p:txBody>
          <a:bodyPr/>
          <a:lstStyle/>
          <a:p>
            <a:r>
              <a:rPr lang="en-IN" b="1" dirty="0">
                <a:solidFill>
                  <a:srgbClr val="0070C0"/>
                </a:solidFill>
              </a:rPr>
              <a:t>CONCLUSION</a:t>
            </a:r>
          </a:p>
        </p:txBody>
      </p:sp>
      <p:sp>
        <p:nvSpPr>
          <p:cNvPr id="3" name="Content Placeholder 2">
            <a:extLst>
              <a:ext uri="{FF2B5EF4-FFF2-40B4-BE49-F238E27FC236}">
                <a16:creationId xmlns:a16="http://schemas.microsoft.com/office/drawing/2014/main" id="{309B5658-DEDD-44C2-9596-4C3B1F45C8F3}"/>
              </a:ext>
            </a:extLst>
          </p:cNvPr>
          <p:cNvSpPr>
            <a:spLocks noGrp="1"/>
          </p:cNvSpPr>
          <p:nvPr>
            <p:ph idx="1"/>
          </p:nvPr>
        </p:nvSpPr>
        <p:spPr>
          <a:xfrm>
            <a:off x="1629916" y="2204864"/>
            <a:ext cx="10016104" cy="3124201"/>
          </a:xfrm>
        </p:spPr>
        <p:txBody>
          <a:bodyPr/>
          <a:lstStyle/>
          <a:p>
            <a:pPr marL="0" indent="0">
              <a:buNone/>
            </a:pPr>
            <a:r>
              <a:rPr lang="en-IN" dirty="0"/>
              <a:t>			So, we will create a </a:t>
            </a:r>
            <a:r>
              <a:rPr lang="en-US" dirty="0"/>
              <a:t>distinctive and efficient machine learning </a:t>
            </a:r>
            <a:r>
              <a:rPr lang="en-IN" dirty="0"/>
              <a:t>model which will accurately and precisely predict whether it will rain or not on the next day and deploy our model for the outer world. </a:t>
            </a:r>
          </a:p>
        </p:txBody>
      </p:sp>
    </p:spTree>
    <p:extLst>
      <p:ext uri="{BB962C8B-B14F-4D97-AF65-F5344CB8AC3E}">
        <p14:creationId xmlns:p14="http://schemas.microsoft.com/office/powerpoint/2010/main" val="61879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980D-24FC-4FFE-985A-FD3E445B9ECB}"/>
              </a:ext>
            </a:extLst>
          </p:cNvPr>
          <p:cNvSpPr>
            <a:spLocks noGrp="1"/>
          </p:cNvSpPr>
          <p:nvPr>
            <p:ph type="title"/>
          </p:nvPr>
        </p:nvSpPr>
        <p:spPr/>
        <p:txBody>
          <a:bodyPr/>
          <a:lstStyle/>
          <a:p>
            <a:r>
              <a:rPr lang="en-IN" b="1" dirty="0">
                <a:solidFill>
                  <a:srgbClr val="0070C0"/>
                </a:solidFill>
              </a:rPr>
              <a:t>References</a:t>
            </a:r>
          </a:p>
        </p:txBody>
      </p:sp>
      <p:sp>
        <p:nvSpPr>
          <p:cNvPr id="3" name="Content Placeholder 2">
            <a:extLst>
              <a:ext uri="{FF2B5EF4-FFF2-40B4-BE49-F238E27FC236}">
                <a16:creationId xmlns:a16="http://schemas.microsoft.com/office/drawing/2014/main" id="{9316FF63-7C38-4C68-91B6-14B4D28BDFDB}"/>
              </a:ext>
            </a:extLst>
          </p:cNvPr>
          <p:cNvSpPr>
            <a:spLocks noGrp="1"/>
          </p:cNvSpPr>
          <p:nvPr>
            <p:ph idx="1"/>
          </p:nvPr>
        </p:nvSpPr>
        <p:spPr/>
        <p:txBody>
          <a:bodyPr/>
          <a:lstStyle/>
          <a:p>
            <a:pPr>
              <a:buFont typeface="Wingdings" panose="05000000000000000000" pitchFamily="2" charset="2"/>
              <a:buChar char="Ø"/>
            </a:pPr>
            <a:r>
              <a:rPr lang="en-IN" dirty="0">
                <a:solidFill>
                  <a:srgbClr val="3085ED"/>
                </a:solidFill>
                <a:hlinkClick r:id="rId2">
                  <a:extLst>
                    <a:ext uri="{A12FA001-AC4F-418D-AE19-62706E023703}">
                      <ahyp:hlinkClr xmlns:ahyp="http://schemas.microsoft.com/office/drawing/2018/hyperlinkcolor" val="tx"/>
                    </a:ext>
                  </a:extLst>
                </a:hlinkClick>
              </a:rPr>
              <a:t>https://youtube.com/</a:t>
            </a:r>
            <a:r>
              <a:rPr lang="en-IN" dirty="0">
                <a:hlinkClick r:id="rId2">
                  <a:extLst>
                    <a:ext uri="{A12FA001-AC4F-418D-AE19-62706E023703}">
                      <ahyp:hlinkClr xmlns:ahyp="http://schemas.microsoft.com/office/drawing/2018/hyperlinkcolor" val="tx"/>
                    </a:ext>
                  </a:extLst>
                </a:hlinkClick>
              </a:rPr>
              <a:t>Z1RJmh_OqeA</a:t>
            </a:r>
            <a:endParaRPr lang="en-IN" dirty="0"/>
          </a:p>
          <a:p>
            <a:pPr>
              <a:buFont typeface="Wingdings" panose="05000000000000000000" pitchFamily="2" charset="2"/>
              <a:buChar char="Ø"/>
            </a:pPr>
            <a:r>
              <a:rPr lang="en-IN" dirty="0">
                <a:hlinkClick r:id="rId3">
                  <a:extLst>
                    <a:ext uri="{A12FA001-AC4F-418D-AE19-62706E023703}">
                      <ahyp:hlinkClr xmlns:ahyp="http://schemas.microsoft.com/office/drawing/2018/hyperlinkcolor" val="tx"/>
                    </a:ext>
                  </a:extLst>
                </a:hlinkClick>
              </a:rPr>
              <a:t>https://www.analyticsvidhya.com/blog/2021/10/a-complete-guide-on-machine-learning-model-deployment-using-Heroku/</a:t>
            </a:r>
            <a:endParaRPr lang="en-IN" dirty="0"/>
          </a:p>
          <a:p>
            <a:pPr>
              <a:buFont typeface="Wingdings" panose="05000000000000000000" pitchFamily="2" charset="2"/>
              <a:buChar char="Ø"/>
            </a:pPr>
            <a:r>
              <a:rPr lang="en-IN" dirty="0">
                <a:hlinkClick r:id="rId4">
                  <a:extLst>
                    <a:ext uri="{A12FA001-AC4F-418D-AE19-62706E023703}">
                      <ahyp:hlinkClr xmlns:ahyp="http://schemas.microsoft.com/office/drawing/2018/hyperlinkcolor" val="tx"/>
                    </a:ext>
                  </a:extLst>
                </a:hlinkClick>
              </a:rPr>
              <a:t>https://www.automl.org/automl/</a:t>
            </a:r>
            <a:endParaRPr lang="en-IN" dirty="0"/>
          </a:p>
          <a:p>
            <a:pPr marL="0" indent="0">
              <a:buNone/>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6484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77B2-C630-42A5-AEF1-D17387529E74}"/>
              </a:ext>
            </a:extLst>
          </p:cNvPr>
          <p:cNvSpPr>
            <a:spLocks noGrp="1"/>
          </p:cNvSpPr>
          <p:nvPr>
            <p:ph type="title"/>
          </p:nvPr>
        </p:nvSpPr>
        <p:spPr>
          <a:xfrm>
            <a:off x="1493139" y="190499"/>
            <a:ext cx="10016104" cy="1752599"/>
          </a:xfrm>
        </p:spPr>
        <p:txBody>
          <a:bodyPr/>
          <a:lstStyle/>
          <a:p>
            <a:r>
              <a:rPr lang="en-IN" b="1" dirty="0">
                <a:solidFill>
                  <a:srgbClr val="0070C0"/>
                </a:solidFill>
              </a:rPr>
              <a:t>INDEX</a:t>
            </a:r>
          </a:p>
        </p:txBody>
      </p:sp>
      <p:sp>
        <p:nvSpPr>
          <p:cNvPr id="3" name="Content Placeholder 2">
            <a:extLst>
              <a:ext uri="{FF2B5EF4-FFF2-40B4-BE49-F238E27FC236}">
                <a16:creationId xmlns:a16="http://schemas.microsoft.com/office/drawing/2014/main" id="{CDE65C02-12D8-44E2-9341-28BE2C6C2488}"/>
              </a:ext>
            </a:extLst>
          </p:cNvPr>
          <p:cNvSpPr>
            <a:spLocks noGrp="1"/>
          </p:cNvSpPr>
          <p:nvPr>
            <p:ph idx="1"/>
          </p:nvPr>
        </p:nvSpPr>
        <p:spPr>
          <a:xfrm>
            <a:off x="1483924" y="1988840"/>
            <a:ext cx="10016104" cy="3802361"/>
          </a:xfrm>
        </p:spPr>
        <p:txBody>
          <a:bodyPr>
            <a:normAutofit fontScale="92500" lnSpcReduction="20000"/>
          </a:bodyPr>
          <a:lstStyle/>
          <a:p>
            <a:pPr>
              <a:lnSpc>
                <a:spcPct val="120000"/>
              </a:lnSpc>
              <a:buFont typeface="Wingdings" panose="05000000000000000000" pitchFamily="2" charset="2"/>
              <a:buChar char="Ø"/>
            </a:pPr>
            <a:r>
              <a:rPr lang="en-IN" dirty="0"/>
              <a:t>INTRODUCTION</a:t>
            </a:r>
          </a:p>
          <a:p>
            <a:pPr>
              <a:lnSpc>
                <a:spcPct val="120000"/>
              </a:lnSpc>
              <a:buFont typeface="Wingdings" panose="05000000000000000000" pitchFamily="2" charset="2"/>
              <a:buChar char="Ø"/>
            </a:pPr>
            <a:r>
              <a:rPr lang="en-IN" dirty="0"/>
              <a:t>OBJECTIVE</a:t>
            </a:r>
          </a:p>
          <a:p>
            <a:pPr>
              <a:lnSpc>
                <a:spcPct val="120000"/>
              </a:lnSpc>
              <a:buFont typeface="Wingdings" panose="05000000000000000000" pitchFamily="2" charset="2"/>
              <a:buChar char="Ø"/>
            </a:pPr>
            <a:r>
              <a:rPr lang="en-IN" dirty="0"/>
              <a:t>PROPOSED METHODOLOGY</a:t>
            </a:r>
          </a:p>
          <a:p>
            <a:pPr>
              <a:lnSpc>
                <a:spcPct val="120000"/>
              </a:lnSpc>
              <a:buFont typeface="Wingdings" panose="05000000000000000000" pitchFamily="2" charset="2"/>
              <a:buChar char="Ø"/>
            </a:pPr>
            <a:r>
              <a:rPr lang="en-IN" dirty="0"/>
              <a:t>SELECTED ALGORITHMS</a:t>
            </a:r>
          </a:p>
          <a:p>
            <a:pPr>
              <a:lnSpc>
                <a:spcPct val="120000"/>
              </a:lnSpc>
              <a:buFont typeface="Wingdings" panose="05000000000000000000" pitchFamily="2" charset="2"/>
              <a:buChar char="Ø"/>
            </a:pPr>
            <a:r>
              <a:rPr lang="en-IN" dirty="0"/>
              <a:t>TIMELINE</a:t>
            </a:r>
          </a:p>
          <a:p>
            <a:pPr>
              <a:lnSpc>
                <a:spcPct val="120000"/>
              </a:lnSpc>
              <a:buFont typeface="Wingdings" panose="05000000000000000000" pitchFamily="2" charset="2"/>
              <a:buChar char="Ø"/>
            </a:pPr>
            <a:r>
              <a:rPr lang="en-IN" dirty="0"/>
              <a:t>SYSTEM REQUIREMENTS</a:t>
            </a:r>
          </a:p>
          <a:p>
            <a:pPr>
              <a:lnSpc>
                <a:spcPct val="120000"/>
              </a:lnSpc>
              <a:buFont typeface="Wingdings" panose="05000000000000000000" pitchFamily="2" charset="2"/>
              <a:buChar char="Ø"/>
            </a:pPr>
            <a:r>
              <a:rPr lang="en-IN" dirty="0"/>
              <a:t> CONCLUSION</a:t>
            </a:r>
          </a:p>
          <a:p>
            <a:pPr>
              <a:lnSpc>
                <a:spcPct val="120000"/>
              </a:lnSpc>
              <a:buFont typeface="Wingdings" panose="05000000000000000000" pitchFamily="2" charset="2"/>
              <a:buChar char="Ø"/>
            </a:pPr>
            <a:r>
              <a:rPr lang="en-IN" dirty="0"/>
              <a:t>REFERENCES</a:t>
            </a:r>
          </a:p>
        </p:txBody>
      </p:sp>
    </p:spTree>
    <p:extLst>
      <p:ext uri="{BB962C8B-B14F-4D97-AF65-F5344CB8AC3E}">
        <p14:creationId xmlns:p14="http://schemas.microsoft.com/office/powerpoint/2010/main" val="154144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D060-943C-499C-A861-069EE11450E5}"/>
              </a:ext>
            </a:extLst>
          </p:cNvPr>
          <p:cNvSpPr>
            <a:spLocks noGrp="1"/>
          </p:cNvSpPr>
          <p:nvPr>
            <p:ph type="title"/>
          </p:nvPr>
        </p:nvSpPr>
        <p:spPr>
          <a:xfrm>
            <a:off x="1413892" y="188640"/>
            <a:ext cx="10016104" cy="1752599"/>
          </a:xfrm>
        </p:spPr>
        <p:txBody>
          <a:bodyPr>
            <a:normAutofit/>
          </a:bodyPr>
          <a:lstStyle/>
          <a:p>
            <a:r>
              <a:rPr lang="en-IN" sz="4000" b="1" dirty="0">
                <a:solidFill>
                  <a:srgbClr val="0070C0"/>
                </a:solidFill>
              </a:rPr>
              <a:t>INTROUDUCTION</a:t>
            </a:r>
          </a:p>
        </p:txBody>
      </p:sp>
      <p:sp>
        <p:nvSpPr>
          <p:cNvPr id="3" name="Content Placeholder 2">
            <a:extLst>
              <a:ext uri="{FF2B5EF4-FFF2-40B4-BE49-F238E27FC236}">
                <a16:creationId xmlns:a16="http://schemas.microsoft.com/office/drawing/2014/main" id="{075AFDD7-6369-4846-BA92-28BD6ACBD3E9}"/>
              </a:ext>
            </a:extLst>
          </p:cNvPr>
          <p:cNvSpPr>
            <a:spLocks noGrp="1"/>
          </p:cNvSpPr>
          <p:nvPr>
            <p:ph idx="1"/>
          </p:nvPr>
        </p:nvSpPr>
        <p:spPr>
          <a:xfrm>
            <a:off x="1557908" y="1772816"/>
            <a:ext cx="9942120" cy="4680520"/>
          </a:xfrm>
        </p:spPr>
        <p:txBody>
          <a:bodyPr>
            <a:normAutofit fontScale="92500" lnSpcReduction="10000"/>
          </a:bodyPr>
          <a:lstStyle/>
          <a:p>
            <a:pPr>
              <a:lnSpc>
                <a:spcPct val="120000"/>
              </a:lnSpc>
              <a:buFont typeface="Wingdings" panose="05000000000000000000" pitchFamily="2" charset="2"/>
              <a:buChar char="Ø"/>
            </a:pPr>
            <a:r>
              <a:rPr lang="en-US" dirty="0"/>
              <a:t>The accurate and precise rainfall prediction is still lacking due to imprecise and inaccurate calculations for the rainfall prediction.</a:t>
            </a:r>
          </a:p>
          <a:p>
            <a:pPr>
              <a:lnSpc>
                <a:spcPct val="120000"/>
              </a:lnSpc>
              <a:buFont typeface="Wingdings" panose="05000000000000000000" pitchFamily="2" charset="2"/>
              <a:buChar char="Ø"/>
            </a:pPr>
            <a:r>
              <a:rPr lang="en-US" dirty="0"/>
              <a:t>Therefore, the need is not to formulate only the rainfall predicting system but also a system that is more accurate and precise as compared to the existing rainfall predictors which could assist in diverse fields like agriculture, water reservation and flood prediction. </a:t>
            </a:r>
          </a:p>
          <a:p>
            <a:pPr>
              <a:lnSpc>
                <a:spcPct val="120000"/>
              </a:lnSpc>
              <a:buFont typeface="Wingdings" panose="05000000000000000000" pitchFamily="2" charset="2"/>
              <a:buChar char="Ø"/>
            </a:pPr>
            <a:r>
              <a:rPr lang="en-IN" dirty="0"/>
              <a:t>In some of areas which have water </a:t>
            </a:r>
            <a:r>
              <a:rPr lang="en-IN" dirty="0" err="1"/>
              <a:t>scarity</a:t>
            </a:r>
            <a:r>
              <a:rPr lang="en-IN" dirty="0"/>
              <a:t> , to establish rain water </a:t>
            </a:r>
            <a:r>
              <a:rPr lang="en-IN" dirty="0" err="1"/>
              <a:t>harvestor</a:t>
            </a:r>
            <a:r>
              <a:rPr lang="en-IN" dirty="0"/>
              <a:t>, prior prediction of rainfall should be done.</a:t>
            </a:r>
          </a:p>
          <a:p>
            <a:pPr>
              <a:lnSpc>
                <a:spcPct val="120000"/>
              </a:lnSpc>
              <a:buFont typeface="Wingdings" panose="05000000000000000000" pitchFamily="2" charset="2"/>
              <a:buChar char="Ø"/>
            </a:pPr>
            <a:r>
              <a:rPr lang="en-IN" dirty="0"/>
              <a:t>So, the system which we are proposing will be an end-to-end deployment project (Machine Learning app) </a:t>
            </a:r>
            <a:r>
              <a:rPr lang="en-US" dirty="0"/>
              <a:t>where we will create a distinctive and efficient machine learning system for the prediction of rainfall.</a:t>
            </a:r>
          </a:p>
          <a:p>
            <a:pPr marL="0" indent="0">
              <a:buNone/>
            </a:pPr>
            <a:endParaRPr lang="en-US" dirty="0"/>
          </a:p>
        </p:txBody>
      </p:sp>
    </p:spTree>
    <p:extLst>
      <p:ext uri="{BB962C8B-B14F-4D97-AF65-F5344CB8AC3E}">
        <p14:creationId xmlns:p14="http://schemas.microsoft.com/office/powerpoint/2010/main" val="255228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C3E5-A64A-4DF6-822E-8145F004113F}"/>
              </a:ext>
            </a:extLst>
          </p:cNvPr>
          <p:cNvSpPr>
            <a:spLocks noGrp="1"/>
          </p:cNvSpPr>
          <p:nvPr>
            <p:ph type="title"/>
          </p:nvPr>
        </p:nvSpPr>
        <p:spPr/>
        <p:txBody>
          <a:bodyPr>
            <a:normAutofit/>
          </a:bodyPr>
          <a:lstStyle/>
          <a:p>
            <a:r>
              <a:rPr lang="en-IN" sz="4000" b="1" dirty="0">
                <a:solidFill>
                  <a:srgbClr val="0070C0"/>
                </a:solidFill>
              </a:rPr>
              <a:t>OBJECTIVE</a:t>
            </a:r>
          </a:p>
        </p:txBody>
      </p:sp>
      <p:sp>
        <p:nvSpPr>
          <p:cNvPr id="3" name="Content Placeholder 2">
            <a:extLst>
              <a:ext uri="{FF2B5EF4-FFF2-40B4-BE49-F238E27FC236}">
                <a16:creationId xmlns:a16="http://schemas.microsoft.com/office/drawing/2014/main" id="{E8C81252-6855-49F1-B125-DA4DAB6A902E}"/>
              </a:ext>
            </a:extLst>
          </p:cNvPr>
          <p:cNvSpPr>
            <a:spLocks noGrp="1"/>
          </p:cNvSpPr>
          <p:nvPr>
            <p:ph idx="1"/>
          </p:nvPr>
        </p:nvSpPr>
        <p:spPr>
          <a:xfrm>
            <a:off x="1557908" y="1866899"/>
            <a:ext cx="10016104" cy="3124201"/>
          </a:xfrm>
        </p:spPr>
        <p:txBody>
          <a:bodyPr/>
          <a:lstStyle/>
          <a:p>
            <a:pPr marL="0" indent="0">
              <a:lnSpc>
                <a:spcPct val="150000"/>
              </a:lnSpc>
              <a:buNone/>
            </a:pPr>
            <a:r>
              <a:rPr lang="en-US" dirty="0"/>
              <a:t>The main aim of this project is to detect whether it will rain or not on the next day with the help of using weather details that would be based on the previous findings and similarities and will give the output predictions that are reliable and appropriate.</a:t>
            </a:r>
          </a:p>
        </p:txBody>
      </p:sp>
    </p:spTree>
    <p:extLst>
      <p:ext uri="{BB962C8B-B14F-4D97-AF65-F5344CB8AC3E}">
        <p14:creationId xmlns:p14="http://schemas.microsoft.com/office/powerpoint/2010/main" val="9619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D4ED-8454-4586-83F8-692CC1BC0801}"/>
              </a:ext>
            </a:extLst>
          </p:cNvPr>
          <p:cNvSpPr>
            <a:spLocks noGrp="1"/>
          </p:cNvSpPr>
          <p:nvPr>
            <p:ph type="title"/>
          </p:nvPr>
        </p:nvSpPr>
        <p:spPr/>
        <p:txBody>
          <a:bodyPr>
            <a:normAutofit/>
          </a:bodyPr>
          <a:lstStyle/>
          <a:p>
            <a:r>
              <a:rPr lang="en-IN" sz="4000" b="1" dirty="0">
                <a:solidFill>
                  <a:srgbClr val="0070C0"/>
                </a:solidFill>
              </a:rPr>
              <a:t>PROPOSED METHODOLOGY</a:t>
            </a:r>
          </a:p>
        </p:txBody>
      </p:sp>
      <p:sp>
        <p:nvSpPr>
          <p:cNvPr id="3" name="Content Placeholder 2">
            <a:extLst>
              <a:ext uri="{FF2B5EF4-FFF2-40B4-BE49-F238E27FC236}">
                <a16:creationId xmlns:a16="http://schemas.microsoft.com/office/drawing/2014/main" id="{710A3A30-22A8-4F0D-9BFD-49B120F37EA5}"/>
              </a:ext>
            </a:extLst>
          </p:cNvPr>
          <p:cNvSpPr>
            <a:spLocks noGrp="1"/>
          </p:cNvSpPr>
          <p:nvPr>
            <p:ph idx="1"/>
          </p:nvPr>
        </p:nvSpPr>
        <p:spPr/>
        <p:txBody>
          <a:bodyPr/>
          <a:lstStyle/>
          <a:p>
            <a:pPr>
              <a:buFont typeface="Wingdings" panose="05000000000000000000" pitchFamily="2" charset="2"/>
              <a:buChar char="Ø"/>
            </a:pPr>
            <a:r>
              <a:rPr lang="en-IN" dirty="0"/>
              <a:t>We build an ML model with the help of different ML and Auto ML techniques to predict whether it will rain or not on the next day.</a:t>
            </a:r>
          </a:p>
          <a:p>
            <a:pPr>
              <a:buFont typeface="Wingdings" panose="05000000000000000000" pitchFamily="2" charset="2"/>
              <a:buChar char="Ø"/>
            </a:pPr>
            <a:r>
              <a:rPr lang="en-IN" dirty="0"/>
              <a:t>The dataset which is used in this system have different attributes which will help us in predicting the outcome.</a:t>
            </a:r>
          </a:p>
          <a:p>
            <a:pPr>
              <a:buFont typeface="Wingdings" panose="05000000000000000000" pitchFamily="2" charset="2"/>
              <a:buChar char="Ø"/>
            </a:pPr>
            <a:r>
              <a:rPr lang="en-IN" dirty="0"/>
              <a:t>As it is an end-to-end system we will deploy our model using Flask API and Heroku.</a:t>
            </a:r>
          </a:p>
        </p:txBody>
      </p:sp>
    </p:spTree>
    <p:extLst>
      <p:ext uri="{BB962C8B-B14F-4D97-AF65-F5344CB8AC3E}">
        <p14:creationId xmlns:p14="http://schemas.microsoft.com/office/powerpoint/2010/main" val="40237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C110133-6C9E-F5A2-C2FD-9654751E063D}"/>
              </a:ext>
            </a:extLst>
          </p:cNvPr>
          <p:cNvSpPr>
            <a:spLocks noGrp="1"/>
          </p:cNvSpPr>
          <p:nvPr>
            <p:ph type="title"/>
          </p:nvPr>
        </p:nvSpPr>
        <p:spPr/>
        <p:txBody>
          <a:bodyPr/>
          <a:lstStyle/>
          <a:p>
            <a:r>
              <a:rPr lang="en-US" b="1" dirty="0">
                <a:solidFill>
                  <a:srgbClr val="0070C0"/>
                </a:solidFill>
              </a:rPr>
              <a:t>SELECTED ALGORITHMS</a:t>
            </a:r>
          </a:p>
        </p:txBody>
      </p:sp>
      <p:sp>
        <p:nvSpPr>
          <p:cNvPr id="14" name="Content Placeholder 2">
            <a:extLst>
              <a:ext uri="{FF2B5EF4-FFF2-40B4-BE49-F238E27FC236}">
                <a16:creationId xmlns:a16="http://schemas.microsoft.com/office/drawing/2014/main" id="{44DF82D9-2144-35F2-DB48-96B58FB01ED7}"/>
              </a:ext>
            </a:extLst>
          </p:cNvPr>
          <p:cNvSpPr>
            <a:spLocks noGrp="1"/>
          </p:cNvSpPr>
          <p:nvPr>
            <p:ph sz="half" idx="1"/>
          </p:nvPr>
        </p:nvSpPr>
        <p:spPr/>
        <p:txBody>
          <a:bodyPr>
            <a:normAutofit/>
          </a:bodyPr>
          <a:lstStyle/>
          <a:p>
            <a:pPr>
              <a:buFont typeface="Wingdings" panose="05000000000000000000" pitchFamily="2" charset="2"/>
              <a:buChar char="Ø"/>
            </a:pPr>
            <a:r>
              <a:rPr lang="en-US" sz="2000" b="1" dirty="0">
                <a:ln w="3175" cmpd="sng">
                  <a:noFill/>
                </a:ln>
                <a:solidFill>
                  <a:srgbClr val="0070C0"/>
                </a:solidFill>
                <a:latin typeface="+mj-lt"/>
                <a:ea typeface="+mj-ea"/>
                <a:cs typeface="+mj-cs"/>
              </a:rPr>
              <a:t>Random Forest Classifier :-</a:t>
            </a:r>
          </a:p>
          <a:p>
            <a:pPr marL="0" indent="0">
              <a:lnSpc>
                <a:spcPct val="150000"/>
              </a:lnSpc>
              <a:buNone/>
            </a:pPr>
            <a:r>
              <a:rPr lang="en-IN" sz="2000" dirty="0">
                <a:effectLst/>
                <a:latin typeface="Calibri" panose="020F0502020204030204" pitchFamily="34" charset="0"/>
                <a:ea typeface="Bahnschrift" panose="020B0502040204020203" pitchFamily="34" charset="0"/>
              </a:rPr>
              <a:t>A random forest is a meta estimator that fits a number of decision tree classifiers on various sub-samples of the dataset and uses averaging to improve the predictive accuracy and control over-fitting.</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A2865476-BF01-480E-8020-8D28D4898D78}"/>
              </a:ext>
            </a:extLst>
          </p:cNvPr>
          <p:cNvPicPr>
            <a:picLocks noGrp="1" noChangeAspect="1"/>
          </p:cNvPicPr>
          <p:nvPr>
            <p:ph sz="half" idx="2"/>
          </p:nvPr>
        </p:nvPicPr>
        <p:blipFill>
          <a:blip r:embed="rId2"/>
          <a:stretch>
            <a:fillRect/>
          </a:stretch>
        </p:blipFill>
        <p:spPr>
          <a:xfrm>
            <a:off x="6605588" y="2713638"/>
            <a:ext cx="4894262" cy="3030923"/>
          </a:xfrm>
          <a:prstGeom prst="rect">
            <a:avLst/>
          </a:prstGeom>
          <a:noFill/>
        </p:spPr>
      </p:pic>
    </p:spTree>
    <p:extLst>
      <p:ext uri="{BB962C8B-B14F-4D97-AF65-F5344CB8AC3E}">
        <p14:creationId xmlns:p14="http://schemas.microsoft.com/office/powerpoint/2010/main" val="195000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C110133-6C9E-F5A2-C2FD-9654751E063D}"/>
              </a:ext>
            </a:extLst>
          </p:cNvPr>
          <p:cNvSpPr>
            <a:spLocks noGrp="1"/>
          </p:cNvSpPr>
          <p:nvPr>
            <p:ph type="title"/>
          </p:nvPr>
        </p:nvSpPr>
        <p:spPr/>
        <p:txBody>
          <a:bodyPr/>
          <a:lstStyle/>
          <a:p>
            <a:pPr marL="571500" indent="-571500" algn="l">
              <a:buFont typeface="Wingdings" panose="05000000000000000000" pitchFamily="2" charset="2"/>
              <a:buChar char="Ø"/>
            </a:pPr>
            <a:r>
              <a:rPr lang="en-US" dirty="0">
                <a:solidFill>
                  <a:srgbClr val="0070C0"/>
                </a:solidFill>
              </a:rPr>
              <a:t>Gaussian Naive Bayes :</a:t>
            </a:r>
            <a:endParaRPr lang="en-US" dirty="0"/>
          </a:p>
        </p:txBody>
      </p:sp>
      <p:sp>
        <p:nvSpPr>
          <p:cNvPr id="14" name="Content Placeholder 2">
            <a:extLst>
              <a:ext uri="{FF2B5EF4-FFF2-40B4-BE49-F238E27FC236}">
                <a16:creationId xmlns:a16="http://schemas.microsoft.com/office/drawing/2014/main" id="{44DF82D9-2144-35F2-DB48-96B58FB01ED7}"/>
              </a:ext>
            </a:extLst>
          </p:cNvPr>
          <p:cNvSpPr>
            <a:spLocks noGrp="1"/>
          </p:cNvSpPr>
          <p:nvPr>
            <p:ph sz="half" idx="1"/>
          </p:nvPr>
        </p:nvSpPr>
        <p:spPr/>
        <p:txBody>
          <a:bodyPr/>
          <a:lstStyle/>
          <a:p>
            <a:pPr marL="0" indent="0">
              <a:buNone/>
            </a:pPr>
            <a:r>
              <a:rPr lang="en-IN" sz="2400" dirty="0">
                <a:effectLst/>
                <a:latin typeface="Calibri" panose="020F0502020204030204" pitchFamily="34" charset="0"/>
                <a:ea typeface="Bahnschrift" panose="020B0502040204020203" pitchFamily="34" charset="0"/>
              </a:rPr>
              <a:t>Gaussian Naive Bayes is a variant of Naive Bayes that follows Gaussian normal distribution and supports continuous data.</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solidFill>
                <a:srgbClr val="0070C0"/>
              </a:solidFill>
            </a:endParaRPr>
          </a:p>
        </p:txBody>
      </p:sp>
      <p:pic>
        <p:nvPicPr>
          <p:cNvPr id="8" name="Content Placeholder 7" descr="Graphical user interface, text, application, email&#10;&#10;Description automatically generated">
            <a:extLst>
              <a:ext uri="{FF2B5EF4-FFF2-40B4-BE49-F238E27FC236}">
                <a16:creationId xmlns:a16="http://schemas.microsoft.com/office/drawing/2014/main" id="{582B8EAE-D4CE-45C2-BA60-82B272A12F49}"/>
              </a:ext>
            </a:extLst>
          </p:cNvPr>
          <p:cNvPicPr>
            <a:picLocks noGrp="1" noChangeAspect="1"/>
          </p:cNvPicPr>
          <p:nvPr>
            <p:ph sz="half" idx="2"/>
          </p:nvPr>
        </p:nvPicPr>
        <p:blipFill>
          <a:blip r:embed="rId2"/>
          <a:stretch>
            <a:fillRect/>
          </a:stretch>
        </p:blipFill>
        <p:spPr>
          <a:xfrm>
            <a:off x="6605588" y="2763148"/>
            <a:ext cx="4894262" cy="2931903"/>
          </a:xfrm>
          <a:prstGeom prst="rect">
            <a:avLst/>
          </a:prstGeom>
        </p:spPr>
      </p:pic>
    </p:spTree>
    <p:extLst>
      <p:ext uri="{BB962C8B-B14F-4D97-AF65-F5344CB8AC3E}">
        <p14:creationId xmlns:p14="http://schemas.microsoft.com/office/powerpoint/2010/main" val="345732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0649EF8-25EB-1474-BD1F-CC7F21DC0BEC}"/>
              </a:ext>
            </a:extLst>
          </p:cNvPr>
          <p:cNvSpPr>
            <a:spLocks noGrp="1"/>
          </p:cNvSpPr>
          <p:nvPr>
            <p:ph type="title"/>
          </p:nvPr>
        </p:nvSpPr>
        <p:spPr/>
        <p:txBody>
          <a:bodyPr>
            <a:normAutofit/>
          </a:bodyPr>
          <a:lstStyle/>
          <a:p>
            <a:pPr marL="571500" indent="-571500" algn="l">
              <a:buFont typeface="Wingdings" panose="05000000000000000000" pitchFamily="2" charset="2"/>
              <a:buChar char="Ø"/>
            </a:pPr>
            <a:r>
              <a:rPr lang="en-US" sz="3600" dirty="0">
                <a:solidFill>
                  <a:srgbClr val="0070C0"/>
                </a:solidFill>
              </a:rPr>
              <a:t>K-Nearest Neighbors :-</a:t>
            </a:r>
            <a:r>
              <a:rPr lang="en-IN" sz="4000" b="1" dirty="0">
                <a:solidFill>
                  <a:srgbClr val="0070C0"/>
                </a:solidFill>
                <a:effectLst/>
                <a:latin typeface="Calibri" panose="020F0502020204030204" pitchFamily="34" charset="0"/>
                <a:ea typeface="Bahnschrift" panose="020B0502040204020203" pitchFamily="34" charset="0"/>
              </a:rPr>
              <a:t> </a:t>
            </a:r>
            <a:endParaRPr lang="en-IN" sz="4000" b="1" dirty="0">
              <a:solidFill>
                <a:srgbClr val="0070C0"/>
              </a:solidFill>
              <a:latin typeface="Times New Roman" panose="02020603050405020304" pitchFamily="18" charset="0"/>
              <a:ea typeface="Bahnschrift" panose="020B0502040204020203" pitchFamily="34" charset="0"/>
            </a:endParaRPr>
          </a:p>
        </p:txBody>
      </p:sp>
      <p:sp>
        <p:nvSpPr>
          <p:cNvPr id="14" name="Content Placeholder 2">
            <a:extLst>
              <a:ext uri="{FF2B5EF4-FFF2-40B4-BE49-F238E27FC236}">
                <a16:creationId xmlns:a16="http://schemas.microsoft.com/office/drawing/2014/main" id="{44DF82D9-2144-35F2-DB48-96B58FB01ED7}"/>
              </a:ext>
            </a:extLst>
          </p:cNvPr>
          <p:cNvSpPr>
            <a:spLocks noGrp="1"/>
          </p:cNvSpPr>
          <p:nvPr>
            <p:ph sz="half" idx="1"/>
          </p:nvPr>
        </p:nvSpPr>
        <p:spPr/>
        <p:txBody>
          <a:bodyPr>
            <a:normAutofit/>
          </a:bodyPr>
          <a:lstStyle/>
          <a:p>
            <a:pPr marL="0" indent="0">
              <a:buNone/>
            </a:pPr>
            <a:r>
              <a:rPr lang="en-IN" sz="1800" dirty="0">
                <a:latin typeface="Calibri" panose="020F0502020204030204" pitchFamily="34" charset="0"/>
                <a:ea typeface="Bahnschrift" panose="020B0502040204020203" pitchFamily="34" charset="0"/>
              </a:rPr>
              <a:t>K-nearest </a:t>
            </a:r>
            <a:r>
              <a:rPr lang="en-IN" sz="1800" dirty="0" err="1">
                <a:latin typeface="Calibri" panose="020F0502020204030204" pitchFamily="34" charset="0"/>
                <a:ea typeface="Bahnschrift" panose="020B0502040204020203" pitchFamily="34" charset="0"/>
              </a:rPr>
              <a:t>neighbors</a:t>
            </a:r>
            <a:r>
              <a:rPr lang="en-IN" sz="1800" dirty="0">
                <a:effectLst/>
                <a:latin typeface="Calibri" panose="020F0502020204030204" pitchFamily="34" charset="0"/>
                <a:ea typeface="Bahnschrift" panose="020B0502040204020203" pitchFamily="34" charset="0"/>
              </a:rPr>
              <a:t> is a classification (or regression) algorithm that in order to determine the classification of a point, combines the classification of the K nearest points. It is supervised because you are trying to classify a point based on the known classification of other points.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A4078DE9-8030-4BCC-8C0B-61605E2F2168}"/>
              </a:ext>
            </a:extLst>
          </p:cNvPr>
          <p:cNvPicPr>
            <a:picLocks noChangeAspect="1"/>
          </p:cNvPicPr>
          <p:nvPr/>
        </p:nvPicPr>
        <p:blipFill>
          <a:blip r:embed="rId2"/>
          <a:stretch>
            <a:fillRect/>
          </a:stretch>
        </p:blipFill>
        <p:spPr>
          <a:xfrm>
            <a:off x="6500707" y="2409589"/>
            <a:ext cx="5078677" cy="3059902"/>
          </a:xfrm>
          <a:prstGeom prst="rect">
            <a:avLst/>
          </a:prstGeom>
          <a:noFill/>
        </p:spPr>
      </p:pic>
    </p:spTree>
    <p:extLst>
      <p:ext uri="{BB962C8B-B14F-4D97-AF65-F5344CB8AC3E}">
        <p14:creationId xmlns:p14="http://schemas.microsoft.com/office/powerpoint/2010/main" val="104606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C110133-6C9E-F5A2-C2FD-9654751E063D}"/>
              </a:ext>
            </a:extLst>
          </p:cNvPr>
          <p:cNvSpPr>
            <a:spLocks noGrp="1"/>
          </p:cNvSpPr>
          <p:nvPr>
            <p:ph type="title"/>
          </p:nvPr>
        </p:nvSpPr>
        <p:spPr/>
        <p:txBody>
          <a:bodyPr/>
          <a:lstStyle/>
          <a:p>
            <a:pPr marL="571500" indent="-571500" algn="l">
              <a:buFont typeface="Wingdings" panose="05000000000000000000" pitchFamily="2" charset="2"/>
              <a:buChar char="Ø"/>
            </a:pPr>
            <a:r>
              <a:rPr lang="en-US" sz="4000" dirty="0" err="1">
                <a:solidFill>
                  <a:srgbClr val="0070C0"/>
                </a:solidFill>
              </a:rPr>
              <a:t>XGBoost</a:t>
            </a:r>
            <a:r>
              <a:rPr lang="en-US" sz="4000" dirty="0">
                <a:solidFill>
                  <a:srgbClr val="0070C0"/>
                </a:solidFill>
              </a:rPr>
              <a:t> Classifier:-</a:t>
            </a:r>
            <a:br>
              <a:rPr lang="en-US" dirty="0">
                <a:solidFill>
                  <a:srgbClr val="0070C0"/>
                </a:solidFill>
              </a:rPr>
            </a:br>
            <a:endParaRPr lang="en-US" dirty="0"/>
          </a:p>
        </p:txBody>
      </p:sp>
      <p:sp>
        <p:nvSpPr>
          <p:cNvPr id="14" name="Content Placeholder 2">
            <a:extLst>
              <a:ext uri="{FF2B5EF4-FFF2-40B4-BE49-F238E27FC236}">
                <a16:creationId xmlns:a16="http://schemas.microsoft.com/office/drawing/2014/main" id="{44DF82D9-2144-35F2-DB48-96B58FB01ED7}"/>
              </a:ext>
            </a:extLst>
          </p:cNvPr>
          <p:cNvSpPr>
            <a:spLocks noGrp="1"/>
          </p:cNvSpPr>
          <p:nvPr>
            <p:ph sz="half" idx="1"/>
          </p:nvPr>
        </p:nvSpPr>
        <p:spPr/>
        <p:txBody>
          <a:bodyPr/>
          <a:lstStyle/>
          <a:p>
            <a:pPr marL="0" indent="0">
              <a:buNone/>
            </a:pPr>
            <a:r>
              <a:rPr lang="en-IN" sz="1800" dirty="0">
                <a:effectLst/>
                <a:latin typeface="Calibri" panose="020F0502020204030204" pitchFamily="34" charset="0"/>
                <a:ea typeface="Bahnschrift" panose="020B0502040204020203" pitchFamily="34" charset="0"/>
              </a:rPr>
              <a:t>It works on boosting technique.</a:t>
            </a:r>
            <a:r>
              <a:rPr lang="en-IN" sz="1800" dirty="0">
                <a:effectLst/>
                <a:latin typeface="Arial" panose="020B0604020202020204" pitchFamily="34" charset="0"/>
                <a:ea typeface="Times New Roman" panose="02020603050405020304" pitchFamily="18" charset="0"/>
              </a:rPr>
              <a:t> </a:t>
            </a:r>
            <a:r>
              <a:rPr lang="en-IN" sz="1800" dirty="0" err="1">
                <a:effectLst/>
                <a:latin typeface="Calibri" panose="020F0502020204030204" pitchFamily="34" charset="0"/>
                <a:ea typeface="Bahnschrift" panose="020B0502040204020203" pitchFamily="34" charset="0"/>
              </a:rPr>
              <a:t>XGBoost</a:t>
            </a:r>
            <a:r>
              <a:rPr lang="en-IN" sz="1800" dirty="0">
                <a:effectLst/>
                <a:latin typeface="Calibri" panose="020F0502020204030204" pitchFamily="34" charset="0"/>
                <a:ea typeface="Bahnschrift" panose="020B0502040204020203" pitchFamily="34" charset="0"/>
              </a:rPr>
              <a:t> is an ensemble learning algorithm meaning that it combines the results of many models, called base learners to make a prediction.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solidFill>
                <a:srgbClr val="0070C0"/>
              </a:solidFill>
            </a:endParaRPr>
          </a:p>
        </p:txBody>
      </p:sp>
      <p:pic>
        <p:nvPicPr>
          <p:cNvPr id="8" name="Content Placeholder 7" descr="Text&#10;&#10;Description automatically generated">
            <a:extLst>
              <a:ext uri="{FF2B5EF4-FFF2-40B4-BE49-F238E27FC236}">
                <a16:creationId xmlns:a16="http://schemas.microsoft.com/office/drawing/2014/main" id="{DA258E3F-13D9-4EFA-81A1-12B1CAEB8BC5}"/>
              </a:ext>
            </a:extLst>
          </p:cNvPr>
          <p:cNvPicPr>
            <a:picLocks noGrp="1" noChangeAspect="1"/>
          </p:cNvPicPr>
          <p:nvPr>
            <p:ph sz="half" idx="2"/>
          </p:nvPr>
        </p:nvPicPr>
        <p:blipFill>
          <a:blip r:embed="rId2"/>
          <a:stretch>
            <a:fillRect/>
          </a:stretch>
        </p:blipFill>
        <p:spPr>
          <a:xfrm>
            <a:off x="6709569" y="2667000"/>
            <a:ext cx="4686300" cy="3124200"/>
          </a:xfrm>
          <a:prstGeom prst="rect">
            <a:avLst/>
          </a:prstGeom>
        </p:spPr>
      </p:pic>
    </p:spTree>
    <p:extLst>
      <p:ext uri="{BB962C8B-B14F-4D97-AF65-F5344CB8AC3E}">
        <p14:creationId xmlns:p14="http://schemas.microsoft.com/office/powerpoint/2010/main" val="349304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774</TotalTime>
  <Words>589</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Parallax</vt:lpstr>
      <vt:lpstr>Mini Project – Web Based on ML Rain Prediction using ML</vt:lpstr>
      <vt:lpstr>INDEX</vt:lpstr>
      <vt:lpstr>INTROUDUCTION</vt:lpstr>
      <vt:lpstr>OBJECTIVE</vt:lpstr>
      <vt:lpstr>PROPOSED METHODOLOGY</vt:lpstr>
      <vt:lpstr>SELECTED ALGORITHMS</vt:lpstr>
      <vt:lpstr>Gaussian Naive Bayes :</vt:lpstr>
      <vt:lpstr>K-Nearest Neighbors :- </vt:lpstr>
      <vt:lpstr>XGBoost Classifier:- </vt:lpstr>
      <vt:lpstr>PowerPoint Presentation</vt:lpstr>
      <vt:lpstr>SYSTEM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dc:title>
  <dc:creator>suprit giri</dc:creator>
  <cp:lastModifiedBy>Alok Talekar</cp:lastModifiedBy>
  <cp:revision>99</cp:revision>
  <dcterms:created xsi:type="dcterms:W3CDTF">2018-09-20T11:06:07Z</dcterms:created>
  <dcterms:modified xsi:type="dcterms:W3CDTF">2022-04-29T07:34:35Z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