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Halant Medium" charset="1" panose="00000600000000000000"/>
      <p:regular r:id="rId28"/>
    </p:embeddedFont>
    <p:embeddedFont>
      <p:font typeface="HK Grotesk Bold" charset="1" panose="00000800000000000000"/>
      <p:regular r:id="rId29"/>
    </p:embeddedFont>
    <p:embeddedFont>
      <p:font typeface="Assistant" charset="1" panose="00000500000000000000"/>
      <p:regular r:id="rId30"/>
    </p:embeddedFont>
    <p:embeddedFont>
      <p:font typeface="Assistant Bold" charset="1" panose="00000800000000000000"/>
      <p:regular r:id="rId31"/>
    </p:embeddedFont>
    <p:embeddedFont>
      <p:font typeface="HK Grotesk" charset="1" panose="00000500000000000000"/>
      <p:regular r:id="rId32"/>
    </p:embeddedFont>
    <p:embeddedFont>
      <p:font typeface="HK Grotesk Italics" charset="1" panose="000005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https://ieeexplore.ieee.org/stamp/stamp.jsp?tp=&amp;arnumber=5345867" TargetMode="External" Type="http://schemas.openxmlformats.org/officeDocument/2006/relationships/hyperlink"/><Relationship Id="rId7" Target="https://ieeexplore.ieee.org/stamp/stamp.jsp?tp=&amp;arnumber=5345867" TargetMode="External" Type="http://schemas.openxmlformats.org/officeDocument/2006/relationships/hyperlink"/><Relationship Id="rId8" Target="https://ieeexplore.ieee.org/stamp/stamp.jsp?tp=&amp;arnumber=5345867"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png" Type="http://schemas.openxmlformats.org/officeDocument/2006/relationships/image"/><Relationship Id="rId9" Target="../media/image2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 Id="rId6" Target="../media/image30.png" Type="http://schemas.openxmlformats.org/officeDocument/2006/relationships/image"/><Relationship Id="rId7" Target="../media/image31.png" Type="http://schemas.openxmlformats.org/officeDocument/2006/relationships/image"/><Relationship Id="rId8" Target="../media/image3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3.png" Type="http://schemas.openxmlformats.org/officeDocument/2006/relationships/image"/><Relationship Id="rId5" Target="../media/image34.png" Type="http://schemas.openxmlformats.org/officeDocument/2006/relationships/image"/><Relationship Id="rId6" Target="../media/image35.png" Type="http://schemas.openxmlformats.org/officeDocument/2006/relationships/image"/><Relationship Id="rId7" Target="../media/image3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7.jpeg" Type="http://schemas.openxmlformats.org/officeDocument/2006/relationships/image"/><Relationship Id="rId5" Target="https://github.com/Git-Silk/GLRT-for-Spectrum-Sensing-in-Cognitive-Radio" TargetMode="External" Type="http://schemas.openxmlformats.org/officeDocument/2006/relationships/hyperlink"/></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8.jpeg" Type="http://schemas.openxmlformats.org/officeDocument/2006/relationships/image"/><Relationship Id="rId5" Target="https://github.com/Git-Silk/GLRT-for-Spectrum-Sensing-in-Cognitive-Radio" TargetMode="External" Type="http://schemas.openxmlformats.org/officeDocument/2006/relationships/hyperlink"/></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9.jpeg" Type="http://schemas.openxmlformats.org/officeDocument/2006/relationships/image"/><Relationship Id="rId5" Target="https://github.com/Git-Silk/GLRT-for-Spectrum-Sensing-in-Cognitive-Radio"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40.jpeg" Type="http://schemas.openxmlformats.org/officeDocument/2006/relationships/image"/><Relationship Id="rId5" Target="https://github.com/Git-Silk/GLRT-for-Spectrum-Sensing-in-Cognitive-Radio" TargetMode="External" Type="http://schemas.openxmlformats.org/officeDocument/2006/relationships/hyperlink"/></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https://github.com/Git-Silk/GLRT-for-Spectrum-Sensing-in-Cognitive-Radio" TargetMode="External" Type="http://schemas.openxmlformats.org/officeDocument/2006/relationships/hyperlink"/></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93908" y="0"/>
            <a:ext cx="11440454" cy="5012999"/>
          </a:xfrm>
          <a:custGeom>
            <a:avLst/>
            <a:gdLst/>
            <a:ahLst/>
            <a:cxnLst/>
            <a:rect r="r" b="b" t="t" l="l"/>
            <a:pathLst>
              <a:path h="5012999" w="11440454">
                <a:moveTo>
                  <a:pt x="0" y="0"/>
                </a:moveTo>
                <a:lnTo>
                  <a:pt x="11440454" y="0"/>
                </a:lnTo>
                <a:lnTo>
                  <a:pt x="11440454" y="5012999"/>
                </a:lnTo>
                <a:lnTo>
                  <a:pt x="0" y="50129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685680">
            <a:off x="13253761" y="6895639"/>
            <a:ext cx="9150155" cy="8185229"/>
          </a:xfrm>
          <a:custGeom>
            <a:avLst/>
            <a:gdLst/>
            <a:ahLst/>
            <a:cxnLst/>
            <a:rect r="r" b="b" t="t" l="l"/>
            <a:pathLst>
              <a:path h="8185229" w="9150155">
                <a:moveTo>
                  <a:pt x="0" y="0"/>
                </a:moveTo>
                <a:lnTo>
                  <a:pt x="9150155" y="0"/>
                </a:lnTo>
                <a:lnTo>
                  <a:pt x="9150155" y="8185229"/>
                </a:lnTo>
                <a:lnTo>
                  <a:pt x="0" y="81852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8583933"/>
            <a:ext cx="13226487" cy="931543"/>
          </a:xfrm>
          <a:prstGeom prst="rect">
            <a:avLst/>
          </a:prstGeom>
        </p:spPr>
        <p:txBody>
          <a:bodyPr anchor="t" rtlCol="false" tIns="0" lIns="0" bIns="0" rIns="0">
            <a:spAutoFit/>
          </a:bodyPr>
          <a:lstStyle/>
          <a:p>
            <a:pPr algn="l">
              <a:lnSpc>
                <a:spcPts val="3780"/>
              </a:lnSpc>
              <a:spcBef>
                <a:spcPct val="0"/>
              </a:spcBef>
            </a:pPr>
            <a:r>
              <a:rPr lang="en-US" sz="2700" b="true">
                <a:solidFill>
                  <a:srgbClr val="1C53A3"/>
                </a:solidFill>
                <a:latin typeface="Halant Medium"/>
                <a:ea typeface="Halant Medium"/>
                <a:cs typeface="Halant Medium"/>
                <a:sym typeface="Halant Medium"/>
              </a:rPr>
              <a:t>Pu Wa</a:t>
            </a:r>
            <a:r>
              <a:rPr lang="en-US" sz="2700" b="true">
                <a:solidFill>
                  <a:srgbClr val="1C53A3"/>
                </a:solidFill>
                <a:latin typeface="Halant Medium"/>
                <a:ea typeface="Halant Medium"/>
                <a:cs typeface="Halant Medium"/>
                <a:sym typeface="Halant Medium"/>
              </a:rPr>
              <a:t>ng, Student Member, IEEE, Jun Fang, Member, IEEE, Ning Han, Student Member, IEEE, and Hongbin Li, Senior Member, IEEE</a:t>
            </a:r>
          </a:p>
        </p:txBody>
      </p:sp>
      <p:sp>
        <p:nvSpPr>
          <p:cNvPr name="TextBox 5" id="5"/>
          <p:cNvSpPr txBox="true"/>
          <p:nvPr/>
        </p:nvSpPr>
        <p:spPr>
          <a:xfrm rot="0">
            <a:off x="1028700" y="5311516"/>
            <a:ext cx="14285599" cy="4650736"/>
          </a:xfrm>
          <a:prstGeom prst="rect">
            <a:avLst/>
          </a:prstGeom>
        </p:spPr>
        <p:txBody>
          <a:bodyPr anchor="t" rtlCol="false" tIns="0" lIns="0" bIns="0" rIns="0">
            <a:spAutoFit/>
          </a:bodyPr>
          <a:lstStyle/>
          <a:p>
            <a:pPr algn="l">
              <a:lnSpc>
                <a:spcPts val="8258"/>
              </a:lnSpc>
            </a:pPr>
            <a:r>
              <a:rPr lang="en-US" sz="6998" b="true">
                <a:solidFill>
                  <a:srgbClr val="000000"/>
                </a:solidFill>
                <a:latin typeface="HK Grotesk Bold"/>
                <a:ea typeface="HK Grotesk Bold"/>
                <a:cs typeface="HK Grotesk Bold"/>
                <a:sym typeface="HK Grotesk Bold"/>
                <a:hlinkClick r:id="rId6" tooltip="https://ieeexplore.ieee.org/stamp/stamp.jsp?tp=&amp;arnumber=5345867"/>
              </a:rPr>
              <a:t>Multiantenna-Assisted </a:t>
            </a:r>
          </a:p>
          <a:p>
            <a:pPr algn="l">
              <a:lnSpc>
                <a:spcPts val="8258"/>
              </a:lnSpc>
            </a:pPr>
            <a:r>
              <a:rPr lang="en-US" sz="6998" b="true">
                <a:solidFill>
                  <a:srgbClr val="000000"/>
                </a:solidFill>
                <a:latin typeface="HK Grotesk Bold"/>
                <a:ea typeface="HK Grotesk Bold"/>
                <a:cs typeface="HK Grotesk Bold"/>
                <a:sym typeface="HK Grotesk Bold"/>
                <a:hlinkClick r:id="rId7" tooltip="https://ieeexplore.ieee.org/stamp/stamp.jsp?tp=&amp;arnumber=5345867"/>
              </a:rPr>
              <a:t>Spectrum Sensing for </a:t>
            </a:r>
          </a:p>
          <a:p>
            <a:pPr algn="l">
              <a:lnSpc>
                <a:spcPts val="8258"/>
              </a:lnSpc>
            </a:pPr>
            <a:r>
              <a:rPr lang="en-US" sz="6998" b="true">
                <a:solidFill>
                  <a:srgbClr val="000000"/>
                </a:solidFill>
                <a:latin typeface="HK Grotesk Bold"/>
                <a:ea typeface="HK Grotesk Bold"/>
                <a:cs typeface="HK Grotesk Bold"/>
                <a:sym typeface="HK Grotesk Bold"/>
                <a:hlinkClick r:id="rId8" tooltip="https://ieeexplore.ieee.org/stamp/stamp.jsp?tp=&amp;arnumber=5345867"/>
              </a:rPr>
              <a:t>Cognitive Radio</a:t>
            </a:r>
          </a:p>
          <a:p>
            <a:pPr algn="l">
              <a:lnSpc>
                <a:spcPts val="11797"/>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33384" y="-2957546"/>
            <a:ext cx="7614127" cy="6811183"/>
          </a:xfrm>
          <a:custGeom>
            <a:avLst/>
            <a:gdLst/>
            <a:ahLst/>
            <a:cxnLst/>
            <a:rect r="r" b="b" t="t" l="l"/>
            <a:pathLst>
              <a:path h="6811183" w="7614127">
                <a:moveTo>
                  <a:pt x="0" y="0"/>
                </a:moveTo>
                <a:lnTo>
                  <a:pt x="7614127" y="0"/>
                </a:lnTo>
                <a:lnTo>
                  <a:pt x="7614127" y="6811183"/>
                </a:lnTo>
                <a:lnTo>
                  <a:pt x="0" y="6811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38225"/>
            <a:ext cx="12674332" cy="1056311"/>
          </a:xfrm>
          <a:prstGeom prst="rect">
            <a:avLst/>
          </a:prstGeom>
        </p:spPr>
        <p:txBody>
          <a:bodyPr anchor="t" rtlCol="false" tIns="0" lIns="0" bIns="0" rIns="0">
            <a:spAutoFit/>
          </a:bodyPr>
          <a:lstStyle/>
          <a:p>
            <a:pPr algn="l">
              <a:lnSpc>
                <a:spcPts val="8345"/>
              </a:lnSpc>
            </a:pPr>
            <a:r>
              <a:rPr lang="en-US" sz="7072" b="true">
                <a:solidFill>
                  <a:srgbClr val="000000"/>
                </a:solidFill>
                <a:latin typeface="HK Grotesk Bold"/>
                <a:ea typeface="HK Grotesk Bold"/>
                <a:cs typeface="HK Grotesk Bold"/>
                <a:sym typeface="HK Grotesk Bold"/>
              </a:rPr>
              <a:t>Energy Detector (ED)</a:t>
            </a:r>
          </a:p>
        </p:txBody>
      </p:sp>
      <p:sp>
        <p:nvSpPr>
          <p:cNvPr name="TextBox 4" id="4"/>
          <p:cNvSpPr txBox="true"/>
          <p:nvPr/>
        </p:nvSpPr>
        <p:spPr>
          <a:xfrm rot="0">
            <a:off x="1028700" y="6703257"/>
            <a:ext cx="15731902" cy="2555043"/>
          </a:xfrm>
          <a:prstGeom prst="rect">
            <a:avLst/>
          </a:prstGeom>
        </p:spPr>
        <p:txBody>
          <a:bodyPr anchor="t" rtlCol="false" tIns="0" lIns="0" bIns="0" rIns="0">
            <a:spAutoFit/>
          </a:bodyPr>
          <a:lstStyle/>
          <a:p>
            <a:pPr algn="l">
              <a:lnSpc>
                <a:spcPts val="4070"/>
              </a:lnSpc>
              <a:spcBef>
                <a:spcPct val="0"/>
              </a:spcBef>
            </a:pPr>
            <a:r>
              <a:rPr lang="en-US" b="true" sz="2907" spc="-29">
                <a:solidFill>
                  <a:srgbClr val="000000"/>
                </a:solidFill>
                <a:latin typeface="Assistant Bold"/>
                <a:ea typeface="Assistant Bold"/>
                <a:cs typeface="Assistant Bold"/>
                <a:sym typeface="Assistant Bold"/>
              </a:rPr>
              <a:t>The Flaw:</a:t>
            </a:r>
            <a:r>
              <a:rPr lang="en-US" sz="2907" spc="-29">
                <a:solidFill>
                  <a:srgbClr val="000000"/>
                </a:solidFill>
                <a:latin typeface="Assistant"/>
                <a:ea typeface="Assistant"/>
                <a:cs typeface="Assistant"/>
                <a:sym typeface="Assistant"/>
              </a:rPr>
              <a:t> The ED's biggest weakness is</a:t>
            </a:r>
            <a:r>
              <a:rPr lang="en-US" sz="2907" spc="-29">
                <a:solidFill>
                  <a:srgbClr val="000000"/>
                </a:solidFill>
                <a:latin typeface="Assistant"/>
                <a:ea typeface="Assistant"/>
                <a:cs typeface="Assistant"/>
                <a:sym typeface="Assistant"/>
              </a:rPr>
              <a:t> its high sensitivity to uncertainty about the noise power. The detection threshold is set based on an estimate of the background noise. However, in practice, noise levels can fluctuate due to factors like temperature changes or radio interference. If the actual noise power is even slightly different from the estimate, the ED's performance degrades significantly, leading to either missed detections of the PU or frequent false alarms.</a:t>
            </a:r>
          </a:p>
        </p:txBody>
      </p:sp>
      <p:sp>
        <p:nvSpPr>
          <p:cNvPr name="TextBox 5" id="5"/>
          <p:cNvSpPr txBox="true"/>
          <p:nvPr/>
        </p:nvSpPr>
        <p:spPr>
          <a:xfrm rot="0">
            <a:off x="1028700" y="2804715"/>
            <a:ext cx="15731902" cy="2040693"/>
          </a:xfrm>
          <a:prstGeom prst="rect">
            <a:avLst/>
          </a:prstGeom>
        </p:spPr>
        <p:txBody>
          <a:bodyPr anchor="t" rtlCol="false" tIns="0" lIns="0" bIns="0" rIns="0">
            <a:spAutoFit/>
          </a:bodyPr>
          <a:lstStyle/>
          <a:p>
            <a:pPr algn="l">
              <a:lnSpc>
                <a:spcPts val="4070"/>
              </a:lnSpc>
              <a:spcBef>
                <a:spcPct val="0"/>
              </a:spcBef>
            </a:pPr>
            <a:r>
              <a:rPr lang="en-US" b="true" sz="2907" spc="-29">
                <a:solidFill>
                  <a:srgbClr val="000000"/>
                </a:solidFill>
                <a:latin typeface="Assistant Bold"/>
                <a:ea typeface="Assistant Bold"/>
                <a:cs typeface="Assistant Bold"/>
                <a:sym typeface="Assistant Bold"/>
              </a:rPr>
              <a:t>The</a:t>
            </a:r>
            <a:r>
              <a:rPr lang="en-US" b="true" sz="2907" spc="-29">
                <a:solidFill>
                  <a:srgbClr val="000000"/>
                </a:solidFill>
                <a:latin typeface="Assistant Bold"/>
                <a:ea typeface="Assistant Bold"/>
                <a:cs typeface="Assistant Bold"/>
                <a:sym typeface="Assistant Bold"/>
              </a:rPr>
              <a:t> Method: </a:t>
            </a:r>
            <a:r>
              <a:rPr lang="en-US" sz="2907" spc="-29">
                <a:solidFill>
                  <a:srgbClr val="000000"/>
                </a:solidFill>
                <a:latin typeface="Assistant"/>
                <a:ea typeface="Assistant"/>
                <a:cs typeface="Assistant"/>
                <a:sym typeface="Assistant"/>
              </a:rPr>
              <a:t>This is the simplest and most common approach because it doesn't require any information about the PU's signal. It operates by measuring the total energy of the received signal within a specific frequency band over a certain period. If this measured energy exceeds a predetermined threshold, the detector declares that a PU is present.</a:t>
            </a:r>
          </a:p>
        </p:txBody>
      </p:sp>
      <p:pic>
        <p:nvPicPr>
          <p:cNvPr name="Picture 6" id="6"/>
          <p:cNvPicPr>
            <a:picLocks noChangeAspect="true"/>
          </p:cNvPicPr>
          <p:nvPr/>
        </p:nvPicPr>
        <p:blipFill>
          <a:blip r:embed="rId4"/>
          <a:stretch>
            <a:fillRect/>
          </a:stretch>
        </p:blipFill>
        <p:spPr>
          <a:xfrm rot="0">
            <a:off x="6238764" y="4700852"/>
            <a:ext cx="5311772" cy="2181363"/>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10396105">
            <a:off x="11469507" y="-3355796"/>
            <a:ext cx="9461780" cy="11487813"/>
          </a:xfrm>
          <a:custGeom>
            <a:avLst/>
            <a:gdLst/>
            <a:ahLst/>
            <a:cxnLst/>
            <a:rect r="r" b="b" t="t" l="l"/>
            <a:pathLst>
              <a:path h="11487813" w="9461780">
                <a:moveTo>
                  <a:pt x="0" y="0"/>
                </a:moveTo>
                <a:lnTo>
                  <a:pt x="9461780" y="0"/>
                </a:lnTo>
                <a:lnTo>
                  <a:pt x="9461780" y="11487813"/>
                </a:lnTo>
                <a:lnTo>
                  <a:pt x="0" y="114878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4966134"/>
            <a:ext cx="8934485" cy="3954847"/>
            <a:chOff x="0" y="0"/>
            <a:chExt cx="11912647" cy="5273130"/>
          </a:xfrm>
        </p:grpSpPr>
        <p:sp>
          <p:nvSpPr>
            <p:cNvPr name="TextBox 4" id="4"/>
            <p:cNvSpPr txBox="true"/>
            <p:nvPr/>
          </p:nvSpPr>
          <p:spPr>
            <a:xfrm rot="0">
              <a:off x="0" y="2220730"/>
              <a:ext cx="11912647" cy="3052400"/>
            </a:xfrm>
            <a:prstGeom prst="rect">
              <a:avLst/>
            </a:prstGeom>
          </p:spPr>
          <p:txBody>
            <a:bodyPr anchor="t" rtlCol="false" tIns="0" lIns="0" bIns="0" rIns="0">
              <a:spAutoFit/>
            </a:bodyPr>
            <a:lstStyle/>
            <a:p>
              <a:pPr algn="l">
                <a:lnSpc>
                  <a:spcPts val="9018"/>
                </a:lnSpc>
              </a:pPr>
              <a:r>
                <a:rPr lang="en-US" sz="7642" b="true">
                  <a:solidFill>
                    <a:srgbClr val="FFFFFF"/>
                  </a:solidFill>
                  <a:latin typeface="HK Grotesk Bold"/>
                  <a:ea typeface="HK Grotesk Bold"/>
                  <a:cs typeface="HK Grotesk Bold"/>
                  <a:sym typeface="HK Grotesk Bold"/>
                </a:rPr>
                <a:t>PROPOSED SOLUTION</a:t>
              </a:r>
            </a:p>
          </p:txBody>
        </p:sp>
        <p:sp>
          <p:nvSpPr>
            <p:cNvPr name="TextBox 5" id="5"/>
            <p:cNvSpPr txBox="true"/>
            <p:nvPr/>
          </p:nvSpPr>
          <p:spPr>
            <a:xfrm rot="0">
              <a:off x="0" y="9525"/>
              <a:ext cx="2514541" cy="1339175"/>
            </a:xfrm>
            <a:prstGeom prst="rect">
              <a:avLst/>
            </a:prstGeom>
          </p:spPr>
          <p:txBody>
            <a:bodyPr anchor="t" rtlCol="false" tIns="0" lIns="0" bIns="0" rIns="0">
              <a:spAutoFit/>
            </a:bodyPr>
            <a:lstStyle/>
            <a:p>
              <a:pPr algn="l" marL="0" indent="0" lvl="0">
                <a:lnSpc>
                  <a:spcPts val="7910"/>
                </a:lnSpc>
                <a:spcBef>
                  <a:spcPct val="0"/>
                </a:spcBef>
              </a:pPr>
              <a:r>
                <a:rPr lang="en-US" b="true" sz="6703">
                  <a:solidFill>
                    <a:srgbClr val="FFFFFF">
                      <a:alpha val="60000"/>
                    </a:srgbClr>
                  </a:solidFill>
                  <a:latin typeface="HK Grotesk Bold"/>
                  <a:ea typeface="HK Grotesk Bold"/>
                  <a:cs typeface="HK Grotesk Bold"/>
                  <a:sym typeface="HK Grotesk Bold"/>
                </a:rPr>
                <a:t>03</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33384" y="-2957546"/>
            <a:ext cx="7614127" cy="6811183"/>
          </a:xfrm>
          <a:custGeom>
            <a:avLst/>
            <a:gdLst/>
            <a:ahLst/>
            <a:cxnLst/>
            <a:rect r="r" b="b" t="t" l="l"/>
            <a:pathLst>
              <a:path h="6811183" w="7614127">
                <a:moveTo>
                  <a:pt x="0" y="0"/>
                </a:moveTo>
                <a:lnTo>
                  <a:pt x="7614127" y="0"/>
                </a:lnTo>
                <a:lnTo>
                  <a:pt x="7614127" y="6811183"/>
                </a:lnTo>
                <a:lnTo>
                  <a:pt x="0" y="6811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38225"/>
            <a:ext cx="12674332" cy="1056311"/>
          </a:xfrm>
          <a:prstGeom prst="rect">
            <a:avLst/>
          </a:prstGeom>
        </p:spPr>
        <p:txBody>
          <a:bodyPr anchor="t" rtlCol="false" tIns="0" lIns="0" bIns="0" rIns="0">
            <a:spAutoFit/>
          </a:bodyPr>
          <a:lstStyle/>
          <a:p>
            <a:pPr algn="l">
              <a:lnSpc>
                <a:spcPts val="8345"/>
              </a:lnSpc>
            </a:pPr>
            <a:r>
              <a:rPr lang="en-US" sz="7072" b="true">
                <a:solidFill>
                  <a:srgbClr val="000000"/>
                </a:solidFill>
                <a:latin typeface="HK Grotesk Bold"/>
                <a:ea typeface="HK Grotesk Bold"/>
                <a:cs typeface="HK Grotesk Bold"/>
                <a:sym typeface="HK Grotesk Bold"/>
              </a:rPr>
              <a:t>Proposed Solution</a:t>
            </a:r>
          </a:p>
        </p:txBody>
      </p:sp>
      <p:sp>
        <p:nvSpPr>
          <p:cNvPr name="TextBox 4" id="4"/>
          <p:cNvSpPr txBox="true"/>
          <p:nvPr/>
        </p:nvSpPr>
        <p:spPr>
          <a:xfrm rot="0">
            <a:off x="1028700" y="2440508"/>
            <a:ext cx="14558217" cy="9582588"/>
          </a:xfrm>
          <a:prstGeom prst="rect">
            <a:avLst/>
          </a:prstGeom>
        </p:spPr>
        <p:txBody>
          <a:bodyPr anchor="t" rtlCol="false" tIns="0" lIns="0" bIns="0" rIns="0">
            <a:spAutoFit/>
          </a:bodyPr>
          <a:lstStyle/>
          <a:p>
            <a:pPr algn="l">
              <a:lnSpc>
                <a:spcPts val="3650"/>
              </a:lnSpc>
            </a:pPr>
            <a:r>
              <a:rPr lang="en-US" sz="2607" spc="-26">
                <a:solidFill>
                  <a:srgbClr val="000000"/>
                </a:solidFill>
                <a:latin typeface="Assistant"/>
                <a:ea typeface="Assistant"/>
                <a:cs typeface="Assistant"/>
                <a:sym typeface="Assistant"/>
              </a:rPr>
              <a:t>The Maximum Likelihood Estimate (MLE) of the unknown parameters is used to obtain the test statistic, which serves as the Generalized Likelihood Ratio Test (GLRT) detector for the hypothesis testing framework.</a:t>
            </a:r>
          </a:p>
          <a:p>
            <a:pPr algn="l">
              <a:lnSpc>
                <a:spcPts val="3650"/>
              </a:lnSpc>
            </a:pPr>
          </a:p>
          <a:p>
            <a:pPr algn="l">
              <a:lnSpc>
                <a:spcPts val="3650"/>
              </a:lnSpc>
            </a:pPr>
            <a:r>
              <a:rPr lang="en-US" sz="2607" spc="-26">
                <a:solidFill>
                  <a:srgbClr val="000000"/>
                </a:solidFill>
                <a:latin typeface="Assistant"/>
                <a:ea typeface="Assistant"/>
                <a:cs typeface="Assistant"/>
                <a:sym typeface="Assistant"/>
              </a:rPr>
              <a:t>We will compare the performance of the GLRT detector with the following spectrum sensing methods:</a:t>
            </a:r>
          </a:p>
          <a:p>
            <a:pPr algn="l">
              <a:lnSpc>
                <a:spcPts val="3650"/>
              </a:lnSpc>
            </a:pPr>
          </a:p>
          <a:p>
            <a:pPr algn="l" marL="563016" indent="-281508" lvl="1">
              <a:lnSpc>
                <a:spcPts val="3650"/>
              </a:lnSpc>
              <a:buFont typeface="Arial"/>
              <a:buChar char="•"/>
            </a:pPr>
            <a:r>
              <a:rPr lang="en-US" sz="2607" spc="-26">
                <a:solidFill>
                  <a:srgbClr val="000000"/>
                </a:solidFill>
                <a:latin typeface="Assistant"/>
                <a:ea typeface="Assistant"/>
                <a:cs typeface="Assistant"/>
                <a:sym typeface="Assistant"/>
              </a:rPr>
              <a:t>Energy Detector (ED)</a:t>
            </a:r>
          </a:p>
          <a:p>
            <a:pPr algn="l" marL="563016" indent="-281508" lvl="1">
              <a:lnSpc>
                <a:spcPts val="3650"/>
              </a:lnSpc>
              <a:buFont typeface="Arial"/>
              <a:buChar char="•"/>
            </a:pPr>
            <a:r>
              <a:rPr lang="en-US" sz="2607" spc="-26">
                <a:solidFill>
                  <a:srgbClr val="000000"/>
                </a:solidFill>
                <a:latin typeface="Assistant"/>
                <a:ea typeface="Assistant"/>
                <a:cs typeface="Assistant"/>
                <a:sym typeface="Assistant"/>
              </a:rPr>
              <a:t>Energy Detector with Uncertainty (ED-U)</a:t>
            </a:r>
          </a:p>
          <a:p>
            <a:pPr algn="l" marL="563016" indent="-281508" lvl="1">
              <a:lnSpc>
                <a:spcPts val="3650"/>
              </a:lnSpc>
              <a:buFont typeface="Arial"/>
              <a:buChar char="•"/>
            </a:pPr>
            <a:r>
              <a:rPr lang="en-US" sz="2607" spc="-26">
                <a:solidFill>
                  <a:srgbClr val="000000"/>
                </a:solidFill>
                <a:latin typeface="Assistant"/>
                <a:ea typeface="Assistant"/>
                <a:cs typeface="Assistant"/>
                <a:sym typeface="Assistant"/>
              </a:rPr>
              <a:t>Autocorrelation-based Geometric Mean (AGM), defined as -</a:t>
            </a:r>
          </a:p>
          <a:p>
            <a:pPr algn="l">
              <a:lnSpc>
                <a:spcPts val="3650"/>
              </a:lnSpc>
            </a:pPr>
          </a:p>
          <a:p>
            <a:pPr algn="l">
              <a:lnSpc>
                <a:spcPts val="3650"/>
              </a:lnSpc>
            </a:pPr>
          </a:p>
          <a:p>
            <a:pPr algn="l">
              <a:lnSpc>
                <a:spcPts val="3650"/>
              </a:lnSpc>
            </a:pPr>
          </a:p>
          <a:p>
            <a:pPr algn="l">
              <a:lnSpc>
                <a:spcPts val="3650"/>
              </a:lnSpc>
            </a:pPr>
          </a:p>
          <a:p>
            <a:pPr algn="l" marL="563016" indent="-281508" lvl="1">
              <a:lnSpc>
                <a:spcPts val="3650"/>
              </a:lnSpc>
              <a:buFont typeface="Arial"/>
              <a:buChar char="•"/>
            </a:pPr>
            <a:r>
              <a:rPr lang="en-US" sz="2607" spc="-26">
                <a:solidFill>
                  <a:srgbClr val="000000"/>
                </a:solidFill>
                <a:latin typeface="Assistant"/>
                <a:ea typeface="Assistant"/>
                <a:cs typeface="Assistant"/>
                <a:sym typeface="Assistant"/>
              </a:rPr>
              <a:t>Maximum-Minimum Eigenvalue (MME), defined as -</a:t>
            </a:r>
          </a:p>
          <a:p>
            <a:pPr algn="l">
              <a:lnSpc>
                <a:spcPts val="3650"/>
              </a:lnSpc>
            </a:pPr>
          </a:p>
          <a:p>
            <a:pPr algn="l">
              <a:lnSpc>
                <a:spcPts val="3650"/>
              </a:lnSpc>
            </a:pPr>
          </a:p>
          <a:p>
            <a:pPr algn="l">
              <a:lnSpc>
                <a:spcPts val="3650"/>
              </a:lnSpc>
            </a:pPr>
          </a:p>
          <a:p>
            <a:pPr algn="l">
              <a:lnSpc>
                <a:spcPts val="3650"/>
              </a:lnSpc>
            </a:pPr>
          </a:p>
          <a:p>
            <a:pPr algn="l">
              <a:lnSpc>
                <a:spcPts val="3650"/>
              </a:lnSpc>
            </a:pPr>
          </a:p>
          <a:p>
            <a:pPr algn="l">
              <a:lnSpc>
                <a:spcPts val="3650"/>
              </a:lnSpc>
            </a:pPr>
          </a:p>
          <a:p>
            <a:pPr algn="l">
              <a:lnSpc>
                <a:spcPts val="3650"/>
              </a:lnSpc>
            </a:pPr>
          </a:p>
          <a:p>
            <a:pPr algn="l">
              <a:lnSpc>
                <a:spcPts val="3650"/>
              </a:lnSpc>
              <a:spcBef>
                <a:spcPct val="0"/>
              </a:spcBef>
            </a:pPr>
          </a:p>
        </p:txBody>
      </p:sp>
      <p:pic>
        <p:nvPicPr>
          <p:cNvPr name="Picture 5" id="5"/>
          <p:cNvPicPr>
            <a:picLocks noChangeAspect="true"/>
          </p:cNvPicPr>
          <p:nvPr/>
        </p:nvPicPr>
        <p:blipFill>
          <a:blip r:embed="rId4"/>
          <a:stretch>
            <a:fillRect/>
          </a:stretch>
        </p:blipFill>
        <p:spPr>
          <a:xfrm rot="0">
            <a:off x="6653744" y="5796812"/>
            <a:ext cx="6085157" cy="2126993"/>
          </a:xfrm>
          <a:prstGeom prst="rect">
            <a:avLst/>
          </a:prstGeom>
        </p:spPr>
      </p:pic>
      <p:pic>
        <p:nvPicPr>
          <p:cNvPr name="Picture 6" id="6"/>
          <p:cNvPicPr>
            <a:picLocks noChangeAspect="true"/>
          </p:cNvPicPr>
          <p:nvPr/>
        </p:nvPicPr>
        <p:blipFill>
          <a:blip r:embed="rId5"/>
          <a:stretch>
            <a:fillRect/>
          </a:stretch>
        </p:blipFill>
        <p:spPr>
          <a:xfrm rot="0">
            <a:off x="7431946" y="8449997"/>
            <a:ext cx="4209277" cy="1616606"/>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38225"/>
            <a:ext cx="10967617" cy="1056311"/>
          </a:xfrm>
          <a:prstGeom prst="rect">
            <a:avLst/>
          </a:prstGeom>
        </p:spPr>
        <p:txBody>
          <a:bodyPr anchor="t" rtlCol="false" tIns="0" lIns="0" bIns="0" rIns="0">
            <a:spAutoFit/>
          </a:bodyPr>
          <a:lstStyle/>
          <a:p>
            <a:pPr algn="l">
              <a:lnSpc>
                <a:spcPts val="8345"/>
              </a:lnSpc>
            </a:pPr>
            <a:r>
              <a:rPr lang="en-US" sz="7072" b="true">
                <a:solidFill>
                  <a:srgbClr val="000000"/>
                </a:solidFill>
                <a:latin typeface="HK Grotesk Bold"/>
                <a:ea typeface="HK Grotesk Bold"/>
                <a:cs typeface="HK Grotesk Bold"/>
                <a:sym typeface="HK Grotesk Bold"/>
              </a:rPr>
              <a:t>Signal Model</a:t>
            </a:r>
          </a:p>
        </p:txBody>
      </p:sp>
      <p:sp>
        <p:nvSpPr>
          <p:cNvPr name="Freeform 3" id="3"/>
          <p:cNvSpPr/>
          <p:nvPr/>
        </p:nvSpPr>
        <p:spPr>
          <a:xfrm flipH="false" flipV="false" rot="0">
            <a:off x="14233384" y="-2957546"/>
            <a:ext cx="7614127" cy="6811183"/>
          </a:xfrm>
          <a:custGeom>
            <a:avLst/>
            <a:gdLst/>
            <a:ahLst/>
            <a:cxnLst/>
            <a:rect r="r" b="b" t="t" l="l"/>
            <a:pathLst>
              <a:path h="6811183" w="7614127">
                <a:moveTo>
                  <a:pt x="0" y="0"/>
                </a:moveTo>
                <a:lnTo>
                  <a:pt x="7614127" y="0"/>
                </a:lnTo>
                <a:lnTo>
                  <a:pt x="7614127" y="6811183"/>
                </a:lnTo>
                <a:lnTo>
                  <a:pt x="0" y="6811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4" id="4"/>
          <p:cNvPicPr>
            <a:picLocks noChangeAspect="true"/>
          </p:cNvPicPr>
          <p:nvPr/>
        </p:nvPicPr>
        <p:blipFill>
          <a:blip r:embed="rId4"/>
          <a:stretch>
            <a:fillRect/>
          </a:stretch>
        </p:blipFill>
        <p:spPr>
          <a:xfrm rot="0">
            <a:off x="1072599" y="2133809"/>
            <a:ext cx="4046506" cy="1127808"/>
          </a:xfrm>
          <a:prstGeom prst="rect">
            <a:avLst/>
          </a:prstGeom>
        </p:spPr>
      </p:pic>
      <p:pic>
        <p:nvPicPr>
          <p:cNvPr name="Picture 5" id="5"/>
          <p:cNvPicPr>
            <a:picLocks noChangeAspect="true"/>
          </p:cNvPicPr>
          <p:nvPr/>
        </p:nvPicPr>
        <p:blipFill>
          <a:blip r:embed="rId5"/>
          <a:stretch>
            <a:fillRect/>
          </a:stretch>
        </p:blipFill>
        <p:spPr>
          <a:xfrm rot="0">
            <a:off x="933558" y="2658547"/>
            <a:ext cx="5715000" cy="1406071"/>
          </a:xfrm>
          <a:prstGeom prst="rect">
            <a:avLst/>
          </a:prstGeom>
        </p:spPr>
      </p:pic>
      <p:pic>
        <p:nvPicPr>
          <p:cNvPr name="Picture 6" id="6"/>
          <p:cNvPicPr>
            <a:picLocks noChangeAspect="true"/>
          </p:cNvPicPr>
          <p:nvPr/>
        </p:nvPicPr>
        <p:blipFill>
          <a:blip r:embed="rId6"/>
          <a:stretch>
            <a:fillRect/>
          </a:stretch>
        </p:blipFill>
        <p:spPr>
          <a:xfrm rot="0">
            <a:off x="6423660" y="2244323"/>
            <a:ext cx="5440680" cy="1360170"/>
          </a:xfrm>
          <a:prstGeom prst="rect">
            <a:avLst/>
          </a:prstGeom>
        </p:spPr>
      </p:pic>
      <p:sp>
        <p:nvSpPr>
          <p:cNvPr name="TextBox 7" id="7"/>
          <p:cNvSpPr txBox="true"/>
          <p:nvPr/>
        </p:nvSpPr>
        <p:spPr>
          <a:xfrm rot="0">
            <a:off x="3791058" y="4285826"/>
            <a:ext cx="10471256" cy="502437"/>
          </a:xfrm>
          <a:prstGeom prst="rect">
            <a:avLst/>
          </a:prstGeom>
        </p:spPr>
        <p:txBody>
          <a:bodyPr anchor="t" rtlCol="false" tIns="0" lIns="0" bIns="0" rIns="0">
            <a:spAutoFit/>
          </a:bodyPr>
          <a:lstStyle/>
          <a:p>
            <a:pPr algn="ctr">
              <a:lnSpc>
                <a:spcPts val="3965"/>
              </a:lnSpc>
              <a:spcBef>
                <a:spcPct val="0"/>
              </a:spcBef>
            </a:pPr>
            <a:r>
              <a:rPr lang="en-US" sz="3360">
                <a:solidFill>
                  <a:srgbClr val="000000"/>
                </a:solidFill>
                <a:latin typeface="HK Grotesk"/>
                <a:ea typeface="HK Grotesk"/>
                <a:cs typeface="HK Grotesk"/>
                <a:sym typeface="HK Grotesk"/>
              </a:rPr>
              <a:t> baseband equivalent of the received signal</a:t>
            </a:r>
          </a:p>
        </p:txBody>
      </p:sp>
      <p:pic>
        <p:nvPicPr>
          <p:cNvPr name="Picture 8" id="8"/>
          <p:cNvPicPr>
            <a:picLocks noChangeAspect="true"/>
          </p:cNvPicPr>
          <p:nvPr/>
        </p:nvPicPr>
        <p:blipFill>
          <a:blip r:embed="rId7"/>
          <a:stretch>
            <a:fillRect/>
          </a:stretch>
        </p:blipFill>
        <p:spPr>
          <a:xfrm rot="0">
            <a:off x="1931207" y="4048671"/>
            <a:ext cx="3434429" cy="1025795"/>
          </a:xfrm>
          <a:prstGeom prst="rect">
            <a:avLst/>
          </a:prstGeom>
        </p:spPr>
      </p:pic>
      <p:pic>
        <p:nvPicPr>
          <p:cNvPr name="Picture 9" id="9"/>
          <p:cNvPicPr>
            <a:picLocks noChangeAspect="true"/>
          </p:cNvPicPr>
          <p:nvPr/>
        </p:nvPicPr>
        <p:blipFill>
          <a:blip r:embed="rId8"/>
          <a:stretch>
            <a:fillRect/>
          </a:stretch>
        </p:blipFill>
        <p:spPr>
          <a:xfrm rot="0">
            <a:off x="1665969" y="4486766"/>
            <a:ext cx="5192509" cy="1393112"/>
          </a:xfrm>
          <a:prstGeom prst="rect">
            <a:avLst/>
          </a:prstGeom>
        </p:spPr>
      </p:pic>
      <p:pic>
        <p:nvPicPr>
          <p:cNvPr name="Picture 10" id="10"/>
          <p:cNvPicPr>
            <a:picLocks noChangeAspect="true"/>
          </p:cNvPicPr>
          <p:nvPr/>
        </p:nvPicPr>
        <p:blipFill>
          <a:blip r:embed="rId9"/>
          <a:stretch>
            <a:fillRect/>
          </a:stretch>
        </p:blipFill>
        <p:spPr>
          <a:xfrm rot="0">
            <a:off x="1901275" y="5264385"/>
            <a:ext cx="3793609" cy="1092099"/>
          </a:xfrm>
          <a:prstGeom prst="rect">
            <a:avLst/>
          </a:prstGeom>
        </p:spPr>
      </p:pic>
      <p:sp>
        <p:nvSpPr>
          <p:cNvPr name="TextBox 11" id="11"/>
          <p:cNvSpPr txBox="true"/>
          <p:nvPr/>
        </p:nvSpPr>
        <p:spPr>
          <a:xfrm rot="0">
            <a:off x="603569" y="6249901"/>
            <a:ext cx="9944334" cy="513461"/>
          </a:xfrm>
          <a:prstGeom prst="rect">
            <a:avLst/>
          </a:prstGeom>
        </p:spPr>
        <p:txBody>
          <a:bodyPr anchor="t" rtlCol="false" tIns="0" lIns="0" bIns="0" rIns="0">
            <a:spAutoFit/>
          </a:bodyPr>
          <a:lstStyle/>
          <a:p>
            <a:pPr algn="ctr">
              <a:lnSpc>
                <a:spcPts val="4011"/>
              </a:lnSpc>
              <a:spcBef>
                <a:spcPct val="0"/>
              </a:spcBef>
            </a:pPr>
            <a:r>
              <a:rPr lang="en-US" sz="3399" i="true">
                <a:solidFill>
                  <a:srgbClr val="000000"/>
                </a:solidFill>
                <a:latin typeface="HK Grotesk Italics"/>
                <a:ea typeface="HK Grotesk Italics"/>
                <a:cs typeface="HK Grotesk Italics"/>
                <a:sym typeface="HK Grotesk Italics"/>
              </a:rPr>
              <a:t>d[n] are </a:t>
            </a:r>
            <a:r>
              <a:rPr lang="en-US" sz="3399">
                <a:solidFill>
                  <a:srgbClr val="000000"/>
                </a:solidFill>
                <a:latin typeface="HK Grotesk"/>
                <a:ea typeface="HK Grotesk"/>
                <a:cs typeface="HK Grotesk"/>
                <a:sym typeface="HK Grotesk"/>
              </a:rPr>
              <a:t>the symbols sent by the primary user</a:t>
            </a:r>
          </a:p>
        </p:txBody>
      </p:sp>
      <p:sp>
        <p:nvSpPr>
          <p:cNvPr name="TextBox 12" id="12"/>
          <p:cNvSpPr txBox="true"/>
          <p:nvPr/>
        </p:nvSpPr>
        <p:spPr>
          <a:xfrm rot="0">
            <a:off x="1028700" y="6896712"/>
            <a:ext cx="10547903" cy="513461"/>
          </a:xfrm>
          <a:prstGeom prst="rect">
            <a:avLst/>
          </a:prstGeom>
        </p:spPr>
        <p:txBody>
          <a:bodyPr anchor="t" rtlCol="false" tIns="0" lIns="0" bIns="0" rIns="0">
            <a:spAutoFit/>
          </a:bodyPr>
          <a:lstStyle/>
          <a:p>
            <a:pPr algn="ctr">
              <a:lnSpc>
                <a:spcPts val="4011"/>
              </a:lnSpc>
              <a:spcBef>
                <a:spcPct val="0"/>
              </a:spcBef>
            </a:pPr>
            <a:r>
              <a:rPr lang="en-US" sz="3399" i="true">
                <a:solidFill>
                  <a:srgbClr val="000000"/>
                </a:solidFill>
                <a:latin typeface="HK Grotesk Italics"/>
                <a:ea typeface="HK Grotesk Italics"/>
                <a:cs typeface="HK Grotesk Italics"/>
                <a:sym typeface="HK Grotesk Italics"/>
              </a:rPr>
              <a:t>h </a:t>
            </a:r>
            <a:r>
              <a:rPr lang="en-US" sz="3399">
                <a:solidFill>
                  <a:srgbClr val="000000"/>
                </a:solidFill>
                <a:latin typeface="HK Grotesk"/>
                <a:ea typeface="HK Grotesk"/>
                <a:cs typeface="HK Grotesk"/>
                <a:sym typeface="HK Grotesk"/>
              </a:rPr>
              <a:t>is a </a:t>
            </a:r>
            <a:r>
              <a:rPr lang="en-US" sz="3399" i="true">
                <a:solidFill>
                  <a:srgbClr val="000000"/>
                </a:solidFill>
                <a:latin typeface="HK Grotesk Italics"/>
                <a:ea typeface="HK Grotesk Italics"/>
                <a:cs typeface="HK Grotesk Italics"/>
                <a:sym typeface="HK Grotesk Italics"/>
              </a:rPr>
              <a:t>M x </a:t>
            </a:r>
            <a:r>
              <a:rPr lang="en-US" sz="3399">
                <a:solidFill>
                  <a:srgbClr val="000000"/>
                </a:solidFill>
                <a:latin typeface="HK Grotesk"/>
                <a:ea typeface="HK Grotesk"/>
                <a:cs typeface="HK Grotesk"/>
                <a:sym typeface="HK Grotesk"/>
              </a:rPr>
              <a:t>1 matrix which are the channel coefficients</a:t>
            </a:r>
          </a:p>
        </p:txBody>
      </p:sp>
      <p:sp>
        <p:nvSpPr>
          <p:cNvPr name="TextBox 13" id="13"/>
          <p:cNvSpPr txBox="true"/>
          <p:nvPr/>
        </p:nvSpPr>
        <p:spPr>
          <a:xfrm rot="0">
            <a:off x="3798079" y="7619723"/>
            <a:ext cx="8318494" cy="513461"/>
          </a:xfrm>
          <a:prstGeom prst="rect">
            <a:avLst/>
          </a:prstGeom>
        </p:spPr>
        <p:txBody>
          <a:bodyPr anchor="t" rtlCol="false" tIns="0" lIns="0" bIns="0" rIns="0">
            <a:spAutoFit/>
          </a:bodyPr>
          <a:lstStyle/>
          <a:p>
            <a:pPr algn="ctr">
              <a:lnSpc>
                <a:spcPts val="4011"/>
              </a:lnSpc>
              <a:spcBef>
                <a:spcPct val="0"/>
              </a:spcBef>
            </a:pPr>
            <a:r>
              <a:rPr lang="en-US" sz="3399" i="true">
                <a:solidFill>
                  <a:srgbClr val="000000"/>
                </a:solidFill>
                <a:latin typeface="HK Grotesk Italics"/>
                <a:ea typeface="HK Grotesk Italics"/>
                <a:cs typeface="HK Grotesk Italics"/>
                <a:sym typeface="HK Grotesk Italics"/>
              </a:rPr>
              <a:t>Under H</a:t>
            </a:r>
            <a:r>
              <a:rPr lang="en-US" sz="3399" i="true">
                <a:solidFill>
                  <a:srgbClr val="000000"/>
                </a:solidFill>
                <a:latin typeface="HK Grotesk Italics"/>
                <a:ea typeface="HK Grotesk Italics"/>
                <a:cs typeface="HK Grotesk Italics"/>
                <a:sym typeface="HK Grotesk Italics"/>
              </a:rPr>
              <a:t>0</a:t>
            </a:r>
            <a:r>
              <a:rPr lang="en-US" sz="3399" i="true">
                <a:solidFill>
                  <a:srgbClr val="000000"/>
                </a:solidFill>
                <a:latin typeface="HK Grotesk Italics"/>
                <a:ea typeface="HK Grotesk Italics"/>
                <a:cs typeface="HK Grotesk Italics"/>
                <a:sym typeface="HK Grotesk Italics"/>
              </a:rPr>
              <a:t> the noise variance σ</a:t>
            </a:r>
            <a:r>
              <a:rPr lang="en-US" sz="3399" i="true">
                <a:solidFill>
                  <a:srgbClr val="000000"/>
                </a:solidFill>
                <a:latin typeface="HK Grotesk Italics"/>
                <a:ea typeface="HK Grotesk Italics"/>
                <a:cs typeface="HK Grotesk Italics"/>
                <a:sym typeface="HK Grotesk Italics"/>
              </a:rPr>
              <a:t>w</a:t>
            </a:r>
            <a:r>
              <a:rPr lang="en-US" sz="3399" i="true">
                <a:solidFill>
                  <a:srgbClr val="000000"/>
                </a:solidFill>
                <a:latin typeface="HK Grotesk Italics"/>
                <a:ea typeface="HK Grotesk Italics"/>
                <a:cs typeface="HK Grotesk Italics"/>
                <a:sym typeface="HK Grotesk Italics"/>
              </a:rPr>
              <a:t>2</a:t>
            </a:r>
            <a:r>
              <a:rPr lang="en-US" sz="3399" i="true">
                <a:solidFill>
                  <a:srgbClr val="000000"/>
                </a:solidFill>
                <a:latin typeface="HK Grotesk Italics"/>
                <a:ea typeface="HK Grotesk Italics"/>
                <a:cs typeface="HK Grotesk Italics"/>
                <a:sym typeface="HK Grotesk Italics"/>
              </a:rPr>
              <a:t> is unknown</a:t>
            </a:r>
          </a:p>
        </p:txBody>
      </p:sp>
      <p:sp>
        <p:nvSpPr>
          <p:cNvPr name="TextBox 14" id="14"/>
          <p:cNvSpPr txBox="true"/>
          <p:nvPr/>
        </p:nvSpPr>
        <p:spPr>
          <a:xfrm rot="0">
            <a:off x="1200258" y="8095973"/>
            <a:ext cx="15062194" cy="513461"/>
          </a:xfrm>
          <a:prstGeom prst="rect">
            <a:avLst/>
          </a:prstGeom>
        </p:spPr>
        <p:txBody>
          <a:bodyPr anchor="t" rtlCol="false" tIns="0" lIns="0" bIns="0" rIns="0">
            <a:spAutoFit/>
          </a:bodyPr>
          <a:lstStyle/>
          <a:p>
            <a:pPr algn="ctr">
              <a:lnSpc>
                <a:spcPts val="4011"/>
              </a:lnSpc>
              <a:spcBef>
                <a:spcPct val="0"/>
              </a:spcBef>
            </a:pPr>
            <a:r>
              <a:rPr lang="en-US" sz="3399" i="true">
                <a:solidFill>
                  <a:srgbClr val="000000"/>
                </a:solidFill>
                <a:latin typeface="HK Grotesk Italics"/>
                <a:ea typeface="HK Grotesk Italics"/>
                <a:cs typeface="HK Grotesk Italics"/>
                <a:sym typeface="HK Grotesk Italics"/>
              </a:rPr>
              <a:t>Under H</a:t>
            </a:r>
            <a:r>
              <a:rPr lang="en-US" sz="3399" i="true">
                <a:solidFill>
                  <a:srgbClr val="000000"/>
                </a:solidFill>
                <a:latin typeface="HK Grotesk Italics"/>
                <a:ea typeface="HK Grotesk Italics"/>
                <a:cs typeface="HK Grotesk Italics"/>
                <a:sym typeface="HK Grotesk Italics"/>
              </a:rPr>
              <a:t>1</a:t>
            </a:r>
            <a:r>
              <a:rPr lang="en-US" sz="3399" i="true">
                <a:solidFill>
                  <a:srgbClr val="000000"/>
                </a:solidFill>
                <a:latin typeface="HK Grotesk Italics"/>
                <a:ea typeface="HK Grotesk Italics"/>
                <a:cs typeface="HK Grotesk Italics"/>
                <a:sym typeface="HK Grotesk Italics"/>
              </a:rPr>
              <a:t> the noise variance σ</a:t>
            </a:r>
            <a:r>
              <a:rPr lang="en-US" sz="3399" i="true">
                <a:solidFill>
                  <a:srgbClr val="000000"/>
                </a:solidFill>
                <a:latin typeface="HK Grotesk Italics"/>
                <a:ea typeface="HK Grotesk Italics"/>
                <a:cs typeface="HK Grotesk Italics"/>
                <a:sym typeface="HK Grotesk Italics"/>
              </a:rPr>
              <a:t>w</a:t>
            </a:r>
            <a:r>
              <a:rPr lang="en-US" sz="3399" i="true">
                <a:solidFill>
                  <a:srgbClr val="000000"/>
                </a:solidFill>
                <a:latin typeface="HK Grotesk Italics"/>
                <a:ea typeface="HK Grotesk Italics"/>
                <a:cs typeface="HK Grotesk Italics"/>
                <a:sym typeface="HK Grotesk Italics"/>
              </a:rPr>
              <a:t>2</a:t>
            </a:r>
            <a:r>
              <a:rPr lang="en-US" sz="3399" i="true">
                <a:solidFill>
                  <a:srgbClr val="000000"/>
                </a:solidFill>
                <a:latin typeface="HK Grotesk Italics"/>
                <a:ea typeface="HK Grotesk Italics"/>
                <a:cs typeface="HK Grotesk Italics"/>
                <a:sym typeface="HK Grotesk Italics"/>
              </a:rPr>
              <a:t> and filter coefficient matrix h are unknown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38225"/>
            <a:ext cx="10967617" cy="1056311"/>
          </a:xfrm>
          <a:prstGeom prst="rect">
            <a:avLst/>
          </a:prstGeom>
        </p:spPr>
        <p:txBody>
          <a:bodyPr anchor="t" rtlCol="false" tIns="0" lIns="0" bIns="0" rIns="0">
            <a:spAutoFit/>
          </a:bodyPr>
          <a:lstStyle/>
          <a:p>
            <a:pPr algn="l">
              <a:lnSpc>
                <a:spcPts val="8345"/>
              </a:lnSpc>
            </a:pPr>
            <a:r>
              <a:rPr lang="en-US" sz="7072" b="true">
                <a:solidFill>
                  <a:srgbClr val="000000"/>
                </a:solidFill>
                <a:latin typeface="HK Grotesk Bold"/>
                <a:ea typeface="HK Grotesk Bold"/>
                <a:cs typeface="HK Grotesk Bold"/>
                <a:sym typeface="HK Grotesk Bold"/>
              </a:rPr>
              <a:t>PDF and MLE</a:t>
            </a:r>
          </a:p>
        </p:txBody>
      </p:sp>
      <p:sp>
        <p:nvSpPr>
          <p:cNvPr name="Freeform 3" id="3"/>
          <p:cNvSpPr/>
          <p:nvPr/>
        </p:nvSpPr>
        <p:spPr>
          <a:xfrm flipH="false" flipV="false" rot="0">
            <a:off x="14233384" y="-2957546"/>
            <a:ext cx="7614127" cy="6811183"/>
          </a:xfrm>
          <a:custGeom>
            <a:avLst/>
            <a:gdLst/>
            <a:ahLst/>
            <a:cxnLst/>
            <a:rect r="r" b="b" t="t" l="l"/>
            <a:pathLst>
              <a:path h="6811183" w="7614127">
                <a:moveTo>
                  <a:pt x="0" y="0"/>
                </a:moveTo>
                <a:lnTo>
                  <a:pt x="7614127" y="0"/>
                </a:lnTo>
                <a:lnTo>
                  <a:pt x="7614127" y="6811183"/>
                </a:lnTo>
                <a:lnTo>
                  <a:pt x="0" y="6811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4" id="4"/>
          <p:cNvPicPr>
            <a:picLocks noChangeAspect="true"/>
          </p:cNvPicPr>
          <p:nvPr/>
        </p:nvPicPr>
        <p:blipFill>
          <a:blip r:embed="rId4"/>
          <a:stretch>
            <a:fillRect/>
          </a:stretch>
        </p:blipFill>
        <p:spPr>
          <a:xfrm rot="0">
            <a:off x="875099" y="1692668"/>
            <a:ext cx="9255707" cy="2495118"/>
          </a:xfrm>
          <a:prstGeom prst="rect">
            <a:avLst/>
          </a:prstGeom>
        </p:spPr>
      </p:pic>
      <p:pic>
        <p:nvPicPr>
          <p:cNvPr name="Picture 5" id="5"/>
          <p:cNvPicPr>
            <a:picLocks noChangeAspect="true"/>
          </p:cNvPicPr>
          <p:nvPr/>
        </p:nvPicPr>
        <p:blipFill>
          <a:blip r:embed="rId5"/>
          <a:stretch>
            <a:fillRect/>
          </a:stretch>
        </p:blipFill>
        <p:spPr>
          <a:xfrm rot="0">
            <a:off x="307100" y="2448644"/>
            <a:ext cx="16071698" cy="3631116"/>
          </a:xfrm>
          <a:prstGeom prst="rect">
            <a:avLst/>
          </a:prstGeom>
        </p:spPr>
      </p:pic>
      <p:pic>
        <p:nvPicPr>
          <p:cNvPr name="Picture 6" id="6"/>
          <p:cNvPicPr>
            <a:picLocks noChangeAspect="true"/>
          </p:cNvPicPr>
          <p:nvPr/>
        </p:nvPicPr>
        <p:blipFill>
          <a:blip r:embed="rId6"/>
          <a:stretch>
            <a:fillRect/>
          </a:stretch>
        </p:blipFill>
        <p:spPr>
          <a:xfrm rot="0">
            <a:off x="9120118" y="7141430"/>
            <a:ext cx="8257441" cy="2804990"/>
          </a:xfrm>
          <a:prstGeom prst="rect">
            <a:avLst/>
          </a:prstGeom>
        </p:spPr>
      </p:pic>
      <p:pic>
        <p:nvPicPr>
          <p:cNvPr name="Picture 7" id="7"/>
          <p:cNvPicPr>
            <a:picLocks noChangeAspect="true"/>
          </p:cNvPicPr>
          <p:nvPr/>
        </p:nvPicPr>
        <p:blipFill>
          <a:blip r:embed="rId7"/>
          <a:stretch>
            <a:fillRect/>
          </a:stretch>
        </p:blipFill>
        <p:spPr>
          <a:xfrm rot="0">
            <a:off x="9331257" y="5369560"/>
            <a:ext cx="5723767" cy="2382711"/>
          </a:xfrm>
          <a:prstGeom prst="rect">
            <a:avLst/>
          </a:prstGeom>
        </p:spPr>
      </p:pic>
      <p:pic>
        <p:nvPicPr>
          <p:cNvPr name="Picture 8" id="8"/>
          <p:cNvPicPr>
            <a:picLocks noChangeAspect="true"/>
          </p:cNvPicPr>
          <p:nvPr/>
        </p:nvPicPr>
        <p:blipFill>
          <a:blip r:embed="rId8"/>
          <a:stretch>
            <a:fillRect/>
          </a:stretch>
        </p:blipFill>
        <p:spPr>
          <a:xfrm rot="0">
            <a:off x="1252042" y="5452176"/>
            <a:ext cx="4732386" cy="2217481"/>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38225"/>
            <a:ext cx="10967617" cy="1056311"/>
          </a:xfrm>
          <a:prstGeom prst="rect">
            <a:avLst/>
          </a:prstGeom>
        </p:spPr>
        <p:txBody>
          <a:bodyPr anchor="t" rtlCol="false" tIns="0" lIns="0" bIns="0" rIns="0">
            <a:spAutoFit/>
          </a:bodyPr>
          <a:lstStyle/>
          <a:p>
            <a:pPr algn="l">
              <a:lnSpc>
                <a:spcPts val="8345"/>
              </a:lnSpc>
            </a:pPr>
            <a:r>
              <a:rPr lang="en-US" sz="7072" b="true">
                <a:solidFill>
                  <a:srgbClr val="000000"/>
                </a:solidFill>
                <a:latin typeface="HK Grotesk Bold"/>
                <a:ea typeface="HK Grotesk Bold"/>
                <a:cs typeface="HK Grotesk Bold"/>
                <a:sym typeface="HK Grotesk Bold"/>
              </a:rPr>
              <a:t>GLRT Test Statistic</a:t>
            </a:r>
          </a:p>
        </p:txBody>
      </p:sp>
      <p:sp>
        <p:nvSpPr>
          <p:cNvPr name="Freeform 3" id="3"/>
          <p:cNvSpPr/>
          <p:nvPr/>
        </p:nvSpPr>
        <p:spPr>
          <a:xfrm flipH="false" flipV="false" rot="0">
            <a:off x="14233384" y="-2957546"/>
            <a:ext cx="7614127" cy="6811183"/>
          </a:xfrm>
          <a:custGeom>
            <a:avLst/>
            <a:gdLst/>
            <a:ahLst/>
            <a:cxnLst/>
            <a:rect r="r" b="b" t="t" l="l"/>
            <a:pathLst>
              <a:path h="6811183" w="7614127">
                <a:moveTo>
                  <a:pt x="0" y="0"/>
                </a:moveTo>
                <a:lnTo>
                  <a:pt x="7614127" y="0"/>
                </a:lnTo>
                <a:lnTo>
                  <a:pt x="7614127" y="6811183"/>
                </a:lnTo>
                <a:lnTo>
                  <a:pt x="0" y="6811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4" id="4"/>
          <p:cNvPicPr>
            <a:picLocks noChangeAspect="true"/>
          </p:cNvPicPr>
          <p:nvPr/>
        </p:nvPicPr>
        <p:blipFill>
          <a:blip r:embed="rId4"/>
          <a:stretch>
            <a:fillRect/>
          </a:stretch>
        </p:blipFill>
        <p:spPr>
          <a:xfrm rot="0">
            <a:off x="3837072" y="1971213"/>
            <a:ext cx="9738360" cy="3764848"/>
          </a:xfrm>
          <a:prstGeom prst="rect">
            <a:avLst/>
          </a:prstGeom>
        </p:spPr>
      </p:pic>
      <p:sp>
        <p:nvSpPr>
          <p:cNvPr name="TextBox 5" id="5"/>
          <p:cNvSpPr txBox="true"/>
          <p:nvPr/>
        </p:nvSpPr>
        <p:spPr>
          <a:xfrm rot="0">
            <a:off x="179434" y="6334537"/>
            <a:ext cx="16790989" cy="590931"/>
          </a:xfrm>
          <a:prstGeom prst="rect">
            <a:avLst/>
          </a:prstGeom>
        </p:spPr>
        <p:txBody>
          <a:bodyPr anchor="t" rtlCol="false" tIns="0" lIns="0" bIns="0" rIns="0">
            <a:spAutoFit/>
          </a:bodyPr>
          <a:lstStyle/>
          <a:p>
            <a:pPr algn="ctr">
              <a:lnSpc>
                <a:spcPts val="4602"/>
              </a:lnSpc>
              <a:spcBef>
                <a:spcPct val="0"/>
              </a:spcBef>
            </a:pPr>
            <a:r>
              <a:rPr lang="en-US" sz="3900">
                <a:solidFill>
                  <a:srgbClr val="000000"/>
                </a:solidFill>
                <a:latin typeface="HK Grotesk"/>
                <a:ea typeface="HK Grotesk"/>
                <a:cs typeface="HK Grotesk"/>
                <a:sym typeface="HK Grotesk"/>
              </a:rPr>
              <a:t>Here     s are the eigenvalues of the sample covariance matrix </a:t>
            </a:r>
            <a:r>
              <a:rPr lang="en-US" sz="3900" i="true">
                <a:solidFill>
                  <a:srgbClr val="000000"/>
                </a:solidFill>
                <a:latin typeface="HK Grotesk Italics"/>
                <a:ea typeface="HK Grotesk Italics"/>
                <a:cs typeface="HK Grotesk Italics"/>
                <a:sym typeface="HK Grotesk Italics"/>
              </a:rPr>
              <a:t>R</a:t>
            </a:r>
            <a:r>
              <a:rPr lang="en-US" sz="3900" i="true">
                <a:solidFill>
                  <a:srgbClr val="000000"/>
                </a:solidFill>
                <a:latin typeface="HK Grotesk Italics"/>
                <a:ea typeface="HK Grotesk Italics"/>
                <a:cs typeface="HK Grotesk Italics"/>
                <a:sym typeface="HK Grotesk Italics"/>
              </a:rPr>
              <a:t>x</a:t>
            </a:r>
          </a:p>
        </p:txBody>
      </p:sp>
      <p:pic>
        <p:nvPicPr>
          <p:cNvPr name="Picture 6" id="6"/>
          <p:cNvPicPr>
            <a:picLocks noChangeAspect="true"/>
          </p:cNvPicPr>
          <p:nvPr/>
        </p:nvPicPr>
        <p:blipFill>
          <a:blip r:embed="rId5"/>
          <a:stretch>
            <a:fillRect/>
          </a:stretch>
        </p:blipFill>
        <p:spPr>
          <a:xfrm rot="0">
            <a:off x="2829829" y="6277387"/>
            <a:ext cx="540653" cy="685800"/>
          </a:xfrm>
          <a:prstGeom prst="rect">
            <a:avLst/>
          </a:prstGeom>
        </p:spPr>
      </p:pic>
      <p:pic>
        <p:nvPicPr>
          <p:cNvPr name="Picture 7" id="7"/>
          <p:cNvPicPr>
            <a:picLocks noChangeAspect="true"/>
          </p:cNvPicPr>
          <p:nvPr/>
        </p:nvPicPr>
        <p:blipFill>
          <a:blip r:embed="rId6"/>
          <a:stretch>
            <a:fillRect/>
          </a:stretch>
        </p:blipFill>
        <p:spPr>
          <a:xfrm rot="0">
            <a:off x="2475905" y="7977976"/>
            <a:ext cx="4932883" cy="1275537"/>
          </a:xfrm>
          <a:prstGeom prst="rect">
            <a:avLst/>
          </a:prstGeom>
        </p:spPr>
      </p:pic>
      <p:pic>
        <p:nvPicPr>
          <p:cNvPr name="Picture 8" id="8"/>
          <p:cNvPicPr>
            <a:picLocks noChangeAspect="true"/>
          </p:cNvPicPr>
          <p:nvPr/>
        </p:nvPicPr>
        <p:blipFill>
          <a:blip r:embed="rId7"/>
          <a:stretch>
            <a:fillRect/>
          </a:stretch>
        </p:blipFill>
        <p:spPr>
          <a:xfrm rot="0">
            <a:off x="2569479" y="7293768"/>
            <a:ext cx="3810000" cy="1088571"/>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10396105">
            <a:off x="11469507" y="-3355796"/>
            <a:ext cx="9461780" cy="11487813"/>
          </a:xfrm>
          <a:custGeom>
            <a:avLst/>
            <a:gdLst/>
            <a:ahLst/>
            <a:cxnLst/>
            <a:rect r="r" b="b" t="t" l="l"/>
            <a:pathLst>
              <a:path h="11487813" w="9461780">
                <a:moveTo>
                  <a:pt x="0" y="0"/>
                </a:moveTo>
                <a:lnTo>
                  <a:pt x="9461780" y="0"/>
                </a:lnTo>
                <a:lnTo>
                  <a:pt x="9461780" y="11487813"/>
                </a:lnTo>
                <a:lnTo>
                  <a:pt x="0" y="114878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4966134"/>
            <a:ext cx="11673083" cy="3954847"/>
            <a:chOff x="0" y="0"/>
            <a:chExt cx="15564110" cy="5273130"/>
          </a:xfrm>
        </p:grpSpPr>
        <p:sp>
          <p:nvSpPr>
            <p:cNvPr name="TextBox 4" id="4"/>
            <p:cNvSpPr txBox="true"/>
            <p:nvPr/>
          </p:nvSpPr>
          <p:spPr>
            <a:xfrm rot="0">
              <a:off x="0" y="2220730"/>
              <a:ext cx="15564110" cy="3052400"/>
            </a:xfrm>
            <a:prstGeom prst="rect">
              <a:avLst/>
            </a:prstGeom>
          </p:spPr>
          <p:txBody>
            <a:bodyPr anchor="t" rtlCol="false" tIns="0" lIns="0" bIns="0" rIns="0">
              <a:spAutoFit/>
            </a:bodyPr>
            <a:lstStyle/>
            <a:p>
              <a:pPr algn="l">
                <a:lnSpc>
                  <a:spcPts val="9018"/>
                </a:lnSpc>
              </a:pPr>
              <a:r>
                <a:rPr lang="en-US" sz="7642" b="true">
                  <a:solidFill>
                    <a:srgbClr val="FFFFFF"/>
                  </a:solidFill>
                  <a:latin typeface="HK Grotesk Bold"/>
                  <a:ea typeface="HK Grotesk Bold"/>
                  <a:cs typeface="HK Grotesk Bold"/>
                  <a:sym typeface="HK Grotesk Bold"/>
                </a:rPr>
                <a:t>Simulations/</a:t>
              </a:r>
            </a:p>
            <a:p>
              <a:pPr algn="l">
                <a:lnSpc>
                  <a:spcPts val="9018"/>
                </a:lnSpc>
              </a:pPr>
              <a:r>
                <a:rPr lang="en-US" sz="7642" b="true">
                  <a:solidFill>
                    <a:srgbClr val="FFFFFF"/>
                  </a:solidFill>
                  <a:latin typeface="HK Grotesk Bold"/>
                  <a:ea typeface="HK Grotesk Bold"/>
                  <a:cs typeface="HK Grotesk Bold"/>
                  <a:sym typeface="HK Grotesk Bold"/>
                </a:rPr>
                <a:t>Future Improvements</a:t>
              </a:r>
            </a:p>
          </p:txBody>
        </p:sp>
        <p:sp>
          <p:nvSpPr>
            <p:cNvPr name="TextBox 5" id="5"/>
            <p:cNvSpPr txBox="true"/>
            <p:nvPr/>
          </p:nvSpPr>
          <p:spPr>
            <a:xfrm rot="0">
              <a:off x="0" y="9525"/>
              <a:ext cx="3285297" cy="1339175"/>
            </a:xfrm>
            <a:prstGeom prst="rect">
              <a:avLst/>
            </a:prstGeom>
          </p:spPr>
          <p:txBody>
            <a:bodyPr anchor="t" rtlCol="false" tIns="0" lIns="0" bIns="0" rIns="0">
              <a:spAutoFit/>
            </a:bodyPr>
            <a:lstStyle/>
            <a:p>
              <a:pPr algn="l" marL="0" indent="0" lvl="0">
                <a:lnSpc>
                  <a:spcPts val="7910"/>
                </a:lnSpc>
                <a:spcBef>
                  <a:spcPct val="0"/>
                </a:spcBef>
              </a:pPr>
              <a:r>
                <a:rPr lang="en-US" b="true" sz="6703">
                  <a:solidFill>
                    <a:srgbClr val="FFFFFF">
                      <a:alpha val="60000"/>
                    </a:srgbClr>
                  </a:solidFill>
                  <a:latin typeface="HK Grotesk Bold"/>
                  <a:ea typeface="HK Grotesk Bold"/>
                  <a:cs typeface="HK Grotesk Bold"/>
                  <a:sym typeface="HK Grotesk Bold"/>
                </a:rPr>
                <a:t>04</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33384" y="-2957546"/>
            <a:ext cx="7614127" cy="6811183"/>
          </a:xfrm>
          <a:custGeom>
            <a:avLst/>
            <a:gdLst/>
            <a:ahLst/>
            <a:cxnLst/>
            <a:rect r="r" b="b" t="t" l="l"/>
            <a:pathLst>
              <a:path h="6811183" w="7614127">
                <a:moveTo>
                  <a:pt x="0" y="0"/>
                </a:moveTo>
                <a:lnTo>
                  <a:pt x="7614127" y="0"/>
                </a:lnTo>
                <a:lnTo>
                  <a:pt x="7614127" y="6811183"/>
                </a:lnTo>
                <a:lnTo>
                  <a:pt x="0" y="6811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02143" y="2313992"/>
            <a:ext cx="11493224" cy="7163764"/>
          </a:xfrm>
          <a:custGeom>
            <a:avLst/>
            <a:gdLst/>
            <a:ahLst/>
            <a:cxnLst/>
            <a:rect r="r" b="b" t="t" l="l"/>
            <a:pathLst>
              <a:path h="7163764" w="11493224">
                <a:moveTo>
                  <a:pt x="0" y="0"/>
                </a:moveTo>
                <a:lnTo>
                  <a:pt x="11493224" y="0"/>
                </a:lnTo>
                <a:lnTo>
                  <a:pt x="11493224" y="7163764"/>
                </a:lnTo>
                <a:lnTo>
                  <a:pt x="0" y="7163764"/>
                </a:lnTo>
                <a:lnTo>
                  <a:pt x="0" y="0"/>
                </a:lnTo>
                <a:close/>
              </a:path>
            </a:pathLst>
          </a:custGeom>
          <a:blipFill>
            <a:blip r:embed="rId4"/>
            <a:stretch>
              <a:fillRect l="-11357" t="0" r="-9967" b="0"/>
            </a:stretch>
          </a:blipFill>
        </p:spPr>
      </p:sp>
      <p:sp>
        <p:nvSpPr>
          <p:cNvPr name="TextBox 4" id="4"/>
          <p:cNvSpPr txBox="true"/>
          <p:nvPr/>
        </p:nvSpPr>
        <p:spPr>
          <a:xfrm rot="0">
            <a:off x="1028700" y="1038225"/>
            <a:ext cx="10967617" cy="1056311"/>
          </a:xfrm>
          <a:prstGeom prst="rect">
            <a:avLst/>
          </a:prstGeom>
        </p:spPr>
        <p:txBody>
          <a:bodyPr anchor="t" rtlCol="false" tIns="0" lIns="0" bIns="0" rIns="0">
            <a:spAutoFit/>
          </a:bodyPr>
          <a:lstStyle/>
          <a:p>
            <a:pPr algn="l">
              <a:lnSpc>
                <a:spcPts val="8345"/>
              </a:lnSpc>
            </a:pPr>
            <a:r>
              <a:rPr lang="en-US" sz="7072" b="true">
                <a:solidFill>
                  <a:srgbClr val="000000"/>
                </a:solidFill>
                <a:latin typeface="HK Grotesk Bold"/>
                <a:ea typeface="HK Grotesk Bold"/>
                <a:cs typeface="HK Grotesk Bold"/>
                <a:sym typeface="HK Grotesk Bold"/>
              </a:rPr>
              <a:t>Simulations</a:t>
            </a:r>
          </a:p>
        </p:txBody>
      </p:sp>
      <p:sp>
        <p:nvSpPr>
          <p:cNvPr name="TextBox 5" id="5"/>
          <p:cNvSpPr txBox="true"/>
          <p:nvPr/>
        </p:nvSpPr>
        <p:spPr>
          <a:xfrm rot="0">
            <a:off x="4181235" y="9706356"/>
            <a:ext cx="10052149" cy="348926"/>
          </a:xfrm>
          <a:prstGeom prst="rect">
            <a:avLst/>
          </a:prstGeom>
        </p:spPr>
        <p:txBody>
          <a:bodyPr anchor="t" rtlCol="false" tIns="0" lIns="0" bIns="0" rIns="0">
            <a:spAutoFit/>
          </a:bodyPr>
          <a:lstStyle/>
          <a:p>
            <a:pPr algn="ctr">
              <a:lnSpc>
                <a:spcPts val="2799"/>
              </a:lnSpc>
              <a:spcBef>
                <a:spcPct val="0"/>
              </a:spcBef>
            </a:pPr>
            <a:r>
              <a:rPr lang="en-US" sz="2372" u="sng">
                <a:solidFill>
                  <a:srgbClr val="1C53A3"/>
                </a:solidFill>
                <a:latin typeface="HK Grotesk"/>
                <a:ea typeface="HK Grotesk"/>
                <a:cs typeface="HK Grotesk"/>
                <a:sym typeface="HK Grotesk"/>
                <a:hlinkClick r:id="rId5" tooltip="https://github.com/Git-Silk/GLRT-for-Spectrum-Sensing-in-Cognitive-Radio"/>
              </a:rPr>
              <a:t>https://github.com/Git-Silk/GLRT-for-Spectrum-Sensing-in-Cognitive-Radio</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33384" y="-2957546"/>
            <a:ext cx="7614127" cy="6811183"/>
          </a:xfrm>
          <a:custGeom>
            <a:avLst/>
            <a:gdLst/>
            <a:ahLst/>
            <a:cxnLst/>
            <a:rect r="r" b="b" t="t" l="l"/>
            <a:pathLst>
              <a:path h="6811183" w="7614127">
                <a:moveTo>
                  <a:pt x="0" y="0"/>
                </a:moveTo>
                <a:lnTo>
                  <a:pt x="7614127" y="0"/>
                </a:lnTo>
                <a:lnTo>
                  <a:pt x="7614127" y="6811183"/>
                </a:lnTo>
                <a:lnTo>
                  <a:pt x="0" y="6811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07745" y="2094536"/>
            <a:ext cx="11472510" cy="6921806"/>
          </a:xfrm>
          <a:custGeom>
            <a:avLst/>
            <a:gdLst/>
            <a:ahLst/>
            <a:cxnLst/>
            <a:rect r="r" b="b" t="t" l="l"/>
            <a:pathLst>
              <a:path h="6921806" w="11472510">
                <a:moveTo>
                  <a:pt x="0" y="0"/>
                </a:moveTo>
                <a:lnTo>
                  <a:pt x="11472510" y="0"/>
                </a:lnTo>
                <a:lnTo>
                  <a:pt x="11472510" y="6921806"/>
                </a:lnTo>
                <a:lnTo>
                  <a:pt x="0" y="6921806"/>
                </a:lnTo>
                <a:lnTo>
                  <a:pt x="0" y="0"/>
                </a:lnTo>
                <a:close/>
              </a:path>
            </a:pathLst>
          </a:custGeom>
          <a:blipFill>
            <a:blip r:embed="rId4"/>
            <a:stretch>
              <a:fillRect l="-9552" t="0" r="-7885" b="0"/>
            </a:stretch>
          </a:blipFill>
        </p:spPr>
      </p:sp>
      <p:sp>
        <p:nvSpPr>
          <p:cNvPr name="TextBox 4" id="4"/>
          <p:cNvSpPr txBox="true"/>
          <p:nvPr/>
        </p:nvSpPr>
        <p:spPr>
          <a:xfrm rot="0">
            <a:off x="1028700" y="1038225"/>
            <a:ext cx="10967617" cy="1056311"/>
          </a:xfrm>
          <a:prstGeom prst="rect">
            <a:avLst/>
          </a:prstGeom>
        </p:spPr>
        <p:txBody>
          <a:bodyPr anchor="t" rtlCol="false" tIns="0" lIns="0" bIns="0" rIns="0">
            <a:spAutoFit/>
          </a:bodyPr>
          <a:lstStyle/>
          <a:p>
            <a:pPr algn="l">
              <a:lnSpc>
                <a:spcPts val="8345"/>
              </a:lnSpc>
            </a:pPr>
            <a:r>
              <a:rPr lang="en-US" sz="7072" b="true">
                <a:solidFill>
                  <a:srgbClr val="000000"/>
                </a:solidFill>
                <a:latin typeface="HK Grotesk Bold"/>
                <a:ea typeface="HK Grotesk Bold"/>
                <a:cs typeface="HK Grotesk Bold"/>
                <a:sym typeface="HK Grotesk Bold"/>
              </a:rPr>
              <a:t>Simulations</a:t>
            </a:r>
          </a:p>
        </p:txBody>
      </p:sp>
      <p:sp>
        <p:nvSpPr>
          <p:cNvPr name="TextBox 5" id="5"/>
          <p:cNvSpPr txBox="true"/>
          <p:nvPr/>
        </p:nvSpPr>
        <p:spPr>
          <a:xfrm rot="0">
            <a:off x="4181235" y="9706356"/>
            <a:ext cx="10052149" cy="348926"/>
          </a:xfrm>
          <a:prstGeom prst="rect">
            <a:avLst/>
          </a:prstGeom>
        </p:spPr>
        <p:txBody>
          <a:bodyPr anchor="t" rtlCol="false" tIns="0" lIns="0" bIns="0" rIns="0">
            <a:spAutoFit/>
          </a:bodyPr>
          <a:lstStyle/>
          <a:p>
            <a:pPr algn="ctr">
              <a:lnSpc>
                <a:spcPts val="2799"/>
              </a:lnSpc>
              <a:spcBef>
                <a:spcPct val="0"/>
              </a:spcBef>
            </a:pPr>
            <a:r>
              <a:rPr lang="en-US" sz="2372" u="sng">
                <a:solidFill>
                  <a:srgbClr val="1C53A3"/>
                </a:solidFill>
                <a:latin typeface="HK Grotesk"/>
                <a:ea typeface="HK Grotesk"/>
                <a:cs typeface="HK Grotesk"/>
                <a:sym typeface="HK Grotesk"/>
                <a:hlinkClick r:id="rId5" tooltip="https://github.com/Git-Silk/GLRT-for-Spectrum-Sensing-in-Cognitive-Radio"/>
              </a:rPr>
              <a:t>https://github.com/Git-Silk/GLRT-for-Spectrum-Sensing-in-Cognitive-Radio</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33384" y="-2957546"/>
            <a:ext cx="7614127" cy="6811183"/>
          </a:xfrm>
          <a:custGeom>
            <a:avLst/>
            <a:gdLst/>
            <a:ahLst/>
            <a:cxnLst/>
            <a:rect r="r" b="b" t="t" l="l"/>
            <a:pathLst>
              <a:path h="6811183" w="7614127">
                <a:moveTo>
                  <a:pt x="0" y="0"/>
                </a:moveTo>
                <a:lnTo>
                  <a:pt x="7614127" y="0"/>
                </a:lnTo>
                <a:lnTo>
                  <a:pt x="7614127" y="6811183"/>
                </a:lnTo>
                <a:lnTo>
                  <a:pt x="0" y="6811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874563" y="2243576"/>
            <a:ext cx="12538873" cy="7014724"/>
          </a:xfrm>
          <a:custGeom>
            <a:avLst/>
            <a:gdLst/>
            <a:ahLst/>
            <a:cxnLst/>
            <a:rect r="r" b="b" t="t" l="l"/>
            <a:pathLst>
              <a:path h="7014724" w="12538873">
                <a:moveTo>
                  <a:pt x="0" y="0"/>
                </a:moveTo>
                <a:lnTo>
                  <a:pt x="12538874" y="0"/>
                </a:lnTo>
                <a:lnTo>
                  <a:pt x="12538874" y="7014724"/>
                </a:lnTo>
                <a:lnTo>
                  <a:pt x="0" y="7014724"/>
                </a:lnTo>
                <a:lnTo>
                  <a:pt x="0" y="0"/>
                </a:lnTo>
                <a:close/>
              </a:path>
            </a:pathLst>
          </a:custGeom>
          <a:blipFill>
            <a:blip r:embed="rId4"/>
            <a:stretch>
              <a:fillRect l="-8893" t="0" r="0" b="0"/>
            </a:stretch>
          </a:blipFill>
        </p:spPr>
      </p:sp>
      <p:sp>
        <p:nvSpPr>
          <p:cNvPr name="TextBox 4" id="4"/>
          <p:cNvSpPr txBox="true"/>
          <p:nvPr/>
        </p:nvSpPr>
        <p:spPr>
          <a:xfrm rot="0">
            <a:off x="1028700" y="1038225"/>
            <a:ext cx="10967617" cy="1056311"/>
          </a:xfrm>
          <a:prstGeom prst="rect">
            <a:avLst/>
          </a:prstGeom>
        </p:spPr>
        <p:txBody>
          <a:bodyPr anchor="t" rtlCol="false" tIns="0" lIns="0" bIns="0" rIns="0">
            <a:spAutoFit/>
          </a:bodyPr>
          <a:lstStyle/>
          <a:p>
            <a:pPr algn="l">
              <a:lnSpc>
                <a:spcPts val="8345"/>
              </a:lnSpc>
            </a:pPr>
            <a:r>
              <a:rPr lang="en-US" sz="7072" b="true">
                <a:solidFill>
                  <a:srgbClr val="000000"/>
                </a:solidFill>
                <a:latin typeface="HK Grotesk Bold"/>
                <a:ea typeface="HK Grotesk Bold"/>
                <a:cs typeface="HK Grotesk Bold"/>
                <a:sym typeface="HK Grotesk Bold"/>
              </a:rPr>
              <a:t>Simulations</a:t>
            </a:r>
          </a:p>
        </p:txBody>
      </p:sp>
      <p:sp>
        <p:nvSpPr>
          <p:cNvPr name="TextBox 5" id="5"/>
          <p:cNvSpPr txBox="true"/>
          <p:nvPr/>
        </p:nvSpPr>
        <p:spPr>
          <a:xfrm rot="0">
            <a:off x="3925901" y="9733788"/>
            <a:ext cx="10052149" cy="348926"/>
          </a:xfrm>
          <a:prstGeom prst="rect">
            <a:avLst/>
          </a:prstGeom>
        </p:spPr>
        <p:txBody>
          <a:bodyPr anchor="t" rtlCol="false" tIns="0" lIns="0" bIns="0" rIns="0">
            <a:spAutoFit/>
          </a:bodyPr>
          <a:lstStyle/>
          <a:p>
            <a:pPr algn="ctr">
              <a:lnSpc>
                <a:spcPts val="2799"/>
              </a:lnSpc>
              <a:spcBef>
                <a:spcPct val="0"/>
              </a:spcBef>
            </a:pPr>
            <a:r>
              <a:rPr lang="en-US" sz="2372" u="sng">
                <a:solidFill>
                  <a:srgbClr val="1C53A3"/>
                </a:solidFill>
                <a:latin typeface="HK Grotesk"/>
                <a:ea typeface="HK Grotesk"/>
                <a:cs typeface="HK Grotesk"/>
                <a:sym typeface="HK Grotesk"/>
                <a:hlinkClick r:id="rId5" tooltip="https://github.com/Git-Silk/GLRT-for-Spectrum-Sensing-in-Cognitive-Radio"/>
              </a:rPr>
              <a:t>https://github.com/Git-Silk/GLRT-for-Spectrum-Sensing-in-Cognitive-Radio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5977496">
            <a:off x="12173073" y="-1679059"/>
            <a:ext cx="11196923" cy="9283267"/>
          </a:xfrm>
          <a:custGeom>
            <a:avLst/>
            <a:gdLst/>
            <a:ahLst/>
            <a:cxnLst/>
            <a:rect r="r" b="b" t="t" l="l"/>
            <a:pathLst>
              <a:path h="9283267" w="11196923">
                <a:moveTo>
                  <a:pt x="0" y="0"/>
                </a:moveTo>
                <a:lnTo>
                  <a:pt x="11196922" y="0"/>
                </a:lnTo>
                <a:lnTo>
                  <a:pt x="11196922" y="9283267"/>
                </a:lnTo>
                <a:lnTo>
                  <a:pt x="0" y="9283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4589127"/>
            <a:ext cx="9004624" cy="4945334"/>
            <a:chOff x="0" y="0"/>
            <a:chExt cx="12006166" cy="6593779"/>
          </a:xfrm>
        </p:grpSpPr>
        <p:sp>
          <p:nvSpPr>
            <p:cNvPr name="TextBox 4" id="4"/>
            <p:cNvSpPr txBox="true"/>
            <p:nvPr/>
          </p:nvSpPr>
          <p:spPr>
            <a:xfrm rot="0">
              <a:off x="0" y="2311316"/>
              <a:ext cx="12006166" cy="3052400"/>
            </a:xfrm>
            <a:prstGeom prst="rect">
              <a:avLst/>
            </a:prstGeom>
          </p:spPr>
          <p:txBody>
            <a:bodyPr anchor="t" rtlCol="false" tIns="0" lIns="0" bIns="0" rIns="0">
              <a:spAutoFit/>
            </a:bodyPr>
            <a:lstStyle/>
            <a:p>
              <a:pPr algn="l">
                <a:lnSpc>
                  <a:spcPts val="9018"/>
                </a:lnSpc>
              </a:pPr>
              <a:r>
                <a:rPr lang="en-US" sz="7642" b="true">
                  <a:solidFill>
                    <a:srgbClr val="FFFFFF"/>
                  </a:solidFill>
                  <a:latin typeface="HK Grotesk Bold"/>
                  <a:ea typeface="HK Grotesk Bold"/>
                  <a:cs typeface="HK Grotesk Bold"/>
                  <a:sym typeface="HK Grotesk Bold"/>
                </a:rPr>
                <a:t>INTRODUCTION</a:t>
              </a:r>
            </a:p>
            <a:p>
              <a:pPr algn="l">
                <a:lnSpc>
                  <a:spcPts val="9018"/>
                </a:lnSpc>
              </a:pPr>
            </a:p>
          </p:txBody>
        </p:sp>
        <p:sp>
          <p:nvSpPr>
            <p:cNvPr name="TextBox 5" id="5"/>
            <p:cNvSpPr txBox="true"/>
            <p:nvPr/>
          </p:nvSpPr>
          <p:spPr>
            <a:xfrm rot="0">
              <a:off x="0" y="39581"/>
              <a:ext cx="2534281" cy="1339175"/>
            </a:xfrm>
            <a:prstGeom prst="rect">
              <a:avLst/>
            </a:prstGeom>
          </p:spPr>
          <p:txBody>
            <a:bodyPr anchor="t" rtlCol="false" tIns="0" lIns="0" bIns="0" rIns="0">
              <a:spAutoFit/>
            </a:bodyPr>
            <a:lstStyle/>
            <a:p>
              <a:pPr algn="l" marL="0" indent="0" lvl="0">
                <a:lnSpc>
                  <a:spcPts val="7910"/>
                </a:lnSpc>
                <a:spcBef>
                  <a:spcPct val="0"/>
                </a:spcBef>
              </a:pPr>
              <a:r>
                <a:rPr lang="en-US" b="true" sz="6703" u="none">
                  <a:solidFill>
                    <a:srgbClr val="FFFFFF">
                      <a:alpha val="60000"/>
                    </a:srgbClr>
                  </a:solidFill>
                  <a:latin typeface="HK Grotesk Bold"/>
                  <a:ea typeface="HK Grotesk Bold"/>
                  <a:cs typeface="HK Grotesk Bold"/>
                  <a:sym typeface="HK Grotesk Bold"/>
                </a:rPr>
                <a:t>01</a:t>
              </a:r>
            </a:p>
          </p:txBody>
        </p:sp>
        <p:sp>
          <p:nvSpPr>
            <p:cNvPr name="TextBox 6" id="6"/>
            <p:cNvSpPr txBox="true"/>
            <p:nvPr/>
          </p:nvSpPr>
          <p:spPr>
            <a:xfrm rot="0">
              <a:off x="0" y="6140124"/>
              <a:ext cx="7597598" cy="453654"/>
            </a:xfrm>
            <a:prstGeom prst="rect">
              <a:avLst/>
            </a:prstGeom>
          </p:spPr>
          <p:txBody>
            <a:bodyPr anchor="t" rtlCol="false" tIns="0" lIns="0" bIns="0" rIns="0">
              <a:spAutoFit/>
            </a:bodyPr>
            <a:lstStyle/>
            <a:p>
              <a:pPr algn="l">
                <a:lnSpc>
                  <a:spcPts val="2856"/>
                </a:lnSpc>
                <a:spcBef>
                  <a:spcPct val="0"/>
                </a:spcBef>
              </a:pP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33384" y="-2957546"/>
            <a:ext cx="7614127" cy="6811183"/>
          </a:xfrm>
          <a:custGeom>
            <a:avLst/>
            <a:gdLst/>
            <a:ahLst/>
            <a:cxnLst/>
            <a:rect r="r" b="b" t="t" l="l"/>
            <a:pathLst>
              <a:path h="6811183" w="7614127">
                <a:moveTo>
                  <a:pt x="0" y="0"/>
                </a:moveTo>
                <a:lnTo>
                  <a:pt x="7614127" y="0"/>
                </a:lnTo>
                <a:lnTo>
                  <a:pt x="7614127" y="6811183"/>
                </a:lnTo>
                <a:lnTo>
                  <a:pt x="0" y="6811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72871" y="2335006"/>
            <a:ext cx="11594397" cy="6539192"/>
          </a:xfrm>
          <a:custGeom>
            <a:avLst/>
            <a:gdLst/>
            <a:ahLst/>
            <a:cxnLst/>
            <a:rect r="r" b="b" t="t" l="l"/>
            <a:pathLst>
              <a:path h="6539192" w="11594397">
                <a:moveTo>
                  <a:pt x="0" y="0"/>
                </a:moveTo>
                <a:lnTo>
                  <a:pt x="11594397" y="0"/>
                </a:lnTo>
                <a:lnTo>
                  <a:pt x="11594397" y="6539192"/>
                </a:lnTo>
                <a:lnTo>
                  <a:pt x="0" y="6539192"/>
                </a:lnTo>
                <a:lnTo>
                  <a:pt x="0" y="0"/>
                </a:lnTo>
                <a:close/>
              </a:path>
            </a:pathLst>
          </a:custGeom>
          <a:blipFill>
            <a:blip r:embed="rId4"/>
            <a:stretch>
              <a:fillRect l="-9780" t="0" r="0" b="0"/>
            </a:stretch>
          </a:blipFill>
        </p:spPr>
      </p:sp>
      <p:sp>
        <p:nvSpPr>
          <p:cNvPr name="TextBox 4" id="4"/>
          <p:cNvSpPr txBox="true"/>
          <p:nvPr/>
        </p:nvSpPr>
        <p:spPr>
          <a:xfrm rot="0">
            <a:off x="1028700" y="1038225"/>
            <a:ext cx="10967617" cy="1056311"/>
          </a:xfrm>
          <a:prstGeom prst="rect">
            <a:avLst/>
          </a:prstGeom>
        </p:spPr>
        <p:txBody>
          <a:bodyPr anchor="t" rtlCol="false" tIns="0" lIns="0" bIns="0" rIns="0">
            <a:spAutoFit/>
          </a:bodyPr>
          <a:lstStyle/>
          <a:p>
            <a:pPr algn="l">
              <a:lnSpc>
                <a:spcPts val="8345"/>
              </a:lnSpc>
            </a:pPr>
            <a:r>
              <a:rPr lang="en-US" sz="7072" b="true">
                <a:solidFill>
                  <a:srgbClr val="000000"/>
                </a:solidFill>
                <a:latin typeface="HK Grotesk Bold"/>
                <a:ea typeface="HK Grotesk Bold"/>
                <a:cs typeface="HK Grotesk Bold"/>
                <a:sym typeface="HK Grotesk Bold"/>
              </a:rPr>
              <a:t>Simulations</a:t>
            </a:r>
          </a:p>
        </p:txBody>
      </p:sp>
      <p:sp>
        <p:nvSpPr>
          <p:cNvPr name="TextBox 5" id="5"/>
          <p:cNvSpPr txBox="true"/>
          <p:nvPr/>
        </p:nvSpPr>
        <p:spPr>
          <a:xfrm rot="0">
            <a:off x="3843995" y="9706356"/>
            <a:ext cx="10052149" cy="348926"/>
          </a:xfrm>
          <a:prstGeom prst="rect">
            <a:avLst/>
          </a:prstGeom>
        </p:spPr>
        <p:txBody>
          <a:bodyPr anchor="t" rtlCol="false" tIns="0" lIns="0" bIns="0" rIns="0">
            <a:spAutoFit/>
          </a:bodyPr>
          <a:lstStyle/>
          <a:p>
            <a:pPr algn="ctr">
              <a:lnSpc>
                <a:spcPts val="2799"/>
              </a:lnSpc>
              <a:spcBef>
                <a:spcPct val="0"/>
              </a:spcBef>
            </a:pPr>
            <a:r>
              <a:rPr lang="en-US" sz="2372" u="sng">
                <a:solidFill>
                  <a:srgbClr val="1C53A3"/>
                </a:solidFill>
                <a:latin typeface="HK Grotesk"/>
                <a:ea typeface="HK Grotesk"/>
                <a:cs typeface="HK Grotesk"/>
                <a:sym typeface="HK Grotesk"/>
                <a:hlinkClick r:id="rId5" tooltip="https://github.com/Git-Silk/GLRT-for-Spectrum-Sensing-in-Cognitive-Radio"/>
              </a:rPr>
              <a:t>https://github.com/Git-Silk/GLRT-for-Spectrum-Sensing-in-Cognitive-Radio</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33384" y="-2957546"/>
            <a:ext cx="7614127" cy="6811183"/>
          </a:xfrm>
          <a:custGeom>
            <a:avLst/>
            <a:gdLst/>
            <a:ahLst/>
            <a:cxnLst/>
            <a:rect r="r" b="b" t="t" l="l"/>
            <a:pathLst>
              <a:path h="6811183" w="7614127">
                <a:moveTo>
                  <a:pt x="0" y="0"/>
                </a:moveTo>
                <a:lnTo>
                  <a:pt x="7614127" y="0"/>
                </a:lnTo>
                <a:lnTo>
                  <a:pt x="7614127" y="6811183"/>
                </a:lnTo>
                <a:lnTo>
                  <a:pt x="0" y="6811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38225"/>
            <a:ext cx="10967617" cy="1056311"/>
          </a:xfrm>
          <a:prstGeom prst="rect">
            <a:avLst/>
          </a:prstGeom>
        </p:spPr>
        <p:txBody>
          <a:bodyPr anchor="t" rtlCol="false" tIns="0" lIns="0" bIns="0" rIns="0">
            <a:spAutoFit/>
          </a:bodyPr>
          <a:lstStyle/>
          <a:p>
            <a:pPr algn="l">
              <a:lnSpc>
                <a:spcPts val="8345"/>
              </a:lnSpc>
            </a:pPr>
            <a:r>
              <a:rPr lang="en-US" sz="7072" b="true">
                <a:solidFill>
                  <a:srgbClr val="000000"/>
                </a:solidFill>
                <a:latin typeface="HK Grotesk Bold"/>
                <a:ea typeface="HK Grotesk Bold"/>
                <a:cs typeface="HK Grotesk Bold"/>
                <a:sym typeface="HK Grotesk Bold"/>
              </a:rPr>
              <a:t>Future Improvements</a:t>
            </a:r>
          </a:p>
        </p:txBody>
      </p:sp>
      <p:sp>
        <p:nvSpPr>
          <p:cNvPr name="TextBox 4" id="4"/>
          <p:cNvSpPr txBox="true"/>
          <p:nvPr/>
        </p:nvSpPr>
        <p:spPr>
          <a:xfrm rot="0">
            <a:off x="3843995" y="9706356"/>
            <a:ext cx="10052149" cy="348926"/>
          </a:xfrm>
          <a:prstGeom prst="rect">
            <a:avLst/>
          </a:prstGeom>
        </p:spPr>
        <p:txBody>
          <a:bodyPr anchor="t" rtlCol="false" tIns="0" lIns="0" bIns="0" rIns="0">
            <a:spAutoFit/>
          </a:bodyPr>
          <a:lstStyle/>
          <a:p>
            <a:pPr algn="ctr">
              <a:lnSpc>
                <a:spcPts val="2799"/>
              </a:lnSpc>
              <a:spcBef>
                <a:spcPct val="0"/>
              </a:spcBef>
            </a:pPr>
            <a:r>
              <a:rPr lang="en-US" sz="2372" u="sng">
                <a:solidFill>
                  <a:srgbClr val="1C53A3"/>
                </a:solidFill>
                <a:latin typeface="HK Grotesk"/>
                <a:ea typeface="HK Grotesk"/>
                <a:cs typeface="HK Grotesk"/>
                <a:sym typeface="HK Grotesk"/>
                <a:hlinkClick r:id="rId4" tooltip="https://github.com/Git-Silk/GLRT-for-Spectrum-Sensing-in-Cognitive-Radio"/>
              </a:rPr>
              <a:t>https://github.com/Git-Silk/GLRT-for-Spectrum-Sensing-in-Cognitive-Radio</a:t>
            </a:r>
          </a:p>
        </p:txBody>
      </p:sp>
      <p:sp>
        <p:nvSpPr>
          <p:cNvPr name="TextBox 5" id="5"/>
          <p:cNvSpPr txBox="true"/>
          <p:nvPr/>
        </p:nvSpPr>
        <p:spPr>
          <a:xfrm rot="0">
            <a:off x="1028700" y="2329593"/>
            <a:ext cx="13885219" cy="600710"/>
          </a:xfrm>
          <a:prstGeom prst="rect">
            <a:avLst/>
          </a:prstGeom>
        </p:spPr>
        <p:txBody>
          <a:bodyPr anchor="t" rtlCol="false" tIns="0" lIns="0" bIns="0" rIns="0">
            <a:spAutoFit/>
          </a:bodyPr>
          <a:lstStyle/>
          <a:p>
            <a:pPr algn="ctr" marL="863599" indent="-431800" lvl="1">
              <a:lnSpc>
                <a:spcPts val="4719"/>
              </a:lnSpc>
              <a:spcBef>
                <a:spcPct val="0"/>
              </a:spcBef>
              <a:buAutoNum type="arabicPeriod" startAt="1"/>
            </a:pPr>
            <a:r>
              <a:rPr lang="en-US" sz="3999">
                <a:solidFill>
                  <a:srgbClr val="000000"/>
                </a:solidFill>
                <a:latin typeface="HK Grotesk"/>
                <a:ea typeface="HK Grotesk"/>
                <a:cs typeface="HK Grotesk"/>
                <a:sym typeface="HK Grotesk"/>
              </a:rPr>
              <a:t>We could try to extend the same model for multiple PUs </a:t>
            </a:r>
          </a:p>
        </p:txBody>
      </p:sp>
      <p:sp>
        <p:nvSpPr>
          <p:cNvPr name="TextBox 6" id="6"/>
          <p:cNvSpPr txBox="true"/>
          <p:nvPr/>
        </p:nvSpPr>
        <p:spPr>
          <a:xfrm rot="0">
            <a:off x="10925" y="3168428"/>
            <a:ext cx="13885219" cy="600710"/>
          </a:xfrm>
          <a:prstGeom prst="rect">
            <a:avLst/>
          </a:prstGeom>
        </p:spPr>
        <p:txBody>
          <a:bodyPr anchor="t" rtlCol="false" tIns="0" lIns="0" bIns="0" rIns="0">
            <a:spAutoFit/>
          </a:bodyPr>
          <a:lstStyle/>
          <a:p>
            <a:pPr algn="ctr">
              <a:lnSpc>
                <a:spcPts val="4719"/>
              </a:lnSpc>
              <a:spcBef>
                <a:spcPct val="0"/>
              </a:spcBef>
            </a:pPr>
            <a:r>
              <a:rPr lang="en-US" sz="3999">
                <a:solidFill>
                  <a:srgbClr val="000000"/>
                </a:solidFill>
                <a:latin typeface="HK Grotesk"/>
                <a:ea typeface="HK Grotesk"/>
                <a:cs typeface="HK Grotesk"/>
                <a:sym typeface="HK Grotesk"/>
              </a:rPr>
              <a:t>2.  Consider coloured noise instead of white noise </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0">
            <a:off x="12072895" y="0"/>
            <a:ext cx="10372809" cy="4545176"/>
          </a:xfrm>
          <a:custGeom>
            <a:avLst/>
            <a:gdLst/>
            <a:ahLst/>
            <a:cxnLst/>
            <a:rect r="r" b="b" t="t" l="l"/>
            <a:pathLst>
              <a:path h="4545176" w="10372809">
                <a:moveTo>
                  <a:pt x="0" y="0"/>
                </a:moveTo>
                <a:lnTo>
                  <a:pt x="10372810" y="0"/>
                </a:lnTo>
                <a:lnTo>
                  <a:pt x="10372810" y="4545176"/>
                </a:lnTo>
                <a:lnTo>
                  <a:pt x="0" y="45451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25040" y="1028700"/>
            <a:ext cx="4802358" cy="11687153"/>
          </a:xfrm>
          <a:custGeom>
            <a:avLst/>
            <a:gdLst/>
            <a:ahLst/>
            <a:cxnLst/>
            <a:rect r="r" b="b" t="t" l="l"/>
            <a:pathLst>
              <a:path h="11687153" w="4802358">
                <a:moveTo>
                  <a:pt x="4802358" y="0"/>
                </a:moveTo>
                <a:lnTo>
                  <a:pt x="0" y="0"/>
                </a:lnTo>
                <a:lnTo>
                  <a:pt x="0" y="11687153"/>
                </a:lnTo>
                <a:lnTo>
                  <a:pt x="4802358" y="11687153"/>
                </a:lnTo>
                <a:lnTo>
                  <a:pt x="4802358"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3477318" y="4672095"/>
            <a:ext cx="10909700" cy="2200181"/>
            <a:chOff x="0" y="0"/>
            <a:chExt cx="14546267" cy="2933575"/>
          </a:xfrm>
        </p:grpSpPr>
        <p:sp>
          <p:nvSpPr>
            <p:cNvPr name="TextBox 5" id="5"/>
            <p:cNvSpPr txBox="true"/>
            <p:nvPr/>
          </p:nvSpPr>
          <p:spPr>
            <a:xfrm rot="0">
              <a:off x="0" y="9525"/>
              <a:ext cx="14546267" cy="1346666"/>
            </a:xfrm>
            <a:prstGeom prst="rect">
              <a:avLst/>
            </a:prstGeom>
          </p:spPr>
          <p:txBody>
            <a:bodyPr anchor="t" rtlCol="false" tIns="0" lIns="0" bIns="0" rIns="0">
              <a:spAutoFit/>
            </a:bodyPr>
            <a:lstStyle/>
            <a:p>
              <a:pPr algn="ctr">
                <a:lnSpc>
                  <a:spcPts val="7906"/>
                </a:lnSpc>
              </a:pPr>
              <a:r>
                <a:rPr lang="en-US" sz="6700" b="true">
                  <a:solidFill>
                    <a:srgbClr val="FFFFFF"/>
                  </a:solidFill>
                  <a:latin typeface="HK Grotesk Bold"/>
                  <a:ea typeface="HK Grotesk Bold"/>
                  <a:cs typeface="HK Grotesk Bold"/>
                  <a:sym typeface="HK Grotesk Bold"/>
                </a:rPr>
                <a:t>Thank You</a:t>
              </a:r>
            </a:p>
          </p:txBody>
        </p:sp>
        <p:sp>
          <p:nvSpPr>
            <p:cNvPr name="TextBox 6" id="6"/>
            <p:cNvSpPr txBox="true"/>
            <p:nvPr/>
          </p:nvSpPr>
          <p:spPr>
            <a:xfrm rot="0">
              <a:off x="1627322" y="2205942"/>
              <a:ext cx="11291623" cy="699916"/>
            </a:xfrm>
            <a:prstGeom prst="rect">
              <a:avLst/>
            </a:prstGeom>
          </p:spPr>
          <p:txBody>
            <a:bodyPr anchor="t" rtlCol="false" tIns="0" lIns="0" bIns="0" rIns="0">
              <a:spAutoFit/>
            </a:bodyPr>
            <a:lstStyle/>
            <a:p>
              <a:pPr algn="ctr">
                <a:lnSpc>
                  <a:spcPts val="4456"/>
                </a:lnSpc>
              </a:pPr>
            </a:p>
          </p:txBody>
        </p:sp>
      </p:grpSp>
      <p:sp>
        <p:nvSpPr>
          <p:cNvPr name="Freeform 7" id="7"/>
          <p:cNvSpPr/>
          <p:nvPr/>
        </p:nvSpPr>
        <p:spPr>
          <a:xfrm flipH="true" flipV="false" rot="-6516449">
            <a:off x="17054054" y="3440172"/>
            <a:ext cx="4802358" cy="11687153"/>
          </a:xfrm>
          <a:custGeom>
            <a:avLst/>
            <a:gdLst/>
            <a:ahLst/>
            <a:cxnLst/>
            <a:rect r="r" b="b" t="t" l="l"/>
            <a:pathLst>
              <a:path h="11687153" w="4802358">
                <a:moveTo>
                  <a:pt x="4802358" y="0"/>
                </a:moveTo>
                <a:lnTo>
                  <a:pt x="0" y="0"/>
                </a:lnTo>
                <a:lnTo>
                  <a:pt x="0" y="11687153"/>
                </a:lnTo>
                <a:lnTo>
                  <a:pt x="4802358" y="11687153"/>
                </a:lnTo>
                <a:lnTo>
                  <a:pt x="480235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425331" y="9469237"/>
            <a:ext cx="7013673" cy="563543"/>
          </a:xfrm>
          <a:prstGeom prst="rect">
            <a:avLst/>
          </a:prstGeom>
        </p:spPr>
        <p:txBody>
          <a:bodyPr anchor="t" rtlCol="false" tIns="0" lIns="0" bIns="0" rIns="0">
            <a:spAutoFit/>
          </a:bodyPr>
          <a:lstStyle/>
          <a:p>
            <a:pPr algn="ctr">
              <a:lnSpc>
                <a:spcPts val="4638"/>
              </a:lnSpc>
              <a:spcBef>
                <a:spcPct val="0"/>
              </a:spcBef>
            </a:pPr>
            <a:r>
              <a:rPr lang="en-US" sz="3313" spc="-33">
                <a:solidFill>
                  <a:srgbClr val="FFFFFF"/>
                </a:solidFill>
                <a:latin typeface="Assistant"/>
                <a:ea typeface="Assistant"/>
                <a:cs typeface="Assistant"/>
                <a:sym typeface="Assistant"/>
              </a:rPr>
              <a:t>Aryaman | Uday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779964">
            <a:off x="-4135624" y="6676611"/>
            <a:ext cx="9213902" cy="5377568"/>
          </a:xfrm>
          <a:custGeom>
            <a:avLst/>
            <a:gdLst/>
            <a:ahLst/>
            <a:cxnLst/>
            <a:rect r="r" b="b" t="t" l="l"/>
            <a:pathLst>
              <a:path h="5377568" w="9213902">
                <a:moveTo>
                  <a:pt x="0" y="0"/>
                </a:moveTo>
                <a:lnTo>
                  <a:pt x="9213902" y="0"/>
                </a:lnTo>
                <a:lnTo>
                  <a:pt x="9213902" y="5377569"/>
                </a:lnTo>
                <a:lnTo>
                  <a:pt x="0" y="53775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14943034" y="-2584343"/>
            <a:ext cx="3477318" cy="8462498"/>
          </a:xfrm>
          <a:custGeom>
            <a:avLst/>
            <a:gdLst/>
            <a:ahLst/>
            <a:cxnLst/>
            <a:rect r="r" b="b" t="t" l="l"/>
            <a:pathLst>
              <a:path h="8462498" w="3477318">
                <a:moveTo>
                  <a:pt x="0" y="0"/>
                </a:moveTo>
                <a:lnTo>
                  <a:pt x="3477317" y="0"/>
                </a:lnTo>
                <a:lnTo>
                  <a:pt x="3477317" y="8462499"/>
                </a:lnTo>
                <a:lnTo>
                  <a:pt x="0" y="8462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587461" y="2081156"/>
            <a:ext cx="13671839" cy="823525"/>
          </a:xfrm>
          <a:prstGeom prst="rect">
            <a:avLst/>
          </a:prstGeom>
        </p:spPr>
        <p:txBody>
          <a:bodyPr anchor="t" rtlCol="false" tIns="0" lIns="0" bIns="0" rIns="0">
            <a:spAutoFit/>
          </a:bodyPr>
          <a:lstStyle/>
          <a:p>
            <a:pPr algn="l">
              <a:lnSpc>
                <a:spcPts val="6457"/>
              </a:lnSpc>
            </a:pPr>
            <a:r>
              <a:rPr lang="en-US" sz="5472" b="true">
                <a:solidFill>
                  <a:srgbClr val="000000"/>
                </a:solidFill>
                <a:latin typeface="HK Grotesk Bold"/>
                <a:ea typeface="HK Grotesk Bold"/>
                <a:cs typeface="HK Grotesk Bold"/>
                <a:sym typeface="HK Grotesk Bold"/>
              </a:rPr>
              <a:t>What is Cognitive Radio (CR)?</a:t>
            </a:r>
          </a:p>
        </p:txBody>
      </p:sp>
      <p:sp>
        <p:nvSpPr>
          <p:cNvPr name="TextBox 5" id="5"/>
          <p:cNvSpPr txBox="true"/>
          <p:nvPr/>
        </p:nvSpPr>
        <p:spPr>
          <a:xfrm rot="0">
            <a:off x="3587461" y="5114925"/>
            <a:ext cx="3676780" cy="998180"/>
          </a:xfrm>
          <a:prstGeom prst="rect">
            <a:avLst/>
          </a:prstGeom>
        </p:spPr>
        <p:txBody>
          <a:bodyPr anchor="t" rtlCol="false" tIns="0" lIns="0" bIns="0" rIns="0">
            <a:spAutoFit/>
          </a:bodyPr>
          <a:lstStyle/>
          <a:p>
            <a:pPr algn="l">
              <a:lnSpc>
                <a:spcPts val="3977"/>
              </a:lnSpc>
            </a:pPr>
            <a:r>
              <a:rPr lang="en-US" sz="3059" b="true">
                <a:solidFill>
                  <a:srgbClr val="1C53A3"/>
                </a:solidFill>
                <a:latin typeface="Halant Medium"/>
                <a:ea typeface="Halant Medium"/>
                <a:cs typeface="Halant Medium"/>
                <a:sym typeface="Halant Medium"/>
              </a:rPr>
              <a:t>Primary Users (PUs):</a:t>
            </a:r>
          </a:p>
          <a:p>
            <a:pPr algn="l">
              <a:lnSpc>
                <a:spcPts val="3977"/>
              </a:lnSpc>
            </a:pPr>
          </a:p>
        </p:txBody>
      </p:sp>
      <p:grpSp>
        <p:nvGrpSpPr>
          <p:cNvPr name="Group 6" id="6"/>
          <p:cNvGrpSpPr/>
          <p:nvPr/>
        </p:nvGrpSpPr>
        <p:grpSpPr>
          <a:xfrm rot="0">
            <a:off x="3657600" y="2343681"/>
            <a:ext cx="11631859" cy="2064683"/>
            <a:chOff x="0" y="0"/>
            <a:chExt cx="15509145" cy="2752911"/>
          </a:xfrm>
        </p:grpSpPr>
        <p:sp>
          <p:nvSpPr>
            <p:cNvPr name="TextBox 7" id="7"/>
            <p:cNvSpPr txBox="true"/>
            <p:nvPr/>
          </p:nvSpPr>
          <p:spPr>
            <a:xfrm rot="0">
              <a:off x="0" y="-38100"/>
              <a:ext cx="15509145" cy="895900"/>
            </a:xfrm>
            <a:prstGeom prst="rect">
              <a:avLst/>
            </a:prstGeom>
          </p:spPr>
          <p:txBody>
            <a:bodyPr anchor="t" rtlCol="false" tIns="0" lIns="0" bIns="0" rIns="0">
              <a:spAutoFit/>
            </a:bodyPr>
            <a:lstStyle/>
            <a:p>
              <a:pPr algn="l">
                <a:lnSpc>
                  <a:spcPts val="5526"/>
                </a:lnSpc>
              </a:pPr>
            </a:p>
          </p:txBody>
        </p:sp>
        <p:sp>
          <p:nvSpPr>
            <p:cNvPr name="TextBox 8" id="8"/>
            <p:cNvSpPr txBox="true"/>
            <p:nvPr/>
          </p:nvSpPr>
          <p:spPr>
            <a:xfrm rot="0">
              <a:off x="0" y="1258677"/>
              <a:ext cx="15509145" cy="1494234"/>
            </a:xfrm>
            <a:prstGeom prst="rect">
              <a:avLst/>
            </a:prstGeom>
          </p:spPr>
          <p:txBody>
            <a:bodyPr anchor="t" rtlCol="false" tIns="0" lIns="0" bIns="0" rIns="0">
              <a:spAutoFit/>
            </a:bodyPr>
            <a:lstStyle/>
            <a:p>
              <a:pPr algn="l">
                <a:lnSpc>
                  <a:spcPts val="3067"/>
                </a:lnSpc>
                <a:spcBef>
                  <a:spcPct val="0"/>
                </a:spcBef>
              </a:pPr>
              <a:r>
                <a:rPr lang="en-US" sz="2190" spc="-21">
                  <a:solidFill>
                    <a:srgbClr val="000000"/>
                  </a:solidFill>
                  <a:latin typeface="Assistant"/>
                  <a:ea typeface="Assistant"/>
                  <a:cs typeface="Assistant"/>
                  <a:sym typeface="Assistant"/>
                </a:rPr>
                <a:t>Cognitiv</a:t>
              </a:r>
              <a:r>
                <a:rPr lang="en-US" sz="2190" spc="-21">
                  <a:solidFill>
                    <a:srgbClr val="000000"/>
                  </a:solidFill>
                  <a:latin typeface="Assistant"/>
                  <a:ea typeface="Assistant"/>
                  <a:cs typeface="Assistant"/>
                  <a:sym typeface="Assistant"/>
                </a:rPr>
                <a:t>e Radio is like a smart navigation system that allows public drivers (secondary users) to intelligently find and use these empty private superhighways (primary users' licensed spectrum) without causing any traffic jams or accidents for the owners.</a:t>
              </a:r>
            </a:p>
          </p:txBody>
        </p:sp>
      </p:grpSp>
      <p:grpSp>
        <p:nvGrpSpPr>
          <p:cNvPr name="Group 9" id="9"/>
          <p:cNvGrpSpPr/>
          <p:nvPr/>
        </p:nvGrpSpPr>
        <p:grpSpPr>
          <a:xfrm rot="0">
            <a:off x="3587461" y="5087826"/>
            <a:ext cx="5270427" cy="1560886"/>
            <a:chOff x="0" y="0"/>
            <a:chExt cx="7027236" cy="2081181"/>
          </a:xfrm>
        </p:grpSpPr>
        <p:sp>
          <p:nvSpPr>
            <p:cNvPr name="TextBox 10" id="10"/>
            <p:cNvSpPr txBox="true"/>
            <p:nvPr/>
          </p:nvSpPr>
          <p:spPr>
            <a:xfrm rot="0">
              <a:off x="0" y="-38100"/>
              <a:ext cx="7027236" cy="834086"/>
            </a:xfrm>
            <a:prstGeom prst="rect">
              <a:avLst/>
            </a:prstGeom>
          </p:spPr>
          <p:txBody>
            <a:bodyPr anchor="t" rtlCol="false" tIns="0" lIns="0" bIns="0" rIns="0">
              <a:spAutoFit/>
            </a:bodyPr>
            <a:lstStyle/>
            <a:p>
              <a:pPr algn="l">
                <a:lnSpc>
                  <a:spcPts val="5128"/>
                </a:lnSpc>
              </a:pPr>
            </a:p>
          </p:txBody>
        </p:sp>
        <p:sp>
          <p:nvSpPr>
            <p:cNvPr name="TextBox 11" id="11"/>
            <p:cNvSpPr txBox="true"/>
            <p:nvPr/>
          </p:nvSpPr>
          <p:spPr>
            <a:xfrm rot="0">
              <a:off x="0" y="1155704"/>
              <a:ext cx="7027236" cy="925477"/>
            </a:xfrm>
            <a:prstGeom prst="rect">
              <a:avLst/>
            </a:prstGeom>
          </p:spPr>
          <p:txBody>
            <a:bodyPr anchor="t" rtlCol="false" tIns="0" lIns="0" bIns="0" rIns="0">
              <a:spAutoFit/>
            </a:bodyPr>
            <a:lstStyle/>
            <a:p>
              <a:pPr algn="l">
                <a:lnSpc>
                  <a:spcPts val="2846"/>
                </a:lnSpc>
                <a:spcBef>
                  <a:spcPct val="0"/>
                </a:spcBef>
              </a:pPr>
              <a:r>
                <a:rPr lang="en-US" sz="2033" spc="-20">
                  <a:solidFill>
                    <a:srgbClr val="000000"/>
                  </a:solidFill>
                  <a:latin typeface="Assistant"/>
                  <a:ea typeface="Assistant"/>
                  <a:cs typeface="Assistant"/>
                  <a:sym typeface="Assistant"/>
                </a:rPr>
                <a:t>Th</a:t>
              </a:r>
              <a:r>
                <a:rPr lang="en-US" sz="2033" spc="-20">
                  <a:solidFill>
                    <a:srgbClr val="000000"/>
                  </a:solidFill>
                  <a:latin typeface="Assistant"/>
                  <a:ea typeface="Assistant"/>
                  <a:cs typeface="Assistant"/>
                  <a:sym typeface="Assistant"/>
                </a:rPr>
                <a:t>e licensed owners of a specific frequency band. They have priority access.</a:t>
              </a:r>
            </a:p>
          </p:txBody>
        </p:sp>
      </p:grpSp>
      <p:sp>
        <p:nvSpPr>
          <p:cNvPr name="TextBox 12" id="12"/>
          <p:cNvSpPr txBox="true"/>
          <p:nvPr/>
        </p:nvSpPr>
        <p:spPr>
          <a:xfrm rot="0">
            <a:off x="10928743" y="5059251"/>
            <a:ext cx="4551290" cy="493949"/>
          </a:xfrm>
          <a:prstGeom prst="rect">
            <a:avLst/>
          </a:prstGeom>
        </p:spPr>
        <p:txBody>
          <a:bodyPr anchor="t" rtlCol="false" tIns="0" lIns="0" bIns="0" rIns="0">
            <a:spAutoFit/>
          </a:bodyPr>
          <a:lstStyle/>
          <a:p>
            <a:pPr algn="l">
              <a:lnSpc>
                <a:spcPts val="3977"/>
              </a:lnSpc>
            </a:pPr>
            <a:r>
              <a:rPr lang="en-US" sz="3059" b="true">
                <a:solidFill>
                  <a:srgbClr val="1C53A3"/>
                </a:solidFill>
                <a:latin typeface="Halant Medium"/>
                <a:ea typeface="Halant Medium"/>
                <a:cs typeface="Halant Medium"/>
                <a:sym typeface="Halant Medium"/>
              </a:rPr>
              <a:t>Secondary Users (SUs): </a:t>
            </a:r>
          </a:p>
        </p:txBody>
      </p:sp>
      <p:grpSp>
        <p:nvGrpSpPr>
          <p:cNvPr name="Group 13" id="13"/>
          <p:cNvGrpSpPr/>
          <p:nvPr/>
        </p:nvGrpSpPr>
        <p:grpSpPr>
          <a:xfrm rot="0">
            <a:off x="10928743" y="5022841"/>
            <a:ext cx="6415377" cy="1625871"/>
            <a:chOff x="0" y="0"/>
            <a:chExt cx="8553836" cy="2167828"/>
          </a:xfrm>
        </p:grpSpPr>
        <p:sp>
          <p:nvSpPr>
            <p:cNvPr name="TextBox 14" id="14"/>
            <p:cNvSpPr txBox="true"/>
            <p:nvPr/>
          </p:nvSpPr>
          <p:spPr>
            <a:xfrm rot="0">
              <a:off x="0" y="-38100"/>
              <a:ext cx="8553836" cy="895900"/>
            </a:xfrm>
            <a:prstGeom prst="rect">
              <a:avLst/>
            </a:prstGeom>
          </p:spPr>
          <p:txBody>
            <a:bodyPr anchor="t" rtlCol="false" tIns="0" lIns="0" bIns="0" rIns="0">
              <a:spAutoFit/>
            </a:bodyPr>
            <a:lstStyle/>
            <a:p>
              <a:pPr algn="l">
                <a:lnSpc>
                  <a:spcPts val="5526"/>
                </a:lnSpc>
              </a:pPr>
            </a:p>
          </p:txBody>
        </p:sp>
        <p:sp>
          <p:nvSpPr>
            <p:cNvPr name="TextBox 15" id="15"/>
            <p:cNvSpPr txBox="true"/>
            <p:nvPr/>
          </p:nvSpPr>
          <p:spPr>
            <a:xfrm rot="0">
              <a:off x="0" y="1249152"/>
              <a:ext cx="8553836" cy="918676"/>
            </a:xfrm>
            <a:prstGeom prst="rect">
              <a:avLst/>
            </a:prstGeom>
          </p:spPr>
          <p:txBody>
            <a:bodyPr anchor="t" rtlCol="false" tIns="0" lIns="0" bIns="0" rIns="0">
              <a:spAutoFit/>
            </a:bodyPr>
            <a:lstStyle/>
            <a:p>
              <a:pPr algn="l">
                <a:lnSpc>
                  <a:spcPts val="2842"/>
                </a:lnSpc>
                <a:spcBef>
                  <a:spcPct val="0"/>
                </a:spcBef>
              </a:pPr>
              <a:r>
                <a:rPr lang="en-US" sz="2030" spc="-20">
                  <a:solidFill>
                    <a:srgbClr val="000000"/>
                  </a:solidFill>
                  <a:latin typeface="Assistant"/>
                  <a:ea typeface="Assistant"/>
                  <a:cs typeface="Assistant"/>
                  <a:sym typeface="Assistant"/>
                </a:rPr>
                <a:t>Un</a:t>
              </a:r>
              <a:r>
                <a:rPr lang="en-US" sz="2030" spc="-20">
                  <a:solidFill>
                    <a:srgbClr val="000000"/>
                  </a:solidFill>
                  <a:latin typeface="Assistant"/>
                  <a:ea typeface="Assistant"/>
                  <a:cs typeface="Assistant"/>
                  <a:sym typeface="Assistant"/>
                </a:rPr>
                <a:t>licensed users who want to opportunistically use the band when the PU is not transmitting.</a:t>
              </a:r>
            </a:p>
          </p:txBody>
        </p:sp>
      </p:grpSp>
      <p:grpSp>
        <p:nvGrpSpPr>
          <p:cNvPr name="Group 16" id="16"/>
          <p:cNvGrpSpPr/>
          <p:nvPr/>
        </p:nvGrpSpPr>
        <p:grpSpPr>
          <a:xfrm rot="0">
            <a:off x="3380340" y="6648712"/>
            <a:ext cx="13671839" cy="3595016"/>
            <a:chOff x="0" y="0"/>
            <a:chExt cx="18229119" cy="4793354"/>
          </a:xfrm>
        </p:grpSpPr>
        <p:sp>
          <p:nvSpPr>
            <p:cNvPr name="TextBox 17" id="17"/>
            <p:cNvSpPr txBox="true"/>
            <p:nvPr/>
          </p:nvSpPr>
          <p:spPr>
            <a:xfrm rot="0">
              <a:off x="0" y="-38100"/>
              <a:ext cx="18229119" cy="895900"/>
            </a:xfrm>
            <a:prstGeom prst="rect">
              <a:avLst/>
            </a:prstGeom>
          </p:spPr>
          <p:txBody>
            <a:bodyPr anchor="t" rtlCol="false" tIns="0" lIns="0" bIns="0" rIns="0">
              <a:spAutoFit/>
            </a:bodyPr>
            <a:lstStyle/>
            <a:p>
              <a:pPr algn="l">
                <a:lnSpc>
                  <a:spcPts val="5526"/>
                </a:lnSpc>
              </a:pPr>
            </a:p>
          </p:txBody>
        </p:sp>
        <p:sp>
          <p:nvSpPr>
            <p:cNvPr name="TextBox 18" id="18"/>
            <p:cNvSpPr txBox="true"/>
            <p:nvPr/>
          </p:nvSpPr>
          <p:spPr>
            <a:xfrm rot="0">
              <a:off x="0" y="1258677"/>
              <a:ext cx="18229119" cy="3534677"/>
            </a:xfrm>
            <a:prstGeom prst="rect">
              <a:avLst/>
            </a:prstGeom>
          </p:spPr>
          <p:txBody>
            <a:bodyPr anchor="t" rtlCol="false" tIns="0" lIns="0" bIns="0" rIns="0">
              <a:spAutoFit/>
            </a:bodyPr>
            <a:lstStyle/>
            <a:p>
              <a:pPr algn="l" marL="473012" indent="-236506" lvl="1">
                <a:lnSpc>
                  <a:spcPts val="3067"/>
                </a:lnSpc>
                <a:spcBef>
                  <a:spcPct val="0"/>
                </a:spcBef>
                <a:buFont typeface="Arial"/>
                <a:buChar char="•"/>
              </a:pPr>
              <a:r>
                <a:rPr lang="en-US" sz="2190" spc="-21">
                  <a:solidFill>
                    <a:srgbClr val="000000"/>
                  </a:solidFill>
                  <a:latin typeface="Assistant"/>
                  <a:ea typeface="Assistant"/>
                  <a:cs typeface="Assistant"/>
                  <a:sym typeface="Assistant"/>
                </a:rPr>
                <a:t>Whit</a:t>
              </a:r>
              <a:r>
                <a:rPr lang="en-US" sz="2190" spc="-21">
                  <a:solidFill>
                    <a:srgbClr val="000000"/>
                  </a:solidFill>
                  <a:latin typeface="Assistant"/>
                  <a:ea typeface="Assistant"/>
                  <a:cs typeface="Assistant"/>
                  <a:sym typeface="Assistant"/>
                </a:rPr>
                <a:t>e Space: A frequency band that is not being used by the PU at a particular time and in a particular location.</a:t>
              </a:r>
            </a:p>
            <a:p>
              <a:pPr algn="l">
                <a:lnSpc>
                  <a:spcPts val="3067"/>
                </a:lnSpc>
                <a:spcBef>
                  <a:spcPct val="0"/>
                </a:spcBef>
              </a:pPr>
            </a:p>
            <a:p>
              <a:pPr algn="l" marL="473012" indent="-236506" lvl="1">
                <a:lnSpc>
                  <a:spcPts val="3067"/>
                </a:lnSpc>
                <a:spcBef>
                  <a:spcPct val="0"/>
                </a:spcBef>
                <a:buFont typeface="Arial"/>
                <a:buChar char="•"/>
              </a:pPr>
              <a:r>
                <a:rPr lang="en-US" sz="2190" spc="-21">
                  <a:solidFill>
                    <a:srgbClr val="000000"/>
                  </a:solidFill>
                  <a:latin typeface="Assistant"/>
                  <a:ea typeface="Assistant"/>
                  <a:cs typeface="Assistant"/>
                  <a:sym typeface="Assistant"/>
                </a:rPr>
                <a:t>The Goal of CR: To improve the efficiency of radio spectrum usage. Current management assigns exclusive licenses, but studies show that much of this licensed spectrum is underutilized.</a:t>
              </a:r>
            </a:p>
            <a:p>
              <a:pPr algn="l">
                <a:lnSpc>
                  <a:spcPts val="3067"/>
                </a:lnSpc>
                <a:spcBef>
                  <a:spcPct val="0"/>
                </a:spcBef>
              </a:pPr>
            </a:p>
            <a:p>
              <a:pPr algn="l">
                <a:lnSpc>
                  <a:spcPts val="3067"/>
                </a:lnSpc>
                <a:spcBef>
                  <a:spcPct val="0"/>
                </a:spcBef>
              </a:pPr>
            </a:p>
            <a:p>
              <a:pPr algn="l">
                <a:lnSpc>
                  <a:spcPts val="3067"/>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779964">
            <a:off x="-4135624" y="6676611"/>
            <a:ext cx="9213902" cy="5377568"/>
          </a:xfrm>
          <a:custGeom>
            <a:avLst/>
            <a:gdLst/>
            <a:ahLst/>
            <a:cxnLst/>
            <a:rect r="r" b="b" t="t" l="l"/>
            <a:pathLst>
              <a:path h="5377568" w="9213902">
                <a:moveTo>
                  <a:pt x="0" y="0"/>
                </a:moveTo>
                <a:lnTo>
                  <a:pt x="9213902" y="0"/>
                </a:lnTo>
                <a:lnTo>
                  <a:pt x="9213902" y="5377569"/>
                </a:lnTo>
                <a:lnTo>
                  <a:pt x="0" y="53775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14943034" y="-2584343"/>
            <a:ext cx="3477318" cy="8462498"/>
          </a:xfrm>
          <a:custGeom>
            <a:avLst/>
            <a:gdLst/>
            <a:ahLst/>
            <a:cxnLst/>
            <a:rect r="r" b="b" t="t" l="l"/>
            <a:pathLst>
              <a:path h="8462498" w="3477318">
                <a:moveTo>
                  <a:pt x="0" y="0"/>
                </a:moveTo>
                <a:lnTo>
                  <a:pt x="3477317" y="0"/>
                </a:lnTo>
                <a:lnTo>
                  <a:pt x="3477317" y="8462499"/>
                </a:lnTo>
                <a:lnTo>
                  <a:pt x="0" y="8462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587461" y="2081156"/>
            <a:ext cx="13671839" cy="823525"/>
          </a:xfrm>
          <a:prstGeom prst="rect">
            <a:avLst/>
          </a:prstGeom>
        </p:spPr>
        <p:txBody>
          <a:bodyPr anchor="t" rtlCol="false" tIns="0" lIns="0" bIns="0" rIns="0">
            <a:spAutoFit/>
          </a:bodyPr>
          <a:lstStyle/>
          <a:p>
            <a:pPr algn="l">
              <a:lnSpc>
                <a:spcPts val="6457"/>
              </a:lnSpc>
            </a:pPr>
            <a:r>
              <a:rPr lang="en-US" sz="5472" b="true">
                <a:solidFill>
                  <a:srgbClr val="000000"/>
                </a:solidFill>
                <a:latin typeface="HK Grotesk Bold"/>
                <a:ea typeface="HK Grotesk Bold"/>
                <a:cs typeface="HK Grotesk Bold"/>
                <a:sym typeface="HK Grotesk Bold"/>
              </a:rPr>
              <a:t>What is Spectrum Sensing?</a:t>
            </a:r>
          </a:p>
        </p:txBody>
      </p:sp>
      <p:grpSp>
        <p:nvGrpSpPr>
          <p:cNvPr name="Group 5" id="5"/>
          <p:cNvGrpSpPr/>
          <p:nvPr/>
        </p:nvGrpSpPr>
        <p:grpSpPr>
          <a:xfrm rot="0">
            <a:off x="4578137" y="5143500"/>
            <a:ext cx="3783259" cy="2097885"/>
            <a:chOff x="0" y="0"/>
            <a:chExt cx="5044345" cy="2797181"/>
          </a:xfrm>
        </p:grpSpPr>
        <p:sp>
          <p:nvSpPr>
            <p:cNvPr name="TextBox 6" id="6"/>
            <p:cNvSpPr txBox="true"/>
            <p:nvPr/>
          </p:nvSpPr>
          <p:spPr>
            <a:xfrm rot="0">
              <a:off x="0" y="-47625"/>
              <a:ext cx="5044345" cy="914197"/>
            </a:xfrm>
            <a:prstGeom prst="rect">
              <a:avLst/>
            </a:prstGeom>
          </p:spPr>
          <p:txBody>
            <a:bodyPr anchor="t" rtlCol="false" tIns="0" lIns="0" bIns="0" rIns="0">
              <a:spAutoFit/>
            </a:bodyPr>
            <a:lstStyle/>
            <a:p>
              <a:pPr algn="l">
                <a:lnSpc>
                  <a:spcPts val="5582"/>
                </a:lnSpc>
              </a:pPr>
              <a:r>
                <a:rPr lang="en-US" sz="4294" b="true">
                  <a:solidFill>
                    <a:srgbClr val="1C53A3"/>
                  </a:solidFill>
                  <a:latin typeface="Halant Medium"/>
                  <a:ea typeface="Halant Medium"/>
                  <a:cs typeface="Halant Medium"/>
                  <a:sym typeface="Halant Medium"/>
                </a:rPr>
                <a:t>PU is absent</a:t>
              </a:r>
            </a:p>
          </p:txBody>
        </p:sp>
        <p:sp>
          <p:nvSpPr>
            <p:cNvPr name="TextBox 7" id="7"/>
            <p:cNvSpPr txBox="true"/>
            <p:nvPr/>
          </p:nvSpPr>
          <p:spPr>
            <a:xfrm rot="0">
              <a:off x="0" y="1271937"/>
              <a:ext cx="5044345" cy="1525243"/>
            </a:xfrm>
            <a:prstGeom prst="rect">
              <a:avLst/>
            </a:prstGeom>
          </p:spPr>
          <p:txBody>
            <a:bodyPr anchor="t" rtlCol="false" tIns="0" lIns="0" bIns="0" rIns="0">
              <a:spAutoFit/>
            </a:bodyPr>
            <a:lstStyle/>
            <a:p>
              <a:pPr algn="l">
                <a:lnSpc>
                  <a:spcPts val="3098"/>
                </a:lnSpc>
                <a:spcBef>
                  <a:spcPct val="0"/>
                </a:spcBef>
              </a:pPr>
              <a:r>
                <a:rPr lang="en-US" sz="2213" spc="-22">
                  <a:solidFill>
                    <a:srgbClr val="000000"/>
                  </a:solidFill>
                  <a:latin typeface="Assistant"/>
                  <a:ea typeface="Assistant"/>
                  <a:cs typeface="Assistant"/>
                  <a:sym typeface="Assistant"/>
                </a:rPr>
                <a:t>T</a:t>
              </a:r>
              <a:r>
                <a:rPr lang="en-US" sz="2213" spc="-22">
                  <a:solidFill>
                    <a:srgbClr val="000000"/>
                  </a:solidFill>
                  <a:latin typeface="Assistant"/>
                  <a:ea typeface="Assistant"/>
                  <a:cs typeface="Assistant"/>
                  <a:sym typeface="Assistant"/>
                </a:rPr>
                <a:t>he SU can use the frequency band.</a:t>
              </a:r>
            </a:p>
            <a:p>
              <a:pPr algn="l">
                <a:lnSpc>
                  <a:spcPts val="3098"/>
                </a:lnSpc>
                <a:spcBef>
                  <a:spcPct val="0"/>
                </a:spcBef>
              </a:pPr>
            </a:p>
          </p:txBody>
        </p:sp>
      </p:grpSp>
      <p:grpSp>
        <p:nvGrpSpPr>
          <p:cNvPr name="Group 8" id="8"/>
          <p:cNvGrpSpPr/>
          <p:nvPr/>
        </p:nvGrpSpPr>
        <p:grpSpPr>
          <a:xfrm rot="0">
            <a:off x="10566689" y="5143500"/>
            <a:ext cx="3787282" cy="2085796"/>
            <a:chOff x="0" y="0"/>
            <a:chExt cx="5049709" cy="2781062"/>
          </a:xfrm>
        </p:grpSpPr>
        <p:sp>
          <p:nvSpPr>
            <p:cNvPr name="TextBox 9" id="9"/>
            <p:cNvSpPr txBox="true"/>
            <p:nvPr/>
          </p:nvSpPr>
          <p:spPr>
            <a:xfrm rot="0">
              <a:off x="0" y="-47625"/>
              <a:ext cx="5049709" cy="914197"/>
            </a:xfrm>
            <a:prstGeom prst="rect">
              <a:avLst/>
            </a:prstGeom>
          </p:spPr>
          <p:txBody>
            <a:bodyPr anchor="t" rtlCol="false" tIns="0" lIns="0" bIns="0" rIns="0">
              <a:spAutoFit/>
            </a:bodyPr>
            <a:lstStyle/>
            <a:p>
              <a:pPr algn="l" marL="0" indent="0" lvl="0">
                <a:lnSpc>
                  <a:spcPts val="5582"/>
                </a:lnSpc>
                <a:spcBef>
                  <a:spcPct val="0"/>
                </a:spcBef>
              </a:pPr>
              <a:r>
                <a:rPr lang="en-US" b="true" sz="4294">
                  <a:solidFill>
                    <a:srgbClr val="1C53A3"/>
                  </a:solidFill>
                  <a:latin typeface="Halant Medium"/>
                  <a:ea typeface="Halant Medium"/>
                  <a:cs typeface="Halant Medium"/>
                  <a:sym typeface="Halant Medium"/>
                </a:rPr>
                <a:t>PU is prese</a:t>
              </a:r>
              <a:r>
                <a:rPr lang="en-US" b="true" sz="4294" u="none">
                  <a:solidFill>
                    <a:srgbClr val="1C53A3"/>
                  </a:solidFill>
                  <a:latin typeface="Halant Medium"/>
                  <a:ea typeface="Halant Medium"/>
                  <a:cs typeface="Halant Medium"/>
                  <a:sym typeface="Halant Medium"/>
                </a:rPr>
                <a:t>nt</a:t>
              </a:r>
            </a:p>
          </p:txBody>
        </p:sp>
        <p:sp>
          <p:nvSpPr>
            <p:cNvPr name="TextBox 10" id="10"/>
            <p:cNvSpPr txBox="true"/>
            <p:nvPr/>
          </p:nvSpPr>
          <p:spPr>
            <a:xfrm rot="0">
              <a:off x="0" y="1271937"/>
              <a:ext cx="5049709" cy="1509124"/>
            </a:xfrm>
            <a:prstGeom prst="rect">
              <a:avLst/>
            </a:prstGeom>
          </p:spPr>
          <p:txBody>
            <a:bodyPr anchor="t" rtlCol="false" tIns="0" lIns="0" bIns="0" rIns="0">
              <a:spAutoFit/>
            </a:bodyPr>
            <a:lstStyle/>
            <a:p>
              <a:pPr algn="l">
                <a:lnSpc>
                  <a:spcPts val="3098"/>
                </a:lnSpc>
                <a:spcBef>
                  <a:spcPct val="0"/>
                </a:spcBef>
              </a:pPr>
              <a:r>
                <a:rPr lang="en-US" sz="2213" spc="-22">
                  <a:solidFill>
                    <a:srgbClr val="000000"/>
                  </a:solidFill>
                  <a:latin typeface="Assistant"/>
                  <a:ea typeface="Assistant"/>
                  <a:cs typeface="Assistant"/>
                  <a:sym typeface="Assistant"/>
                </a:rPr>
                <a:t>T</a:t>
              </a:r>
              <a:r>
                <a:rPr lang="en-US" sz="2213" spc="-22">
                  <a:solidFill>
                    <a:srgbClr val="000000"/>
                  </a:solidFill>
                  <a:latin typeface="Assistant"/>
                  <a:ea typeface="Assistant"/>
                  <a:cs typeface="Assistant"/>
                  <a:sym typeface="Assistant"/>
                </a:rPr>
                <a:t>he SU must vacate the band immediately to avoid causing harmful interference.</a:t>
              </a:r>
            </a:p>
          </p:txBody>
        </p:sp>
      </p:grpSp>
      <p:grpSp>
        <p:nvGrpSpPr>
          <p:cNvPr name="Group 11" id="11"/>
          <p:cNvGrpSpPr/>
          <p:nvPr/>
        </p:nvGrpSpPr>
        <p:grpSpPr>
          <a:xfrm rot="0">
            <a:off x="3657600" y="2343681"/>
            <a:ext cx="11631859" cy="1682100"/>
            <a:chOff x="0" y="0"/>
            <a:chExt cx="15509145" cy="2242801"/>
          </a:xfrm>
        </p:grpSpPr>
        <p:sp>
          <p:nvSpPr>
            <p:cNvPr name="TextBox 12" id="12"/>
            <p:cNvSpPr txBox="true"/>
            <p:nvPr/>
          </p:nvSpPr>
          <p:spPr>
            <a:xfrm rot="0">
              <a:off x="0" y="-38100"/>
              <a:ext cx="15509145" cy="895900"/>
            </a:xfrm>
            <a:prstGeom prst="rect">
              <a:avLst/>
            </a:prstGeom>
          </p:spPr>
          <p:txBody>
            <a:bodyPr anchor="t" rtlCol="false" tIns="0" lIns="0" bIns="0" rIns="0">
              <a:spAutoFit/>
            </a:bodyPr>
            <a:lstStyle/>
            <a:p>
              <a:pPr algn="l">
                <a:lnSpc>
                  <a:spcPts val="5526"/>
                </a:lnSpc>
              </a:pPr>
            </a:p>
          </p:txBody>
        </p:sp>
        <p:sp>
          <p:nvSpPr>
            <p:cNvPr name="TextBox 13" id="13"/>
            <p:cNvSpPr txBox="true"/>
            <p:nvPr/>
          </p:nvSpPr>
          <p:spPr>
            <a:xfrm rot="0">
              <a:off x="0" y="1258677"/>
              <a:ext cx="15509145" cy="984124"/>
            </a:xfrm>
            <a:prstGeom prst="rect">
              <a:avLst/>
            </a:prstGeom>
          </p:spPr>
          <p:txBody>
            <a:bodyPr anchor="t" rtlCol="false" tIns="0" lIns="0" bIns="0" rIns="0">
              <a:spAutoFit/>
            </a:bodyPr>
            <a:lstStyle/>
            <a:p>
              <a:pPr algn="l">
                <a:lnSpc>
                  <a:spcPts val="3067"/>
                </a:lnSpc>
                <a:spcBef>
                  <a:spcPct val="0"/>
                </a:spcBef>
              </a:pPr>
              <a:r>
                <a:rPr lang="en-US" sz="2190" spc="-21">
                  <a:solidFill>
                    <a:srgbClr val="000000"/>
                  </a:solidFill>
                  <a:latin typeface="Assistant"/>
                  <a:ea typeface="Assistant"/>
                  <a:cs typeface="Assistant"/>
                  <a:sym typeface="Assistant"/>
                </a:rPr>
                <a:t>Sp</a:t>
              </a:r>
              <a:r>
                <a:rPr lang="en-US" sz="2190" spc="-21">
                  <a:solidFill>
                    <a:srgbClr val="000000"/>
                  </a:solidFill>
                  <a:latin typeface="Assistant"/>
                  <a:ea typeface="Assistant"/>
                  <a:cs typeface="Assistant"/>
                  <a:sym typeface="Assistant"/>
                </a:rPr>
                <a:t>ectrum sensing is the most fundamental requirement of a Cognitive Radio. It is the process by which the secondary user (SU) listens to the radio environment to determine if a primary user (PU) is present.</a:t>
              </a:r>
            </a:p>
          </p:txBody>
        </p:sp>
      </p:grpSp>
      <p:grpSp>
        <p:nvGrpSpPr>
          <p:cNvPr name="Group 14" id="14"/>
          <p:cNvGrpSpPr/>
          <p:nvPr/>
        </p:nvGrpSpPr>
        <p:grpSpPr>
          <a:xfrm rot="0">
            <a:off x="3798545" y="6873171"/>
            <a:ext cx="11631859" cy="2064683"/>
            <a:chOff x="0" y="0"/>
            <a:chExt cx="15509145" cy="2752911"/>
          </a:xfrm>
        </p:grpSpPr>
        <p:sp>
          <p:nvSpPr>
            <p:cNvPr name="TextBox 15" id="15"/>
            <p:cNvSpPr txBox="true"/>
            <p:nvPr/>
          </p:nvSpPr>
          <p:spPr>
            <a:xfrm rot="0">
              <a:off x="0" y="-38100"/>
              <a:ext cx="15509145" cy="895900"/>
            </a:xfrm>
            <a:prstGeom prst="rect">
              <a:avLst/>
            </a:prstGeom>
          </p:spPr>
          <p:txBody>
            <a:bodyPr anchor="t" rtlCol="false" tIns="0" lIns="0" bIns="0" rIns="0">
              <a:spAutoFit/>
            </a:bodyPr>
            <a:lstStyle/>
            <a:p>
              <a:pPr algn="l">
                <a:lnSpc>
                  <a:spcPts val="5526"/>
                </a:lnSpc>
              </a:pPr>
            </a:p>
          </p:txBody>
        </p:sp>
        <p:sp>
          <p:nvSpPr>
            <p:cNvPr name="TextBox 16" id="16"/>
            <p:cNvSpPr txBox="true"/>
            <p:nvPr/>
          </p:nvSpPr>
          <p:spPr>
            <a:xfrm rot="0">
              <a:off x="0" y="1258677"/>
              <a:ext cx="15509145" cy="1494234"/>
            </a:xfrm>
            <a:prstGeom prst="rect">
              <a:avLst/>
            </a:prstGeom>
          </p:spPr>
          <p:txBody>
            <a:bodyPr anchor="t" rtlCol="false" tIns="0" lIns="0" bIns="0" rIns="0">
              <a:spAutoFit/>
            </a:bodyPr>
            <a:lstStyle/>
            <a:p>
              <a:pPr algn="l">
                <a:lnSpc>
                  <a:spcPts val="3067"/>
                </a:lnSpc>
              </a:pPr>
            </a:p>
            <a:p>
              <a:pPr algn="l">
                <a:lnSpc>
                  <a:spcPts val="3067"/>
                </a:lnSpc>
                <a:spcBef>
                  <a:spcPct val="0"/>
                </a:spcBef>
              </a:pPr>
              <a:r>
                <a:rPr lang="en-US" sz="2190" spc="-21">
                  <a:solidFill>
                    <a:srgbClr val="000000"/>
                  </a:solidFill>
                  <a:latin typeface="Assistant"/>
                  <a:ea typeface="Assistant"/>
                  <a:cs typeface="Assistant"/>
                  <a:sym typeface="Assistant"/>
                </a:rPr>
                <a:t>For applications like cognitive radios in vehicles, this detection must be extremely fast and accurate, as the vehicle is constantly moving through different radio environments.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10396105">
            <a:off x="11469507" y="-3355796"/>
            <a:ext cx="9461780" cy="11487813"/>
          </a:xfrm>
          <a:custGeom>
            <a:avLst/>
            <a:gdLst/>
            <a:ahLst/>
            <a:cxnLst/>
            <a:rect r="r" b="b" t="t" l="l"/>
            <a:pathLst>
              <a:path h="11487813" w="9461780">
                <a:moveTo>
                  <a:pt x="0" y="0"/>
                </a:moveTo>
                <a:lnTo>
                  <a:pt x="9461780" y="0"/>
                </a:lnTo>
                <a:lnTo>
                  <a:pt x="9461780" y="11487813"/>
                </a:lnTo>
                <a:lnTo>
                  <a:pt x="0" y="114878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4779197"/>
            <a:ext cx="9800131" cy="4899936"/>
            <a:chOff x="0" y="0"/>
            <a:chExt cx="13066842" cy="6533248"/>
          </a:xfrm>
        </p:grpSpPr>
        <p:sp>
          <p:nvSpPr>
            <p:cNvPr name="TextBox 4" id="4"/>
            <p:cNvSpPr txBox="true"/>
            <p:nvPr/>
          </p:nvSpPr>
          <p:spPr>
            <a:xfrm rot="0">
              <a:off x="0" y="2250786"/>
              <a:ext cx="13066842" cy="3052400"/>
            </a:xfrm>
            <a:prstGeom prst="rect">
              <a:avLst/>
            </a:prstGeom>
          </p:spPr>
          <p:txBody>
            <a:bodyPr anchor="t" rtlCol="false" tIns="0" lIns="0" bIns="0" rIns="0">
              <a:spAutoFit/>
            </a:bodyPr>
            <a:lstStyle/>
            <a:p>
              <a:pPr algn="l">
                <a:lnSpc>
                  <a:spcPts val="9018"/>
                </a:lnSpc>
              </a:pPr>
              <a:r>
                <a:rPr lang="en-US" sz="7642" b="true">
                  <a:solidFill>
                    <a:srgbClr val="FFFFFF"/>
                  </a:solidFill>
                  <a:latin typeface="HK Grotesk Bold"/>
                  <a:ea typeface="HK Grotesk Bold"/>
                  <a:cs typeface="HK Grotesk Bold"/>
                  <a:sym typeface="HK Grotesk Bold"/>
                </a:rPr>
                <a:t>PROBLEM</a:t>
              </a:r>
            </a:p>
            <a:p>
              <a:pPr algn="l">
                <a:lnSpc>
                  <a:spcPts val="9018"/>
                </a:lnSpc>
              </a:pPr>
            </a:p>
          </p:txBody>
        </p:sp>
        <p:sp>
          <p:nvSpPr>
            <p:cNvPr name="TextBox 5" id="5"/>
            <p:cNvSpPr txBox="true"/>
            <p:nvPr/>
          </p:nvSpPr>
          <p:spPr>
            <a:xfrm rot="0">
              <a:off x="0" y="39581"/>
              <a:ext cx="2758170" cy="1339175"/>
            </a:xfrm>
            <a:prstGeom prst="rect">
              <a:avLst/>
            </a:prstGeom>
          </p:spPr>
          <p:txBody>
            <a:bodyPr anchor="t" rtlCol="false" tIns="0" lIns="0" bIns="0" rIns="0">
              <a:spAutoFit/>
            </a:bodyPr>
            <a:lstStyle/>
            <a:p>
              <a:pPr algn="l" marL="0" indent="0" lvl="0">
                <a:lnSpc>
                  <a:spcPts val="7910"/>
                </a:lnSpc>
                <a:spcBef>
                  <a:spcPct val="0"/>
                </a:spcBef>
              </a:pPr>
              <a:r>
                <a:rPr lang="en-US" b="true" sz="6703">
                  <a:solidFill>
                    <a:srgbClr val="FFFFFF">
                      <a:alpha val="60000"/>
                    </a:srgbClr>
                  </a:solidFill>
                  <a:latin typeface="HK Grotesk Bold"/>
                  <a:ea typeface="HK Grotesk Bold"/>
                  <a:cs typeface="HK Grotesk Bold"/>
                  <a:sym typeface="HK Grotesk Bold"/>
                </a:rPr>
                <a:t>02</a:t>
              </a:r>
            </a:p>
          </p:txBody>
        </p:sp>
        <p:sp>
          <p:nvSpPr>
            <p:cNvPr name="TextBox 6" id="6"/>
            <p:cNvSpPr txBox="true"/>
            <p:nvPr/>
          </p:nvSpPr>
          <p:spPr>
            <a:xfrm rot="0">
              <a:off x="0" y="6079594"/>
              <a:ext cx="8268802" cy="453654"/>
            </a:xfrm>
            <a:prstGeom prst="rect">
              <a:avLst/>
            </a:prstGeom>
          </p:spPr>
          <p:txBody>
            <a:bodyPr anchor="t" rtlCol="false" tIns="0" lIns="0" bIns="0" rIns="0">
              <a:spAutoFit/>
            </a:bodyPr>
            <a:lstStyle/>
            <a:p>
              <a:pPr algn="l">
                <a:lnSpc>
                  <a:spcPts val="2856"/>
                </a:lnSpc>
                <a:spcBef>
                  <a:spcPct val="0"/>
                </a:spcBef>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779964">
            <a:off x="-4135624" y="6676611"/>
            <a:ext cx="9213902" cy="5377568"/>
          </a:xfrm>
          <a:custGeom>
            <a:avLst/>
            <a:gdLst/>
            <a:ahLst/>
            <a:cxnLst/>
            <a:rect r="r" b="b" t="t" l="l"/>
            <a:pathLst>
              <a:path h="5377568" w="9213902">
                <a:moveTo>
                  <a:pt x="0" y="0"/>
                </a:moveTo>
                <a:lnTo>
                  <a:pt x="9213902" y="0"/>
                </a:lnTo>
                <a:lnTo>
                  <a:pt x="9213902" y="5377569"/>
                </a:lnTo>
                <a:lnTo>
                  <a:pt x="0" y="53775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14943034" y="-2584343"/>
            <a:ext cx="3477318" cy="8462498"/>
          </a:xfrm>
          <a:custGeom>
            <a:avLst/>
            <a:gdLst/>
            <a:ahLst/>
            <a:cxnLst/>
            <a:rect r="r" b="b" t="t" l="l"/>
            <a:pathLst>
              <a:path h="8462498" w="3477318">
                <a:moveTo>
                  <a:pt x="0" y="0"/>
                </a:moveTo>
                <a:lnTo>
                  <a:pt x="3477317" y="0"/>
                </a:lnTo>
                <a:lnTo>
                  <a:pt x="3477317" y="8462499"/>
                </a:lnTo>
                <a:lnTo>
                  <a:pt x="0" y="8462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334313" y="2187210"/>
            <a:ext cx="13671839" cy="3280975"/>
          </a:xfrm>
          <a:prstGeom prst="rect">
            <a:avLst/>
          </a:prstGeom>
        </p:spPr>
        <p:txBody>
          <a:bodyPr anchor="t" rtlCol="false" tIns="0" lIns="0" bIns="0" rIns="0">
            <a:spAutoFit/>
          </a:bodyPr>
          <a:lstStyle/>
          <a:p>
            <a:pPr algn="l">
              <a:lnSpc>
                <a:spcPts val="6457"/>
              </a:lnSpc>
            </a:pPr>
            <a:r>
              <a:rPr lang="en-US" sz="5472" b="true">
                <a:solidFill>
                  <a:srgbClr val="000000"/>
                </a:solidFill>
                <a:latin typeface="HK Grotesk Bold"/>
                <a:ea typeface="HK Grotesk Bold"/>
                <a:cs typeface="HK Grotesk Bold"/>
                <a:sym typeface="HK Grotesk Bold"/>
              </a:rPr>
              <a:t> The Problem: A Hypothesis Test</a:t>
            </a:r>
          </a:p>
          <a:p>
            <a:pPr algn="l">
              <a:lnSpc>
                <a:spcPts val="6457"/>
              </a:lnSpc>
            </a:pPr>
          </a:p>
          <a:p>
            <a:pPr algn="l">
              <a:lnSpc>
                <a:spcPts val="6457"/>
              </a:lnSpc>
            </a:pPr>
          </a:p>
          <a:p>
            <a:pPr algn="l">
              <a:lnSpc>
                <a:spcPts val="6457"/>
              </a:lnSpc>
            </a:pPr>
          </a:p>
        </p:txBody>
      </p:sp>
      <p:sp>
        <p:nvSpPr>
          <p:cNvPr name="TextBox 5" id="5"/>
          <p:cNvSpPr txBox="true"/>
          <p:nvPr/>
        </p:nvSpPr>
        <p:spPr>
          <a:xfrm rot="0">
            <a:off x="3657600" y="4377661"/>
            <a:ext cx="11055501" cy="697554"/>
          </a:xfrm>
          <a:prstGeom prst="rect">
            <a:avLst/>
          </a:prstGeom>
        </p:spPr>
        <p:txBody>
          <a:bodyPr anchor="t" rtlCol="false" tIns="0" lIns="0" bIns="0" rIns="0">
            <a:spAutoFit/>
          </a:bodyPr>
          <a:lstStyle/>
          <a:p>
            <a:pPr algn="l">
              <a:lnSpc>
                <a:spcPts val="5582"/>
              </a:lnSpc>
            </a:pPr>
            <a:r>
              <a:rPr lang="en-US" sz="4294" b="true">
                <a:solidFill>
                  <a:srgbClr val="1C53A3"/>
                </a:solidFill>
                <a:latin typeface="Halant Medium"/>
                <a:ea typeface="Halant Medium"/>
                <a:cs typeface="Halant Medium"/>
                <a:sym typeface="Halant Medium"/>
              </a:rPr>
              <a:t>Hypothesis </a:t>
            </a:r>
            <a:r>
              <a:rPr lang="en-US" sz="4294" b="true">
                <a:solidFill>
                  <a:srgbClr val="1C53A3"/>
                </a:solidFill>
                <a:latin typeface="Halant Medium"/>
                <a:ea typeface="Halant Medium"/>
                <a:cs typeface="Halant Medium"/>
                <a:sym typeface="Halant Medium"/>
              </a:rPr>
              <a:t>H</a:t>
            </a:r>
            <a:r>
              <a:rPr lang="en-US" sz="4294" b="true">
                <a:solidFill>
                  <a:srgbClr val="1C53A3"/>
                </a:solidFill>
                <a:latin typeface="Halant Medium"/>
                <a:ea typeface="Halant Medium"/>
                <a:cs typeface="Halant Medium"/>
                <a:sym typeface="Halant Medium"/>
              </a:rPr>
              <a:t>0</a:t>
            </a:r>
            <a:r>
              <a:rPr lang="en-US" sz="4294" b="true">
                <a:solidFill>
                  <a:srgbClr val="1C53A3"/>
                </a:solidFill>
                <a:latin typeface="Halant Medium"/>
                <a:ea typeface="Halant Medium"/>
                <a:cs typeface="Halant Medium"/>
                <a:sym typeface="Halant Medium"/>
              </a:rPr>
              <a:t>​ (Null):</a:t>
            </a:r>
          </a:p>
        </p:txBody>
      </p:sp>
      <p:grpSp>
        <p:nvGrpSpPr>
          <p:cNvPr name="Group 6" id="6"/>
          <p:cNvGrpSpPr/>
          <p:nvPr/>
        </p:nvGrpSpPr>
        <p:grpSpPr>
          <a:xfrm rot="0">
            <a:off x="3657600" y="2343681"/>
            <a:ext cx="11631859" cy="1299517"/>
            <a:chOff x="0" y="0"/>
            <a:chExt cx="15509145" cy="1732690"/>
          </a:xfrm>
        </p:grpSpPr>
        <p:sp>
          <p:nvSpPr>
            <p:cNvPr name="TextBox 7" id="7"/>
            <p:cNvSpPr txBox="true"/>
            <p:nvPr/>
          </p:nvSpPr>
          <p:spPr>
            <a:xfrm rot="0">
              <a:off x="0" y="-38100"/>
              <a:ext cx="15509145" cy="895900"/>
            </a:xfrm>
            <a:prstGeom prst="rect">
              <a:avLst/>
            </a:prstGeom>
          </p:spPr>
          <p:txBody>
            <a:bodyPr anchor="t" rtlCol="false" tIns="0" lIns="0" bIns="0" rIns="0">
              <a:spAutoFit/>
            </a:bodyPr>
            <a:lstStyle/>
            <a:p>
              <a:pPr algn="l">
                <a:lnSpc>
                  <a:spcPts val="5526"/>
                </a:lnSpc>
              </a:pPr>
            </a:p>
          </p:txBody>
        </p:sp>
        <p:sp>
          <p:nvSpPr>
            <p:cNvPr name="TextBox 8" id="8"/>
            <p:cNvSpPr txBox="true"/>
            <p:nvPr/>
          </p:nvSpPr>
          <p:spPr>
            <a:xfrm rot="0">
              <a:off x="0" y="1258677"/>
              <a:ext cx="15509145" cy="474013"/>
            </a:xfrm>
            <a:prstGeom prst="rect">
              <a:avLst/>
            </a:prstGeom>
          </p:spPr>
          <p:txBody>
            <a:bodyPr anchor="t" rtlCol="false" tIns="0" lIns="0" bIns="0" rIns="0">
              <a:spAutoFit/>
            </a:bodyPr>
            <a:lstStyle/>
            <a:p>
              <a:pPr algn="l">
                <a:lnSpc>
                  <a:spcPts val="3067"/>
                </a:lnSpc>
                <a:spcBef>
                  <a:spcPct val="0"/>
                </a:spcBef>
              </a:pPr>
              <a:r>
                <a:rPr lang="en-US" sz="2190" spc="-21">
                  <a:solidFill>
                    <a:srgbClr val="000000"/>
                  </a:solidFill>
                  <a:latin typeface="Assistant"/>
                  <a:ea typeface="Assistant"/>
                  <a:cs typeface="Assistant"/>
                  <a:sym typeface="Assistant"/>
                </a:rPr>
                <a:t>Math</a:t>
              </a:r>
              <a:r>
                <a:rPr lang="en-US" sz="2190" spc="-21">
                  <a:solidFill>
                    <a:srgbClr val="000000"/>
                  </a:solidFill>
                  <a:latin typeface="Assistant"/>
                  <a:ea typeface="Assistant"/>
                  <a:cs typeface="Assistant"/>
                  <a:sym typeface="Assistant"/>
                </a:rPr>
                <a:t>ematically, spectrum sensing is a binary hypothesis testing problem. The SU receives a signal</a:t>
              </a:r>
            </a:p>
          </p:txBody>
        </p:sp>
      </p:grpSp>
      <p:sp>
        <p:nvSpPr>
          <p:cNvPr name="TextBox 9" id="9"/>
          <p:cNvSpPr txBox="true"/>
          <p:nvPr/>
        </p:nvSpPr>
        <p:spPr>
          <a:xfrm rot="0">
            <a:off x="3616250" y="6739350"/>
            <a:ext cx="11055501" cy="697554"/>
          </a:xfrm>
          <a:prstGeom prst="rect">
            <a:avLst/>
          </a:prstGeom>
        </p:spPr>
        <p:txBody>
          <a:bodyPr anchor="t" rtlCol="false" tIns="0" lIns="0" bIns="0" rIns="0">
            <a:spAutoFit/>
          </a:bodyPr>
          <a:lstStyle/>
          <a:p>
            <a:pPr algn="l">
              <a:lnSpc>
                <a:spcPts val="5582"/>
              </a:lnSpc>
            </a:pPr>
            <a:r>
              <a:rPr lang="en-US" sz="4294" b="true">
                <a:solidFill>
                  <a:srgbClr val="1C53A3"/>
                </a:solidFill>
                <a:latin typeface="Halant Medium"/>
                <a:ea typeface="Halant Medium"/>
                <a:cs typeface="Halant Medium"/>
                <a:sym typeface="Halant Medium"/>
              </a:rPr>
              <a:t>Hypothesis </a:t>
            </a:r>
            <a:r>
              <a:rPr lang="en-US" sz="4294" b="true">
                <a:solidFill>
                  <a:srgbClr val="1C53A3"/>
                </a:solidFill>
                <a:latin typeface="Halant Medium"/>
                <a:ea typeface="Halant Medium"/>
                <a:cs typeface="Halant Medium"/>
                <a:sym typeface="Halant Medium"/>
              </a:rPr>
              <a:t>H</a:t>
            </a:r>
            <a:r>
              <a:rPr lang="en-US" sz="4294" b="true">
                <a:solidFill>
                  <a:srgbClr val="1C53A3"/>
                </a:solidFill>
                <a:latin typeface="Halant Medium"/>
                <a:ea typeface="Halant Medium"/>
                <a:cs typeface="Halant Medium"/>
                <a:sym typeface="Halant Medium"/>
              </a:rPr>
              <a:t>1</a:t>
            </a:r>
            <a:r>
              <a:rPr lang="en-US" sz="4294" b="true">
                <a:solidFill>
                  <a:srgbClr val="1C53A3"/>
                </a:solidFill>
                <a:latin typeface="Halant Medium"/>
                <a:ea typeface="Halant Medium"/>
                <a:cs typeface="Halant Medium"/>
                <a:sym typeface="Halant Medium"/>
              </a:rPr>
              <a:t>​ (Alternative):</a:t>
            </a:r>
          </a:p>
        </p:txBody>
      </p:sp>
      <p:pic>
        <p:nvPicPr>
          <p:cNvPr name="Picture 10" id="10"/>
          <p:cNvPicPr>
            <a:picLocks noChangeAspect="true"/>
          </p:cNvPicPr>
          <p:nvPr/>
        </p:nvPicPr>
        <p:blipFill>
          <a:blip r:embed="rId6"/>
          <a:stretch>
            <a:fillRect/>
          </a:stretch>
        </p:blipFill>
        <p:spPr>
          <a:xfrm rot="0">
            <a:off x="8064884" y="5679302"/>
            <a:ext cx="4210698" cy="1171582"/>
          </a:xfrm>
          <a:prstGeom prst="rect">
            <a:avLst/>
          </a:prstGeom>
        </p:spPr>
      </p:pic>
      <p:pic>
        <p:nvPicPr>
          <p:cNvPr name="Picture 11" id="11"/>
          <p:cNvPicPr>
            <a:picLocks noChangeAspect="true"/>
          </p:cNvPicPr>
          <p:nvPr/>
        </p:nvPicPr>
        <p:blipFill>
          <a:blip r:embed="rId7"/>
          <a:stretch>
            <a:fillRect/>
          </a:stretch>
        </p:blipFill>
        <p:spPr>
          <a:xfrm rot="0">
            <a:off x="7166755" y="8022831"/>
            <a:ext cx="6006955" cy="1476497"/>
          </a:xfrm>
          <a:prstGeom prst="rect">
            <a:avLst/>
          </a:prstGeom>
        </p:spPr>
      </p:pic>
      <p:grpSp>
        <p:nvGrpSpPr>
          <p:cNvPr name="Group 12" id="12"/>
          <p:cNvGrpSpPr/>
          <p:nvPr/>
        </p:nvGrpSpPr>
        <p:grpSpPr>
          <a:xfrm rot="0">
            <a:off x="3616250" y="4425286"/>
            <a:ext cx="11631859" cy="1299517"/>
            <a:chOff x="0" y="0"/>
            <a:chExt cx="15509145" cy="1732690"/>
          </a:xfrm>
        </p:grpSpPr>
        <p:sp>
          <p:nvSpPr>
            <p:cNvPr name="TextBox 13" id="13"/>
            <p:cNvSpPr txBox="true"/>
            <p:nvPr/>
          </p:nvSpPr>
          <p:spPr>
            <a:xfrm rot="0">
              <a:off x="0" y="-38100"/>
              <a:ext cx="15509145" cy="895900"/>
            </a:xfrm>
            <a:prstGeom prst="rect">
              <a:avLst/>
            </a:prstGeom>
          </p:spPr>
          <p:txBody>
            <a:bodyPr anchor="t" rtlCol="false" tIns="0" lIns="0" bIns="0" rIns="0">
              <a:spAutoFit/>
            </a:bodyPr>
            <a:lstStyle/>
            <a:p>
              <a:pPr algn="l">
                <a:lnSpc>
                  <a:spcPts val="5526"/>
                </a:lnSpc>
              </a:pPr>
            </a:p>
          </p:txBody>
        </p:sp>
        <p:sp>
          <p:nvSpPr>
            <p:cNvPr name="TextBox 14" id="14"/>
            <p:cNvSpPr txBox="true"/>
            <p:nvPr/>
          </p:nvSpPr>
          <p:spPr>
            <a:xfrm rot="0">
              <a:off x="0" y="1258677"/>
              <a:ext cx="15509145" cy="474013"/>
            </a:xfrm>
            <a:prstGeom prst="rect">
              <a:avLst/>
            </a:prstGeom>
          </p:spPr>
          <p:txBody>
            <a:bodyPr anchor="t" rtlCol="false" tIns="0" lIns="0" bIns="0" rIns="0">
              <a:spAutoFit/>
            </a:bodyPr>
            <a:lstStyle/>
            <a:p>
              <a:pPr algn="l">
                <a:lnSpc>
                  <a:spcPts val="3067"/>
                </a:lnSpc>
                <a:spcBef>
                  <a:spcPct val="0"/>
                </a:spcBef>
              </a:pPr>
              <a:r>
                <a:rPr lang="en-US" sz="2190" spc="-21">
                  <a:solidFill>
                    <a:srgbClr val="000000"/>
                  </a:solidFill>
                  <a:latin typeface="Assistant"/>
                  <a:ea typeface="Assistant"/>
                  <a:cs typeface="Assistant"/>
                  <a:sym typeface="Assistant"/>
                </a:rPr>
                <a:t>Th</a:t>
              </a:r>
              <a:r>
                <a:rPr lang="en-US" sz="2190" spc="-21">
                  <a:solidFill>
                    <a:srgbClr val="000000"/>
                  </a:solidFill>
                  <a:latin typeface="Assistant"/>
                  <a:ea typeface="Assistant"/>
                  <a:cs typeface="Assistant"/>
                  <a:sym typeface="Assistant"/>
                </a:rPr>
                <a:t>e PU is absent. The received signal is just random background noise</a:t>
              </a:r>
            </a:p>
          </p:txBody>
        </p:sp>
      </p:grpSp>
      <p:grpSp>
        <p:nvGrpSpPr>
          <p:cNvPr name="Group 15" id="15"/>
          <p:cNvGrpSpPr/>
          <p:nvPr/>
        </p:nvGrpSpPr>
        <p:grpSpPr>
          <a:xfrm rot="0">
            <a:off x="3616250" y="6661918"/>
            <a:ext cx="11631859" cy="1299517"/>
            <a:chOff x="0" y="0"/>
            <a:chExt cx="15509145" cy="1732690"/>
          </a:xfrm>
        </p:grpSpPr>
        <p:sp>
          <p:nvSpPr>
            <p:cNvPr name="TextBox 16" id="16"/>
            <p:cNvSpPr txBox="true"/>
            <p:nvPr/>
          </p:nvSpPr>
          <p:spPr>
            <a:xfrm rot="0">
              <a:off x="0" y="-38100"/>
              <a:ext cx="15509145" cy="895900"/>
            </a:xfrm>
            <a:prstGeom prst="rect">
              <a:avLst/>
            </a:prstGeom>
          </p:spPr>
          <p:txBody>
            <a:bodyPr anchor="t" rtlCol="false" tIns="0" lIns="0" bIns="0" rIns="0">
              <a:spAutoFit/>
            </a:bodyPr>
            <a:lstStyle/>
            <a:p>
              <a:pPr algn="l">
                <a:lnSpc>
                  <a:spcPts val="5526"/>
                </a:lnSpc>
              </a:pPr>
            </a:p>
          </p:txBody>
        </p:sp>
        <p:sp>
          <p:nvSpPr>
            <p:cNvPr name="TextBox 17" id="17"/>
            <p:cNvSpPr txBox="true"/>
            <p:nvPr/>
          </p:nvSpPr>
          <p:spPr>
            <a:xfrm rot="0">
              <a:off x="0" y="1258677"/>
              <a:ext cx="15509145" cy="474013"/>
            </a:xfrm>
            <a:prstGeom prst="rect">
              <a:avLst/>
            </a:prstGeom>
          </p:spPr>
          <p:txBody>
            <a:bodyPr anchor="t" rtlCol="false" tIns="0" lIns="0" bIns="0" rIns="0">
              <a:spAutoFit/>
            </a:bodyPr>
            <a:lstStyle/>
            <a:p>
              <a:pPr algn="l">
                <a:lnSpc>
                  <a:spcPts val="3067"/>
                </a:lnSpc>
                <a:spcBef>
                  <a:spcPct val="0"/>
                </a:spcBef>
              </a:pPr>
              <a:r>
                <a:rPr lang="en-US" sz="2190" spc="-21">
                  <a:solidFill>
                    <a:srgbClr val="000000"/>
                  </a:solidFill>
                  <a:latin typeface="Assistant"/>
                  <a:ea typeface="Assistant"/>
                  <a:cs typeface="Assistant"/>
                  <a:sym typeface="Assistant"/>
                </a:rPr>
                <a:t>Th</a:t>
              </a:r>
              <a:r>
                <a:rPr lang="en-US" sz="2190" spc="-21">
                  <a:solidFill>
                    <a:srgbClr val="000000"/>
                  </a:solidFill>
                  <a:latin typeface="Assistant"/>
                  <a:ea typeface="Assistant"/>
                  <a:cs typeface="Assistant"/>
                  <a:sym typeface="Assistant"/>
                </a:rPr>
                <a:t>e PU is present. The received signal is the PU's signal, s(n), plus the background noise, </a:t>
              </a:r>
              <a:r>
                <a:rPr lang="en-US" sz="2190" spc="-21">
                  <a:solidFill>
                    <a:srgbClr val="000000"/>
                  </a:solidFill>
                  <a:latin typeface="Assistant"/>
                  <a:ea typeface="Assistant"/>
                  <a:cs typeface="Assistant"/>
                  <a:sym typeface="Assistant"/>
                </a:rPr>
                <a:t>w</a:t>
              </a:r>
              <a:r>
                <a:rPr lang="en-US" sz="2190" spc="-21">
                  <a:solidFill>
                    <a:srgbClr val="000000"/>
                  </a:solidFill>
                  <a:latin typeface="Assistant"/>
                  <a:ea typeface="Assistant"/>
                  <a:cs typeface="Assistant"/>
                  <a:sym typeface="Assistant"/>
                </a:rPr>
                <a:t>(n)</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true" flipV="true" rot="0">
            <a:off x="-5303038" y="-3806354"/>
            <a:ext cx="13501499" cy="13650413"/>
          </a:xfrm>
          <a:custGeom>
            <a:avLst/>
            <a:gdLst/>
            <a:ahLst/>
            <a:cxnLst/>
            <a:rect r="r" b="b" t="t" l="l"/>
            <a:pathLst>
              <a:path h="13650413" w="13501499">
                <a:moveTo>
                  <a:pt x="13501499" y="13650413"/>
                </a:moveTo>
                <a:lnTo>
                  <a:pt x="0" y="13650413"/>
                </a:lnTo>
                <a:lnTo>
                  <a:pt x="0" y="0"/>
                </a:lnTo>
                <a:lnTo>
                  <a:pt x="13501499" y="0"/>
                </a:lnTo>
                <a:lnTo>
                  <a:pt x="13501499" y="1365041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433870" y="6333112"/>
            <a:ext cx="9468908" cy="4444219"/>
          </a:xfrm>
          <a:prstGeom prst="rect">
            <a:avLst/>
          </a:prstGeom>
        </p:spPr>
        <p:txBody>
          <a:bodyPr anchor="t" rtlCol="false" tIns="0" lIns="0" bIns="0" rIns="0">
            <a:spAutoFit/>
          </a:bodyPr>
          <a:lstStyle/>
          <a:p>
            <a:pPr algn="l">
              <a:lnSpc>
                <a:spcPts val="7012"/>
              </a:lnSpc>
            </a:pPr>
            <a:r>
              <a:rPr lang="en-US" sz="5942" b="true">
                <a:solidFill>
                  <a:srgbClr val="FFFFFF"/>
                </a:solidFill>
                <a:latin typeface="HK Grotesk Bold"/>
                <a:ea typeface="HK Grotesk Bold"/>
                <a:cs typeface="HK Grotesk Bold"/>
                <a:sym typeface="HK Grotesk Bold"/>
              </a:rPr>
              <a:t>Common (But Flawed) Sensing Methods</a:t>
            </a:r>
          </a:p>
          <a:p>
            <a:pPr algn="l">
              <a:lnSpc>
                <a:spcPts val="7012"/>
              </a:lnSpc>
            </a:pPr>
          </a:p>
          <a:p>
            <a:pPr algn="l">
              <a:lnSpc>
                <a:spcPts val="7012"/>
              </a:lnSpc>
            </a:pPr>
          </a:p>
          <a:p>
            <a:pPr algn="l">
              <a:lnSpc>
                <a:spcPts val="7012"/>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416655" y="3159957"/>
            <a:ext cx="7111338" cy="7111338"/>
          </a:xfrm>
          <a:custGeom>
            <a:avLst/>
            <a:gdLst/>
            <a:ahLst/>
            <a:cxnLst/>
            <a:rect r="r" b="b" t="t" l="l"/>
            <a:pathLst>
              <a:path h="7111338" w="7111338">
                <a:moveTo>
                  <a:pt x="0" y="0"/>
                </a:moveTo>
                <a:lnTo>
                  <a:pt x="7111338" y="0"/>
                </a:lnTo>
                <a:lnTo>
                  <a:pt x="7111338" y="7111338"/>
                </a:lnTo>
                <a:lnTo>
                  <a:pt x="0" y="7111338"/>
                </a:lnTo>
                <a:lnTo>
                  <a:pt x="0" y="0"/>
                </a:lnTo>
                <a:close/>
              </a:path>
            </a:pathLst>
          </a:custGeom>
          <a:blipFill>
            <a:blip r:embed="rId2"/>
            <a:stretch>
              <a:fillRect l="0" t="0" r="0" b="0"/>
            </a:stretch>
          </a:blipFill>
        </p:spPr>
      </p:sp>
      <p:sp>
        <p:nvSpPr>
          <p:cNvPr name="Freeform 3" id="3"/>
          <p:cNvSpPr/>
          <p:nvPr/>
        </p:nvSpPr>
        <p:spPr>
          <a:xfrm flipH="false" flipV="false" rot="0">
            <a:off x="14233384" y="-2957546"/>
            <a:ext cx="7614127" cy="6811183"/>
          </a:xfrm>
          <a:custGeom>
            <a:avLst/>
            <a:gdLst/>
            <a:ahLst/>
            <a:cxnLst/>
            <a:rect r="r" b="b" t="t" l="l"/>
            <a:pathLst>
              <a:path h="6811183" w="7614127">
                <a:moveTo>
                  <a:pt x="0" y="0"/>
                </a:moveTo>
                <a:lnTo>
                  <a:pt x="7614127" y="0"/>
                </a:lnTo>
                <a:lnTo>
                  <a:pt x="7614127" y="6811183"/>
                </a:lnTo>
                <a:lnTo>
                  <a:pt x="0" y="68111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1038225"/>
            <a:ext cx="10967617" cy="1056311"/>
          </a:xfrm>
          <a:prstGeom prst="rect">
            <a:avLst/>
          </a:prstGeom>
        </p:spPr>
        <p:txBody>
          <a:bodyPr anchor="t" rtlCol="false" tIns="0" lIns="0" bIns="0" rIns="0">
            <a:spAutoFit/>
          </a:bodyPr>
          <a:lstStyle/>
          <a:p>
            <a:pPr algn="l">
              <a:lnSpc>
                <a:spcPts val="8345"/>
              </a:lnSpc>
            </a:pPr>
            <a:r>
              <a:rPr lang="en-US" sz="7072" b="true">
                <a:solidFill>
                  <a:srgbClr val="000000"/>
                </a:solidFill>
                <a:latin typeface="HK Grotesk Bold"/>
                <a:ea typeface="HK Grotesk Bold"/>
                <a:cs typeface="HK Grotesk Bold"/>
                <a:sym typeface="HK Grotesk Bold"/>
              </a:rPr>
              <a:t>Matched Filter Detection</a:t>
            </a:r>
          </a:p>
        </p:txBody>
      </p:sp>
      <p:sp>
        <p:nvSpPr>
          <p:cNvPr name="TextBox 5" id="5"/>
          <p:cNvSpPr txBox="true"/>
          <p:nvPr/>
        </p:nvSpPr>
        <p:spPr>
          <a:xfrm rot="0">
            <a:off x="1028700" y="7978837"/>
            <a:ext cx="14189001" cy="1279463"/>
          </a:xfrm>
          <a:prstGeom prst="rect">
            <a:avLst/>
          </a:prstGeom>
        </p:spPr>
        <p:txBody>
          <a:bodyPr anchor="t" rtlCol="false" tIns="0" lIns="0" bIns="0" rIns="0">
            <a:spAutoFit/>
          </a:bodyPr>
          <a:lstStyle/>
          <a:p>
            <a:pPr algn="l">
              <a:lnSpc>
                <a:spcPts val="3439"/>
              </a:lnSpc>
              <a:spcBef>
                <a:spcPct val="0"/>
              </a:spcBef>
            </a:pPr>
            <a:r>
              <a:rPr lang="en-US" b="true" sz="2456" spc="-24">
                <a:solidFill>
                  <a:srgbClr val="000000"/>
                </a:solidFill>
                <a:latin typeface="Assistant Bold"/>
                <a:ea typeface="Assistant Bold"/>
                <a:cs typeface="Assistant Bold"/>
                <a:sym typeface="Assistant Bold"/>
              </a:rPr>
              <a:t>The Flaw:</a:t>
            </a:r>
            <a:r>
              <a:rPr lang="en-US" sz="2456" spc="-24">
                <a:solidFill>
                  <a:srgbClr val="000000"/>
                </a:solidFill>
                <a:latin typeface="Assistant"/>
                <a:ea typeface="Assistant"/>
                <a:cs typeface="Assistant"/>
                <a:sym typeface="Assistant"/>
              </a:rPr>
              <a:t> Its major drawback is the need for perfect a priori knowledge of the PU's signal, including details like modulation type, pulse shaping, and precise timing. In a cognitive radio scenario, a secondary user (SU) rarely has this information, making the matched filter impractical for most real-world</a:t>
            </a:r>
            <a:r>
              <a:rPr lang="en-US" sz="2456" spc="-24">
                <a:solidFill>
                  <a:srgbClr val="000000"/>
                </a:solidFill>
                <a:latin typeface="Assistant"/>
                <a:ea typeface="Assistant"/>
                <a:cs typeface="Assistant"/>
                <a:sym typeface="Assistant"/>
              </a:rPr>
              <a:t> applica</a:t>
            </a:r>
            <a:r>
              <a:rPr lang="en-US" sz="2456" spc="-24">
                <a:solidFill>
                  <a:srgbClr val="000000"/>
                </a:solidFill>
                <a:latin typeface="Assistant"/>
                <a:ea typeface="Assistant"/>
                <a:cs typeface="Assistant"/>
                <a:sym typeface="Assistant"/>
              </a:rPr>
              <a:t>tions.</a:t>
            </a:r>
          </a:p>
        </p:txBody>
      </p:sp>
      <p:sp>
        <p:nvSpPr>
          <p:cNvPr name="TextBox 6" id="6"/>
          <p:cNvSpPr txBox="true"/>
          <p:nvPr/>
        </p:nvSpPr>
        <p:spPr>
          <a:xfrm rot="0">
            <a:off x="1028700" y="2804715"/>
            <a:ext cx="13887249" cy="2040693"/>
          </a:xfrm>
          <a:prstGeom prst="rect">
            <a:avLst/>
          </a:prstGeom>
        </p:spPr>
        <p:txBody>
          <a:bodyPr anchor="t" rtlCol="false" tIns="0" lIns="0" bIns="0" rIns="0">
            <a:spAutoFit/>
          </a:bodyPr>
          <a:lstStyle/>
          <a:p>
            <a:pPr algn="l">
              <a:lnSpc>
                <a:spcPts val="4070"/>
              </a:lnSpc>
              <a:spcBef>
                <a:spcPct val="0"/>
              </a:spcBef>
            </a:pPr>
            <a:r>
              <a:rPr lang="en-US" b="true" sz="2907" spc="-29">
                <a:solidFill>
                  <a:srgbClr val="000000"/>
                </a:solidFill>
                <a:latin typeface="Assistant Bold"/>
                <a:ea typeface="Assistant Bold"/>
                <a:cs typeface="Assistant Bold"/>
                <a:sym typeface="Assistant Bold"/>
              </a:rPr>
              <a:t>The</a:t>
            </a:r>
            <a:r>
              <a:rPr lang="en-US" b="true" sz="2907" spc="-29">
                <a:solidFill>
                  <a:srgbClr val="000000"/>
                </a:solidFill>
                <a:latin typeface="Assistant Bold"/>
                <a:ea typeface="Assistant Bold"/>
                <a:cs typeface="Assistant Bold"/>
                <a:sym typeface="Assistant Bold"/>
              </a:rPr>
              <a:t> Method: </a:t>
            </a:r>
            <a:r>
              <a:rPr lang="en-US" sz="2907" spc="-29">
                <a:solidFill>
                  <a:srgbClr val="000000"/>
                </a:solidFill>
                <a:latin typeface="Assistant"/>
                <a:ea typeface="Assistant"/>
                <a:cs typeface="Assistant"/>
                <a:sym typeface="Assistant"/>
              </a:rPr>
              <a:t>This is considered the optimal detection method when you have complete information about the signal you're looking for. It works by correlating the incoming signal with a known replica of the primary user's (PU) signal. A high correlation value indicates the presence of the PU.</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33384" y="-2957546"/>
            <a:ext cx="7614127" cy="6811183"/>
          </a:xfrm>
          <a:custGeom>
            <a:avLst/>
            <a:gdLst/>
            <a:ahLst/>
            <a:cxnLst/>
            <a:rect r="r" b="b" t="t" l="l"/>
            <a:pathLst>
              <a:path h="6811183" w="7614127">
                <a:moveTo>
                  <a:pt x="0" y="0"/>
                </a:moveTo>
                <a:lnTo>
                  <a:pt x="7614127" y="0"/>
                </a:lnTo>
                <a:lnTo>
                  <a:pt x="7614127" y="6811183"/>
                </a:lnTo>
                <a:lnTo>
                  <a:pt x="0" y="6811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90147" y="4750867"/>
            <a:ext cx="10740013" cy="3450229"/>
          </a:xfrm>
          <a:custGeom>
            <a:avLst/>
            <a:gdLst/>
            <a:ahLst/>
            <a:cxnLst/>
            <a:rect r="r" b="b" t="t" l="l"/>
            <a:pathLst>
              <a:path h="3450229" w="10740013">
                <a:moveTo>
                  <a:pt x="0" y="0"/>
                </a:moveTo>
                <a:lnTo>
                  <a:pt x="10740013" y="0"/>
                </a:lnTo>
                <a:lnTo>
                  <a:pt x="10740013" y="3450229"/>
                </a:lnTo>
                <a:lnTo>
                  <a:pt x="0" y="3450229"/>
                </a:lnTo>
                <a:lnTo>
                  <a:pt x="0" y="0"/>
                </a:lnTo>
                <a:close/>
              </a:path>
            </a:pathLst>
          </a:custGeom>
          <a:blipFill>
            <a:blip r:embed="rId4"/>
            <a:stretch>
              <a:fillRect l="0" t="0" r="0" b="0"/>
            </a:stretch>
          </a:blipFill>
        </p:spPr>
      </p:sp>
      <p:sp>
        <p:nvSpPr>
          <p:cNvPr name="TextBox 4" id="4"/>
          <p:cNvSpPr txBox="true"/>
          <p:nvPr/>
        </p:nvSpPr>
        <p:spPr>
          <a:xfrm rot="0">
            <a:off x="1028700" y="1337399"/>
            <a:ext cx="14212510" cy="959161"/>
          </a:xfrm>
          <a:prstGeom prst="rect">
            <a:avLst/>
          </a:prstGeom>
        </p:spPr>
        <p:txBody>
          <a:bodyPr anchor="t" rtlCol="false" tIns="0" lIns="0" bIns="0" rIns="0">
            <a:spAutoFit/>
          </a:bodyPr>
          <a:lstStyle/>
          <a:p>
            <a:pPr algn="l">
              <a:lnSpc>
                <a:spcPts val="7519"/>
              </a:lnSpc>
            </a:pPr>
            <a:r>
              <a:rPr lang="en-US" sz="6372" b="true">
                <a:solidFill>
                  <a:srgbClr val="000000"/>
                </a:solidFill>
                <a:latin typeface="HK Grotesk Bold"/>
                <a:ea typeface="HK Grotesk Bold"/>
                <a:cs typeface="HK Grotesk Bold"/>
                <a:sym typeface="HK Grotesk Bold"/>
              </a:rPr>
              <a:t>Cyclostationary Feature Detection</a:t>
            </a:r>
          </a:p>
        </p:txBody>
      </p:sp>
      <p:sp>
        <p:nvSpPr>
          <p:cNvPr name="TextBox 5" id="5"/>
          <p:cNvSpPr txBox="true"/>
          <p:nvPr/>
        </p:nvSpPr>
        <p:spPr>
          <a:xfrm rot="0">
            <a:off x="1189794" y="7966353"/>
            <a:ext cx="15340720" cy="1526343"/>
          </a:xfrm>
          <a:prstGeom prst="rect">
            <a:avLst/>
          </a:prstGeom>
        </p:spPr>
        <p:txBody>
          <a:bodyPr anchor="t" rtlCol="false" tIns="0" lIns="0" bIns="0" rIns="0">
            <a:spAutoFit/>
          </a:bodyPr>
          <a:lstStyle/>
          <a:p>
            <a:pPr algn="l">
              <a:lnSpc>
                <a:spcPts val="4070"/>
              </a:lnSpc>
              <a:spcBef>
                <a:spcPct val="0"/>
              </a:spcBef>
            </a:pPr>
            <a:r>
              <a:rPr lang="en-US" b="true" sz="2907" spc="-29">
                <a:solidFill>
                  <a:srgbClr val="000000"/>
                </a:solidFill>
                <a:latin typeface="Assistant Bold"/>
                <a:ea typeface="Assistant Bold"/>
                <a:cs typeface="Assistant Bold"/>
                <a:sym typeface="Assistant Bold"/>
              </a:rPr>
              <a:t>The Flaw:</a:t>
            </a:r>
            <a:r>
              <a:rPr lang="en-US" sz="2907" spc="-29">
                <a:solidFill>
                  <a:srgbClr val="000000"/>
                </a:solidFill>
                <a:latin typeface="Assistant"/>
                <a:ea typeface="Assistant"/>
                <a:cs typeface="Assistant"/>
                <a:sym typeface="Assistant"/>
              </a:rPr>
              <a:t> This method has</a:t>
            </a:r>
            <a:r>
              <a:rPr lang="en-US" sz="2907" spc="-29">
                <a:solidFill>
                  <a:srgbClr val="000000"/>
                </a:solidFill>
                <a:latin typeface="Assistant"/>
                <a:ea typeface="Assistant"/>
                <a:cs typeface="Assistant"/>
                <a:sym typeface="Assistant"/>
              </a:rPr>
              <a:t> two main disadvantages. First, it requires prior knowledge of the PU's cyclic frequencies, which may not be available to the SU. Second, it is computationally very complex and demanding, which makes it difficult to impl</a:t>
            </a:r>
            <a:r>
              <a:rPr lang="en-US" sz="2907" spc="-29">
                <a:solidFill>
                  <a:srgbClr val="000000"/>
                </a:solidFill>
                <a:latin typeface="Assistant"/>
                <a:ea typeface="Assistant"/>
                <a:cs typeface="Assistant"/>
                <a:sym typeface="Assistant"/>
              </a:rPr>
              <a:t>em</a:t>
            </a:r>
            <a:r>
              <a:rPr lang="en-US" sz="2907" spc="-29">
                <a:solidFill>
                  <a:srgbClr val="000000"/>
                </a:solidFill>
                <a:latin typeface="Assistant"/>
                <a:ea typeface="Assistant"/>
                <a:cs typeface="Assistant"/>
                <a:sym typeface="Assistant"/>
              </a:rPr>
              <a:t>ent in real-time systems.</a:t>
            </a:r>
          </a:p>
        </p:txBody>
      </p:sp>
      <p:sp>
        <p:nvSpPr>
          <p:cNvPr name="TextBox 6" id="6"/>
          <p:cNvSpPr txBox="true"/>
          <p:nvPr/>
        </p:nvSpPr>
        <p:spPr>
          <a:xfrm rot="0">
            <a:off x="1189794" y="2908781"/>
            <a:ext cx="14728749" cy="1842086"/>
          </a:xfrm>
          <a:prstGeom prst="rect">
            <a:avLst/>
          </a:prstGeom>
        </p:spPr>
        <p:txBody>
          <a:bodyPr anchor="t" rtlCol="false" tIns="0" lIns="0" bIns="0" rIns="0">
            <a:spAutoFit/>
          </a:bodyPr>
          <a:lstStyle/>
          <a:p>
            <a:pPr algn="l">
              <a:lnSpc>
                <a:spcPts val="3682"/>
              </a:lnSpc>
              <a:spcBef>
                <a:spcPct val="0"/>
              </a:spcBef>
            </a:pPr>
            <a:r>
              <a:rPr lang="en-US" b="true" sz="2630" spc="-26">
                <a:solidFill>
                  <a:srgbClr val="000000"/>
                </a:solidFill>
                <a:latin typeface="Assistant Bold"/>
                <a:ea typeface="Assistant Bold"/>
                <a:cs typeface="Assistant Bold"/>
                <a:sym typeface="Assistant Bold"/>
              </a:rPr>
              <a:t>The Method:</a:t>
            </a:r>
            <a:r>
              <a:rPr lang="en-US" sz="2630" spc="-26">
                <a:solidFill>
                  <a:srgbClr val="000000"/>
                </a:solidFill>
                <a:latin typeface="Assistant"/>
                <a:ea typeface="Assistant"/>
                <a:cs typeface="Assistant"/>
                <a:sym typeface="Assistant"/>
              </a:rPr>
              <a:t> This technique</a:t>
            </a:r>
            <a:r>
              <a:rPr lang="en-US" sz="2630" spc="-26">
                <a:solidFill>
                  <a:srgbClr val="000000"/>
                </a:solidFill>
                <a:latin typeface="Assistant"/>
                <a:ea typeface="Assistant"/>
                <a:cs typeface="Assistant"/>
                <a:sym typeface="Assistant"/>
              </a:rPr>
              <a:t> exploits the fact that man-made communication signals have hidden periodicities in their statistical properties (like mean and autocorrelation) due to processes like modulation and carrier frequencies. These repeating patterns, or "cyclic frequencies," are not present in random noise. By searching for these specific signatures, this method can reliably distinguish a signal from noise.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DAGxwT6kUFg</dc:identifier>
  <dcterms:modified xsi:type="dcterms:W3CDTF">2011-08-01T06:04:30Z</dcterms:modified>
  <cp:revision>1</cp:revision>
  <dc:title>DET PPT-1</dc:title>
</cp:coreProperties>
</file>