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6" r:id="rId2"/>
    <p:sldId id="268" r:id="rId3"/>
    <p:sldId id="26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300"/>
    <a:srgbClr val="767171"/>
    <a:srgbClr val="DBDBDB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/>
    <p:restoredTop sz="85374"/>
  </p:normalViewPr>
  <p:slideViewPr>
    <p:cSldViewPr snapToGrid="0" snapToObjects="1">
      <p:cViewPr varScale="1">
        <p:scale>
          <a:sx n="70" d="100"/>
          <a:sy n="70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62210-E975-424F-9C4F-FC859D81FDDA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7F9D7-4D7A-7548-9980-4DFAFEE3C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7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7CA77-1722-C145-88A4-5673D4C8FA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7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7CA77-1722-C145-88A4-5673D4C8FA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98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7CA77-1722-C145-88A4-5673D4C8FA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4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8C047-E2C8-A448-AF1F-8CB1D08FA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34C614-004B-7942-8A36-836ECFAAE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CAFB4-3CFF-6B4F-87F9-46CBC856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790C14-135D-F043-B9BF-8CBB7546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E1CC5-C4B4-D540-A3E6-5297F476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79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07F6D-5915-7D44-9A62-5F327C62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5E1B52-EA13-1C4F-9A2B-1951E75F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F9A43D-D4B9-A94A-87AD-F0CBBF2A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707F54-213A-3A4C-9034-FE83B369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E79C80-CE50-BE44-9A18-FFDC9A7E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24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5849E3-74D8-BD4B-9CD1-4F7AC7954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892C34-9D66-FA41-B5DC-E857DBA6E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BB0B9-51B8-554F-B701-2FD0542A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04493F-D9D2-E743-B230-CD43D0FF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35E1E8-3805-894E-95D3-F4986BC1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04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62FCD-371D-6341-A853-82FCE122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9C571-2EB6-0E42-A30E-9D246451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A73CDC-39AA-E84A-9479-70B7345B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2DE61B-4B3F-DE46-900A-7428CB65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61819A-9448-174C-BE8D-5B6ACDC8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86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2973E-F00E-C24A-95EB-660EB091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EE6C0-348F-8748-A45C-40B310C7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FE0D3-67A9-2441-9621-3384C437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6A304-4A5A-4C40-ACDB-ADD130CE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AFEAF-88D1-444F-9AD4-799300F1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89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2DC6E-EBE5-A94E-8394-EB186321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5AEE8-DC56-3A46-A1E6-2250A226D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DE7076-4847-964B-9BDF-1F64C551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65C3A7-936E-CC4D-AF1A-0AC85634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72D9E6-049B-034D-BF4A-D49B5EEE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39C762-254E-B443-90AC-8E0D5C02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2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E8991-A649-5D4B-BEA4-DB2344C8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F7FB66-EB51-4C4A-AA71-93BDC2871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377B27-F089-A946-928A-3D8032BA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997768-CF90-EE41-929A-F4EC6B0B0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01F4E2-7522-E94B-BFDA-350ECED54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F63FAF-F8B9-E641-A506-4B32C65F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F95CEC-F314-7D48-A044-9EFD0769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38B07F-01FF-154E-9597-A702314E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77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225A-8AC3-9340-BC4C-D97C84D1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4A93E-3FDE-5F40-BF86-74704A88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E1698F-49A4-6F42-AA98-B716D32C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1DBC83-9DCC-3747-99CC-4D489F37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84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31DB7B-0447-CC49-9027-9AD76B3B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8959A3-7460-7D44-AFBC-487CBAC8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C69C8A-C8C6-6B4D-89E0-124FF5EE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8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94122-FA5A-0D4B-ABF6-A9F5FCA2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5913F-EF97-9541-9A2D-B705C458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846CCA-1655-5344-A843-CAC068BC7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9564D5-6932-3D4A-8143-8063B858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1A6864-9C9A-1D40-ACFD-A4590B4B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08DC87-AB84-B14F-8A62-49D6C921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1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56D82-7274-434D-8664-23B71E6D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C19373-64D1-944A-8C9B-71E6C34B3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3F688E-A75B-9441-97C9-52A064937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FAEDF8-E016-FF40-AC65-9035537C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764C1D-903E-3E42-8B26-EDA28BFD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BC6AC3-AA92-3F41-9DBC-3B890E7F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2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266C02-989D-6742-A897-1A13AF9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C68AEC-69BB-BC49-8F07-CF252307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43885E-B174-B249-AA5D-58D5A0D5D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15CCDC-C5B8-A14A-9528-093354FD6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8C50A-0FD2-7A48-BC23-0015F0873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93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leifiphysik.de/mechanik/einfache-maschinen/grundwissen/flaschenzug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leifiphysik.de/mechanik/einfache-maschinen/grundwissen/flaschenzug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Dittler</a:t>
            </a:r>
            <a:r>
              <a:rPr lang="en-US" dirty="0"/>
              <a:t>, Lukas Mönch, Sebastian Bauer Timo Schaaf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B10-783B-5C46-80D5-6D3CC11084C1}" type="slidenum">
              <a:rPr lang="en-US" smtClean="0"/>
              <a:t>1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6921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Fallunterscheidung der Zugrichtung bei Flaschenzügen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7C7E694-B2BE-427B-8E49-C3F67041A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5" b="8131"/>
          <a:stretch/>
        </p:blipFill>
        <p:spPr>
          <a:xfrm>
            <a:off x="6096000" y="1125864"/>
            <a:ext cx="2333932" cy="46496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F6EDA5D-08BD-424E-BB99-63B1E1DA16E9}"/>
              </a:ext>
            </a:extLst>
          </p:cNvPr>
          <p:cNvSpPr txBox="1"/>
          <p:nvPr/>
        </p:nvSpPr>
        <p:spPr>
          <a:xfrm>
            <a:off x="2738284" y="6072211"/>
            <a:ext cx="8470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767171"/>
                </a:solidFill>
              </a:rPr>
              <a:t>Quelle: Auszüge aus: </a:t>
            </a:r>
            <a:r>
              <a:rPr lang="de-DE" sz="1200" dirty="0">
                <a:solidFill>
                  <a:srgbClr val="767171"/>
                </a:solidFill>
                <a:hlinkClick r:id="rId4"/>
              </a:rPr>
              <a:t>https://www.leifiphysik.de/mechanik/einfache-maschinen/grundwissen/flaschenzug</a:t>
            </a:r>
            <a:r>
              <a:rPr lang="de-DE" sz="1200" dirty="0">
                <a:solidFill>
                  <a:srgbClr val="767171"/>
                </a:solidFill>
              </a:rPr>
              <a:t>, 10.12.2019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3646AC9-CB67-4FA7-9B7F-AA96322D3D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740" b="10555"/>
          <a:stretch/>
        </p:blipFill>
        <p:spPr>
          <a:xfrm>
            <a:off x="3634249" y="1125864"/>
            <a:ext cx="2225777" cy="460208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A64C7B7-EF5F-4CB6-B525-13908E954EEC}"/>
              </a:ext>
            </a:extLst>
          </p:cNvPr>
          <p:cNvSpPr txBox="1"/>
          <p:nvPr/>
        </p:nvSpPr>
        <p:spPr>
          <a:xfrm>
            <a:off x="442453" y="1569158"/>
            <a:ext cx="2955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Anzahl Rollen:	 n = 3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Tragende Seile: 	 n + 1 = 4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in Modell parametrierbar. </a:t>
            </a:r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5CF1146-4C2D-4072-8C7B-8395860D2189}"/>
              </a:ext>
            </a:extLst>
          </p:cNvPr>
          <p:cNvSpPr txBox="1"/>
          <p:nvPr/>
        </p:nvSpPr>
        <p:spPr>
          <a:xfrm>
            <a:off x="8885904" y="1569158"/>
            <a:ext cx="2863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Anzahl Rollen: 	n = 3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Tragende Seile: 	n = 3 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in Modell parametrierbar</a:t>
            </a:r>
            <a:r>
              <a:rPr lang="de-DE" dirty="0"/>
              <a:t>. 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CEAF476-6F62-4152-9A7D-94279B1DB2DF}"/>
              </a:ext>
            </a:extLst>
          </p:cNvPr>
          <p:cNvGrpSpPr/>
          <p:nvPr/>
        </p:nvGrpSpPr>
        <p:grpSpPr>
          <a:xfrm>
            <a:off x="359617" y="3890213"/>
            <a:ext cx="3205806" cy="1808059"/>
            <a:chOff x="359617" y="3890213"/>
            <a:chExt cx="3205806" cy="180805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02AA3A1-5489-4E4F-B844-D0520332307D}"/>
                </a:ext>
              </a:extLst>
            </p:cNvPr>
            <p:cNvSpPr/>
            <p:nvPr/>
          </p:nvSpPr>
          <p:spPr>
            <a:xfrm>
              <a:off x="359617" y="3890213"/>
              <a:ext cx="3205806" cy="1808059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D1C0CD7E-FADC-48C6-AD05-E3358482CE70}"/>
                    </a:ext>
                  </a:extLst>
                </p:cNvPr>
                <p:cNvSpPr txBox="1"/>
                <p:nvPr/>
              </p:nvSpPr>
              <p:spPr>
                <a:xfrm>
                  <a:off x="855780" y="5036832"/>
                  <a:ext cx="227087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de-DE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D1C0CD7E-FADC-48C6-AD05-E3358482C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80" y="5036832"/>
                  <a:ext cx="227087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40" r="-268"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E7E7C060-0274-459C-90D8-1A33AD37CCBB}"/>
                    </a:ext>
                  </a:extLst>
                </p:cNvPr>
                <p:cNvSpPr txBox="1"/>
                <p:nvPr/>
              </p:nvSpPr>
              <p:spPr>
                <a:xfrm>
                  <a:off x="718128" y="3977472"/>
                  <a:ext cx="2270878" cy="10693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de-DE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  <a:p>
                  <a:endParaRPr lang="de-DE" sz="2400" dirty="0"/>
                </a:p>
              </p:txBody>
            </p:sp>
          </mc:Choice>
          <mc:Fallback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E7E7C060-0274-459C-90D8-1A33AD37C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28" y="3977472"/>
                  <a:ext cx="2270878" cy="10693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4B9767A-DCA9-448C-9B14-CE181644ADB4}"/>
              </a:ext>
            </a:extLst>
          </p:cNvPr>
          <p:cNvGrpSpPr/>
          <p:nvPr/>
        </p:nvGrpSpPr>
        <p:grpSpPr>
          <a:xfrm>
            <a:off x="8665906" y="3890212"/>
            <a:ext cx="3205806" cy="1808059"/>
            <a:chOff x="8665906" y="3890212"/>
            <a:chExt cx="3205806" cy="1808059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60CF995-5F55-47C4-9021-BC21C1B2D68B}"/>
                </a:ext>
              </a:extLst>
            </p:cNvPr>
            <p:cNvSpPr/>
            <p:nvPr/>
          </p:nvSpPr>
          <p:spPr>
            <a:xfrm>
              <a:off x="8665906" y="3890212"/>
              <a:ext cx="3205806" cy="1808059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41070E9C-D8A7-4DF9-9909-21032FE17013}"/>
                    </a:ext>
                  </a:extLst>
                </p:cNvPr>
                <p:cNvSpPr txBox="1"/>
                <p:nvPr/>
              </p:nvSpPr>
              <p:spPr>
                <a:xfrm>
                  <a:off x="9117335" y="3980726"/>
                  <a:ext cx="2270878" cy="10632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de-DE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  <a:p>
                  <a:endParaRPr lang="de-DE" sz="2400" dirty="0"/>
                </a:p>
              </p:txBody>
            </p:sp>
          </mc:Choice>
          <mc:Fallback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41070E9C-D8A7-4DF9-9909-21032FE17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7335" y="3980726"/>
                  <a:ext cx="2270878" cy="10632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1FD57DFC-ED72-469A-8928-F5804A9A26EB}"/>
                    </a:ext>
                  </a:extLst>
                </p:cNvPr>
                <p:cNvSpPr txBox="1"/>
                <p:nvPr/>
              </p:nvSpPr>
              <p:spPr>
                <a:xfrm>
                  <a:off x="9529087" y="5036832"/>
                  <a:ext cx="14794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1FD57DFC-ED72-469A-8928-F5804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087" y="5036832"/>
                  <a:ext cx="147944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058" r="-823"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663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Dittler, Lukas Mönch, Sebastian Bauer, Timo Schaaf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B10-783B-5C46-80D5-6D3CC11084C1}" type="slidenum">
              <a:rPr lang="en-US" smtClean="0"/>
              <a:t>2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6921"/>
          </a:xfrm>
          <a:solidFill>
            <a:srgbClr val="FDC300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de-DE" sz="3200" dirty="0"/>
              <a:t>Fallunterscheidung der Zugrichtung bei Flaschenzügen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F6EDA5D-08BD-424E-BB99-63B1E1DA16E9}"/>
              </a:ext>
            </a:extLst>
          </p:cNvPr>
          <p:cNvSpPr txBox="1"/>
          <p:nvPr/>
        </p:nvSpPr>
        <p:spPr>
          <a:xfrm>
            <a:off x="1860755" y="5986469"/>
            <a:ext cx="8470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767171"/>
                </a:solidFill>
              </a:rPr>
              <a:t>Quelle: Auszüge aus: </a:t>
            </a:r>
            <a:r>
              <a:rPr lang="de-DE" sz="1200" dirty="0">
                <a:solidFill>
                  <a:srgbClr val="767171"/>
                </a:solidFill>
                <a:hlinkClick r:id="rId3"/>
              </a:rPr>
              <a:t>https://www.leifiphysik.de/mechanik/einfache-maschinen/grundwissen/flaschenzug</a:t>
            </a:r>
            <a:r>
              <a:rPr lang="de-DE" sz="1200" dirty="0">
                <a:solidFill>
                  <a:srgbClr val="767171"/>
                </a:solidFill>
              </a:rPr>
              <a:t>, 10.12.2019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07F042B-4C5B-42DE-BEA1-7106A4CB60E7}"/>
              </a:ext>
            </a:extLst>
          </p:cNvPr>
          <p:cNvGrpSpPr/>
          <p:nvPr/>
        </p:nvGrpSpPr>
        <p:grpSpPr>
          <a:xfrm>
            <a:off x="3573357" y="1173408"/>
            <a:ext cx="5045286" cy="4649631"/>
            <a:chOff x="3398275" y="1173408"/>
            <a:chExt cx="5045286" cy="4649631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7C7E694-B2BE-427B-8E49-C3F67041A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885" b="8131"/>
            <a:stretch/>
          </p:blipFill>
          <p:spPr>
            <a:xfrm>
              <a:off x="3398275" y="1173408"/>
              <a:ext cx="2333932" cy="4649631"/>
            </a:xfrm>
            <a:prstGeom prst="rect">
              <a:avLst/>
            </a:prstGeom>
          </p:spPr>
        </p:pic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A3646AC9-CB67-4FA7-9B7F-AA96322D3D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6740" b="10555"/>
            <a:stretch/>
          </p:blipFill>
          <p:spPr>
            <a:xfrm>
              <a:off x="6217784" y="1197179"/>
              <a:ext cx="2225777" cy="4602087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F4571F8-8540-49F0-A6C7-1EA1890F416E}"/>
              </a:ext>
            </a:extLst>
          </p:cNvPr>
          <p:cNvGrpSpPr/>
          <p:nvPr/>
        </p:nvGrpSpPr>
        <p:grpSpPr>
          <a:xfrm>
            <a:off x="390776" y="1503171"/>
            <a:ext cx="11410448" cy="1754326"/>
            <a:chOff x="350274" y="1503171"/>
            <a:chExt cx="11410448" cy="1754326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DA64C7B7-EF5F-4CB6-B525-13908E954EEC}"/>
                </a:ext>
              </a:extLst>
            </p:cNvPr>
            <p:cNvSpPr txBox="1"/>
            <p:nvPr/>
          </p:nvSpPr>
          <p:spPr>
            <a:xfrm>
              <a:off x="8804900" y="1503171"/>
              <a:ext cx="29558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Anzahl Rollen:	 n = 3</a:t>
              </a:r>
            </a:p>
            <a:p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Tragende Seile: 	 n + 1 = 4</a:t>
              </a:r>
            </a:p>
            <a:p>
              <a:endParaRPr lang="de-D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de-D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 in Modell parametrierbar. </a:t>
              </a:r>
            </a:p>
            <a:p>
              <a:endParaRPr lang="de-DE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5CF1146-4C2D-4072-8C7B-8395860D2189}"/>
                </a:ext>
              </a:extLst>
            </p:cNvPr>
            <p:cNvSpPr txBox="1"/>
            <p:nvPr/>
          </p:nvSpPr>
          <p:spPr>
            <a:xfrm>
              <a:off x="350274" y="1503171"/>
              <a:ext cx="286364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Anzahl Rollen: 	n = 3</a:t>
              </a:r>
            </a:p>
            <a:p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Tragende Seile: 	n = 3 </a:t>
              </a:r>
            </a:p>
            <a:p>
              <a:endParaRPr lang="de-D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de-D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 in Modell parametrierbar</a:t>
              </a:r>
              <a:r>
                <a:rPr lang="de-DE" dirty="0"/>
                <a:t>. 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9ACF76A-6EEE-4BF1-AFE5-B22279992D25}"/>
              </a:ext>
            </a:extLst>
          </p:cNvPr>
          <p:cNvGrpSpPr/>
          <p:nvPr/>
        </p:nvGrpSpPr>
        <p:grpSpPr>
          <a:xfrm>
            <a:off x="356282" y="4020844"/>
            <a:ext cx="11479437" cy="1808059"/>
            <a:chOff x="392275" y="4020844"/>
            <a:chExt cx="11479437" cy="180805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0E384E73-DC1D-410B-BE26-B9B28BCC0DFD}"/>
                </a:ext>
              </a:extLst>
            </p:cNvPr>
            <p:cNvGrpSpPr/>
            <p:nvPr/>
          </p:nvGrpSpPr>
          <p:grpSpPr>
            <a:xfrm>
              <a:off x="392275" y="4020844"/>
              <a:ext cx="3205806" cy="1808059"/>
              <a:chOff x="359617" y="3890213"/>
              <a:chExt cx="3205806" cy="1808059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FFAEC6C-98F5-4171-9B00-63DD48574E5D}"/>
                  </a:ext>
                </a:extLst>
              </p:cNvPr>
              <p:cNvSpPr/>
              <p:nvPr/>
            </p:nvSpPr>
            <p:spPr>
              <a:xfrm>
                <a:off x="359617" y="3890213"/>
                <a:ext cx="3205806" cy="1808059"/>
              </a:xfrm>
              <a:prstGeom prst="rect">
                <a:avLst/>
              </a:prstGeom>
              <a:solidFill>
                <a:srgbClr val="FDC3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9A637BC9-C868-41BC-B817-FAED6699EBD3}"/>
                      </a:ext>
                    </a:extLst>
                  </p:cNvPr>
                  <p:cNvSpPr txBox="1"/>
                  <p:nvPr/>
                </p:nvSpPr>
                <p:spPr>
                  <a:xfrm>
                    <a:off x="855780" y="5036832"/>
                    <a:ext cx="227087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de-DE" sz="2400" dirty="0"/>
                  </a:p>
                </p:txBody>
              </p:sp>
            </mc:Choice>
            <mc:Fallback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9A637BC9-C868-41BC-B817-FAED6699EB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780" y="5036832"/>
                    <a:ext cx="227087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13" r="-538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00E86ABA-DAAB-4B90-81C5-4BF65B0F9C06}"/>
                      </a:ext>
                    </a:extLst>
                  </p:cNvPr>
                  <p:cNvSpPr txBox="1"/>
                  <p:nvPr/>
                </p:nvSpPr>
                <p:spPr>
                  <a:xfrm>
                    <a:off x="718128" y="3977472"/>
                    <a:ext cx="2270878" cy="106939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de-DE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de-DE" sz="2400" dirty="0"/>
                  </a:p>
                  <a:p>
                    <a:endParaRPr lang="de-DE" sz="2400" dirty="0"/>
                  </a:p>
                </p:txBody>
              </p:sp>
            </mc:Choice>
            <mc:Fallback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00E86ABA-DAAB-4B90-81C5-4BF65B0F9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128" y="3977472"/>
                    <a:ext cx="2270878" cy="106939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F4F64BC8-C4E8-424D-AFB3-8A7A0802FD71}"/>
                </a:ext>
              </a:extLst>
            </p:cNvPr>
            <p:cNvGrpSpPr/>
            <p:nvPr/>
          </p:nvGrpSpPr>
          <p:grpSpPr>
            <a:xfrm>
              <a:off x="8665906" y="4020844"/>
              <a:ext cx="3205806" cy="1808059"/>
              <a:chOff x="8665906" y="3890212"/>
              <a:chExt cx="3205806" cy="1808059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5538F181-9AEC-4DC0-B620-88D421EC8FEC}"/>
                  </a:ext>
                </a:extLst>
              </p:cNvPr>
              <p:cNvSpPr/>
              <p:nvPr/>
            </p:nvSpPr>
            <p:spPr>
              <a:xfrm>
                <a:off x="8665906" y="3890212"/>
                <a:ext cx="3205806" cy="1808059"/>
              </a:xfrm>
              <a:prstGeom prst="rect">
                <a:avLst/>
              </a:prstGeom>
              <a:solidFill>
                <a:srgbClr val="FDC3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CDC7A62F-C05C-471E-B217-95693C3D1BFD}"/>
                      </a:ext>
                    </a:extLst>
                  </p:cNvPr>
                  <p:cNvSpPr txBox="1"/>
                  <p:nvPr/>
                </p:nvSpPr>
                <p:spPr>
                  <a:xfrm>
                    <a:off x="9117335" y="3980726"/>
                    <a:ext cx="2270878" cy="10632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de-DE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de-DE" sz="2400" dirty="0"/>
                  </a:p>
                  <a:p>
                    <a:endParaRPr lang="de-DE" sz="2400" dirty="0"/>
                  </a:p>
                </p:txBody>
              </p:sp>
            </mc:Choice>
            <mc:Fallback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CDC7A62F-C05C-471E-B217-95693C3D1B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335" y="3980726"/>
                    <a:ext cx="2270878" cy="10632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feld 20">
                    <a:extLst>
                      <a:ext uri="{FF2B5EF4-FFF2-40B4-BE49-F238E27FC236}">
                        <a16:creationId xmlns:a16="http://schemas.microsoft.com/office/drawing/2014/main" id="{7B003C30-4500-497A-9894-43CC727102C2}"/>
                      </a:ext>
                    </a:extLst>
                  </p:cNvPr>
                  <p:cNvSpPr txBox="1"/>
                  <p:nvPr/>
                </p:nvSpPr>
                <p:spPr>
                  <a:xfrm>
                    <a:off x="9529087" y="5036832"/>
                    <a:ext cx="147944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de-DE" sz="2400" dirty="0"/>
                  </a:p>
                </p:txBody>
              </p:sp>
            </mc:Choice>
            <mc:Fallback>
              <p:sp>
                <p:nvSpPr>
                  <p:cNvPr id="21" name="Textfeld 20">
                    <a:extLst>
                      <a:ext uri="{FF2B5EF4-FFF2-40B4-BE49-F238E27FC236}">
                        <a16:creationId xmlns:a16="http://schemas.microsoft.com/office/drawing/2014/main" id="{7B003C30-4500-497A-9894-43CC727102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9087" y="5036832"/>
                    <a:ext cx="147944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58" r="-823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5704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Dittler, Lukas Mönch, Sebastian Bauer, Timo Schaaf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B10-783B-5C46-80D5-6D3CC11084C1}" type="slidenum">
              <a:rPr lang="en-US" smtClean="0"/>
              <a:t>3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6921"/>
          </a:xfrm>
          <a:solidFill>
            <a:srgbClr val="FDC300"/>
          </a:solidFill>
        </p:spPr>
        <p:txBody>
          <a:bodyPr>
            <a:normAutofit/>
          </a:bodyPr>
          <a:lstStyle/>
          <a:p>
            <a:r>
              <a:rPr lang="de-DE" sz="3200" dirty="0"/>
              <a:t>Übersicht Hauptkomponenten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DB79E0A-CE79-4AF7-BFF6-53733BDB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15185"/>
              </p:ext>
            </p:extLst>
          </p:nvPr>
        </p:nvGraphicFramePr>
        <p:xfrm>
          <a:off x="416589" y="948104"/>
          <a:ext cx="11358822" cy="2108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95707">
                  <a:extLst>
                    <a:ext uri="{9D8B030D-6E8A-4147-A177-3AD203B41FA5}">
                      <a16:colId xmlns:a16="http://schemas.microsoft.com/office/drawing/2014/main" val="1206153376"/>
                    </a:ext>
                  </a:extLst>
                </a:gridCol>
                <a:gridCol w="2806114">
                  <a:extLst>
                    <a:ext uri="{9D8B030D-6E8A-4147-A177-3AD203B41FA5}">
                      <a16:colId xmlns:a16="http://schemas.microsoft.com/office/drawing/2014/main" val="962319081"/>
                    </a:ext>
                  </a:extLst>
                </a:gridCol>
                <a:gridCol w="3389970">
                  <a:extLst>
                    <a:ext uri="{9D8B030D-6E8A-4147-A177-3AD203B41FA5}">
                      <a16:colId xmlns:a16="http://schemas.microsoft.com/office/drawing/2014/main" val="4091208672"/>
                    </a:ext>
                  </a:extLst>
                </a:gridCol>
                <a:gridCol w="3267031">
                  <a:extLst>
                    <a:ext uri="{9D8B030D-6E8A-4147-A177-3AD203B41FA5}">
                      <a16:colId xmlns:a16="http://schemas.microsoft.com/office/drawing/2014/main" val="2082513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Spannungsquelle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Motor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Getriebe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2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/>
                        <a:t>Modelliert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Spannungssignale: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Kontinuierlich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Diskontinuierlich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Steuerbar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Einphasiger Betrieb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Drehrichtung variabel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Motorisch und generatorischer Betrieb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Übersetzungsverhältnis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Wirkungsgrad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Trägheit</a:t>
                      </a:r>
                    </a:p>
                    <a:p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700" dirty="0"/>
                        <a:t>Ausblick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Wechselspannung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Weitere Motoren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Mehrere Getriebestufen in einem Modell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96702"/>
                  </a:ext>
                </a:extLst>
              </a:tr>
            </a:tbl>
          </a:graphicData>
        </a:graphic>
      </p:graphicFrame>
      <p:graphicFrame>
        <p:nvGraphicFramePr>
          <p:cNvPr id="16" name="Tabelle 4">
            <a:extLst>
              <a:ext uri="{FF2B5EF4-FFF2-40B4-BE49-F238E27FC236}">
                <a16:creationId xmlns:a16="http://schemas.microsoft.com/office/drawing/2014/main" id="{D7FCC2D7-C9ED-4C2D-AF91-60EC7FEC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019805"/>
              </p:ext>
            </p:extLst>
          </p:nvPr>
        </p:nvGraphicFramePr>
        <p:xfrm>
          <a:off x="416589" y="3203734"/>
          <a:ext cx="11358822" cy="2885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95707">
                  <a:extLst>
                    <a:ext uri="{9D8B030D-6E8A-4147-A177-3AD203B41FA5}">
                      <a16:colId xmlns:a16="http://schemas.microsoft.com/office/drawing/2014/main" val="1206153376"/>
                    </a:ext>
                  </a:extLst>
                </a:gridCol>
                <a:gridCol w="2806114">
                  <a:extLst>
                    <a:ext uri="{9D8B030D-6E8A-4147-A177-3AD203B41FA5}">
                      <a16:colId xmlns:a16="http://schemas.microsoft.com/office/drawing/2014/main" val="962319081"/>
                    </a:ext>
                  </a:extLst>
                </a:gridCol>
                <a:gridCol w="3389970">
                  <a:extLst>
                    <a:ext uri="{9D8B030D-6E8A-4147-A177-3AD203B41FA5}">
                      <a16:colId xmlns:a16="http://schemas.microsoft.com/office/drawing/2014/main" val="4091208672"/>
                    </a:ext>
                  </a:extLst>
                </a:gridCol>
                <a:gridCol w="3267031">
                  <a:extLst>
                    <a:ext uri="{9D8B030D-6E8A-4147-A177-3AD203B41FA5}">
                      <a16:colId xmlns:a16="http://schemas.microsoft.com/office/drawing/2014/main" val="2082513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Bremse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Flaschenzug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Seilwinde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2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/>
                        <a:t>Modelliert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Bremskonstante parametrierbar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Anzahl der Rollen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Anfangslänge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Zugwinkel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Trägheit Flaschengewicht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Abstandssensor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Trägheit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Lagerwiderstand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Geometrien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Durchmesserkumulation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700" dirty="0"/>
                        <a:t>Ausblick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Trägheit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Wärmeenergie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Biegearbeit Seil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Seilreibung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Seildehnung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700" dirty="0"/>
                        <a:t>Verschleiß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9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25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Breitbild</PresentationFormat>
  <Paragraphs>81</Paragraphs>
  <Slides>3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Fallunterscheidung der Zugrichtung bei Flaschenzügen</vt:lpstr>
      <vt:lpstr>Fallunterscheidung der Zugrichtung bei Flaschenzügen</vt:lpstr>
      <vt:lpstr>Übersicht Hauptkomponenten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Funktion des Modells</dc:title>
  <dc:creator>Timo Schaaf</dc:creator>
  <cp:lastModifiedBy>Dittler, Daniel</cp:lastModifiedBy>
  <cp:revision>32</cp:revision>
  <dcterms:created xsi:type="dcterms:W3CDTF">2019-12-09T20:44:04Z</dcterms:created>
  <dcterms:modified xsi:type="dcterms:W3CDTF">2019-12-17T15:09:41Z</dcterms:modified>
</cp:coreProperties>
</file>