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9" r:id="rId9"/>
    <p:sldId id="268" r:id="rId10"/>
    <p:sldId id="262" r:id="rId11"/>
    <p:sldId id="261" r:id="rId12"/>
  </p:sldIdLst>
  <p:sldSz cx="12192000" cy="6858000"/>
  <p:notesSz cx="6858000" cy="9144000"/>
  <p:defaultTextStyle>
    <a:defPPr>
      <a:defRPr lang="fr-M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5BAA"/>
    <a:srgbClr val="EB4747"/>
    <a:srgbClr val="374F5B"/>
    <a:srgbClr val="FFCD55"/>
    <a:srgbClr val="FFA255"/>
    <a:srgbClr val="186DA1"/>
    <a:srgbClr val="5A9744"/>
    <a:srgbClr val="719CA9"/>
    <a:srgbClr val="62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EBFFC-F992-0561-6827-A69B8BEF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83AC7D-CA73-D55A-D18C-A64C4EEF0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F9DFF-7453-2018-9AB3-F9A1080F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62E6B-7C32-BE84-F515-01B2434D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77B9A-A642-35EF-C144-6AE3ABE4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735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8AE6A-DAB9-7A14-A5D6-BF6BA98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2AC738-BC5F-361C-931B-E572D4CD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86948-18B5-5982-4C0D-D5C22319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614AB-F81F-4B09-D960-8965C53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7EBB9-144E-451E-297B-54511762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569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9300F9-13D5-AD63-8BF7-7BA0A40CB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2F70ED-AADB-6064-76A5-87FC5A648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51E80-EC40-6833-C84D-1D848FB4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E0FCE-DEAC-CC2B-90C3-9564B692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EA602-33A3-AC89-0023-2086B7E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2793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D6807-E484-09AE-304D-3A61F8B7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2DADD-700B-4B44-B6A7-D3EFDD6F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93A97-2DD2-45F7-CB54-D9D56497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E78D0-5701-87F2-4174-77FC0349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1C91B-BF9E-D70B-D5D9-1611CB6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9098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A2BCA-7C1F-B183-8B26-B2496D9F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CC5269-15F2-BAE1-B268-8BA482A9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0EC3B-21CE-0B5F-03C8-A495F47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BC66E-C7C3-52F7-31DE-B8FF75A1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FE8EA-4FC3-94E4-8AB1-95316D80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610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35B3-182F-9E93-6251-073E5137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F9B9B-0017-756A-2228-C4D9AF6C3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806FF5-5E14-768C-A38E-26F3718A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F83986-A675-7CDC-2CB8-9FB8C737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A56-0F6D-CA49-300E-D81E7627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654224-1864-DD5E-19B3-2AE13A29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649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9B9FD-8BC7-3A2A-66F5-05EDB086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F1DDC-DC3F-4731-4843-579A016A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F36716-5B94-A18E-8F44-471F556F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5CAA25-D175-5D82-2A0C-CE550A951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56D106-77C1-FF34-7D46-6CD6D1CB1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239F7B-0A2E-D003-EECE-065CE6B2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DCA372-3100-5291-702C-F86A9784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1B95C5-DF90-4EE6-524A-C579F628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2125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6E2C4-FB39-746F-8320-37B592BD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D930BA-15C5-0A19-8AFF-CAAA9054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13ACD4-A345-F5FD-B852-0A2F2CB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B10C0-A686-FE3E-BB9E-768F9D6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713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70C411-AA80-4D4C-8F26-15081AF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10A98B-7CEE-2A40-8913-159126D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5B554D-3C68-05AD-A5A9-765FDF5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1242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3D17E-FF16-9822-7AA1-9BA31EF1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64107-7B58-4D78-3679-BAA20FA4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3BC6D8-DFBD-57D7-C62C-1F5A81C59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1C2029-9EAA-16DF-D64E-819D493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ED32D7-C96B-929B-8D9A-B71E124C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9DA4E-B051-8FC9-2B1C-4A2F1A2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317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F8037-29DF-E5DB-F7D2-6597FE9F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031463-3F66-12E8-531A-7911D3FDD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E2883F-DC4D-FFF2-650A-44F5D47F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E5D07-CD1F-924F-C256-6DB5F806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1F3F-C3E0-E123-6DED-B797CE52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53528-82D6-6D10-4B24-9E01120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9698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6FC29A-5407-735F-0DBA-CEE0DA74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3E4E0D-1A9C-EB2B-589C-E2A6785A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94196-9062-73AA-E373-784D1DD9D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444A-2E21-492E-918E-E376D86274C2}" type="datetimeFigureOut">
              <a:rPr lang="fr-MG" smtClean="0"/>
              <a:t>31/07/2023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2FCC3-505C-27C0-43E4-09F28F09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C024B-C330-2820-EBBE-50E31CA2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FEA2-1020-43E2-A427-9ED624B63ECF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9913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Graphique, créativité, art">
            <a:extLst>
              <a:ext uri="{FF2B5EF4-FFF2-40B4-BE49-F238E27FC236}">
                <a16:creationId xmlns:a16="http://schemas.microsoft.com/office/drawing/2014/main" id="{2C61B285-FB3E-6FD3-2A2A-A4BE5BAF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3" y="0"/>
            <a:ext cx="11749237" cy="6858000"/>
          </a:xfrm>
          <a:prstGeom prst="rect">
            <a:avLst/>
          </a:prstGeom>
        </p:spPr>
      </p:pic>
      <p:pic>
        <p:nvPicPr>
          <p:cNvPr id="26" name="Image 25" descr="Une image contenant personne, homme, habits, dessin humoristique">
            <a:extLst>
              <a:ext uri="{FF2B5EF4-FFF2-40B4-BE49-F238E27FC236}">
                <a16:creationId xmlns:a16="http://schemas.microsoft.com/office/drawing/2014/main" id="{087F549B-5BAB-5166-7618-F835BF47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6334" y="82181"/>
            <a:ext cx="8302583" cy="6395657"/>
          </a:xfrm>
          <a:prstGeom prst="rect">
            <a:avLst/>
          </a:prstGeom>
        </p:spPr>
      </p:pic>
      <p:pic>
        <p:nvPicPr>
          <p:cNvPr id="12" name="Image 11" descr="Une image contenant Police, Graphique, logo, symbole">
            <a:extLst>
              <a:ext uri="{FF2B5EF4-FFF2-40B4-BE49-F238E27FC236}">
                <a16:creationId xmlns:a16="http://schemas.microsoft.com/office/drawing/2014/main" id="{EB89E3D7-9075-E34C-13BD-1CD67C4BD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32" y="1965573"/>
            <a:ext cx="3385317" cy="16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53477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EA0BFB-00A8-D2A2-0975-6748901DB74E}"/>
              </a:ext>
            </a:extLst>
          </p:cNvPr>
          <p:cNvGrpSpPr/>
          <p:nvPr/>
        </p:nvGrpSpPr>
        <p:grpSpPr>
          <a:xfrm>
            <a:off x="-455995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EC46D3B-AA85-61EF-320C-12363FA61DD5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0E753-E7AA-B400-3225-D813C02EAD6E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5F4983-4EAC-D8C6-EB47-5A3772695AF8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FAB0656C-C6BA-4520-8709-149190F5B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16B5A99-9413-A0D6-F45A-CCC83747A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71A4E9D-9705-07E5-2D08-B55F4A7F3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58C986B-BD45-99EB-98E8-343FAF6E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B1F6B0-A1B0-221F-F533-45D31C8F4F2F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9E9D72-2E10-A168-6CB4-428F27BD91C6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C3753-97A5-7550-5A33-04B4B3459CE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5FD082-3B60-3E0D-DB1F-05E32379AFF1}"/>
              </a:ext>
            </a:extLst>
          </p:cNvPr>
          <p:cNvSpPr txBox="1"/>
          <p:nvPr/>
        </p:nvSpPr>
        <p:spPr>
          <a:xfrm rot="3132837">
            <a:off x="6106814" y="2188745"/>
            <a:ext cx="5862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STRATEGIE MARKETING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9AE777-3B6D-77F7-5C4F-7E048268A09D}"/>
              </a:ext>
            </a:extLst>
          </p:cNvPr>
          <p:cNvGrpSpPr/>
          <p:nvPr/>
        </p:nvGrpSpPr>
        <p:grpSpPr>
          <a:xfrm>
            <a:off x="-4372252" y="504825"/>
            <a:ext cx="4991100" cy="790575"/>
            <a:chOff x="-4329751" y="504825"/>
            <a:chExt cx="4991100" cy="79057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E9C68D6-E7F5-0CC1-C825-9DFCD4618D99}"/>
                </a:ext>
              </a:extLst>
            </p:cNvPr>
            <p:cNvGrpSpPr/>
            <p:nvPr/>
          </p:nvGrpSpPr>
          <p:grpSpPr>
            <a:xfrm>
              <a:off x="-4329751" y="504825"/>
              <a:ext cx="4991100" cy="790575"/>
              <a:chOff x="552450" y="504825"/>
              <a:chExt cx="4991100" cy="790575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784A8559-9166-F62B-5F50-8D1D2BAB9D2B}"/>
                  </a:ext>
                </a:extLst>
              </p:cNvPr>
              <p:cNvGrpSpPr/>
              <p:nvPr/>
            </p:nvGrpSpPr>
            <p:grpSpPr>
              <a:xfrm>
                <a:off x="552450" y="504825"/>
                <a:ext cx="4991100" cy="790575"/>
                <a:chOff x="552450" y="504825"/>
                <a:chExt cx="4991100" cy="790575"/>
              </a:xfrm>
            </p:grpSpPr>
            <p:sp>
              <p:nvSpPr>
                <p:cNvPr id="19" name="Rectangle : avec coin rogné 18">
                  <a:extLst>
                    <a:ext uri="{FF2B5EF4-FFF2-40B4-BE49-F238E27FC236}">
                      <a16:creationId xmlns:a16="http://schemas.microsoft.com/office/drawing/2014/main" id="{C10E1288-7F6B-A494-BAE8-5D34F0014A66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0" name="Rectangle : avec coin rogné 19">
                  <a:extLst>
                    <a:ext uri="{FF2B5EF4-FFF2-40B4-BE49-F238E27FC236}">
                      <a16:creationId xmlns:a16="http://schemas.microsoft.com/office/drawing/2014/main" id="{3F80E1B9-3004-05C4-9AB4-4834C625E6AF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A1C783E-0B41-52B1-8BCC-E5FCB3A0158B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0D19C1-403E-3CFD-54D6-1EDB27D5FF8B}"/>
                  </a:ext>
                </a:extLst>
              </p:cNvPr>
              <p:cNvSpPr/>
              <p:nvPr/>
            </p:nvSpPr>
            <p:spPr>
              <a:xfrm>
                <a:off x="653143" y="58794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7DABB7F-1A7B-DCBF-DDF2-CC457E99A57C}"/>
                </a:ext>
              </a:extLst>
            </p:cNvPr>
            <p:cNvSpPr txBox="1"/>
            <p:nvPr/>
          </p:nvSpPr>
          <p:spPr>
            <a:xfrm>
              <a:off x="-4135127" y="652126"/>
              <a:ext cx="3969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Sensibilisation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B437625-FFE9-15BB-C3E5-028A3EF9AF08}"/>
              </a:ext>
            </a:extLst>
          </p:cNvPr>
          <p:cNvGrpSpPr/>
          <p:nvPr/>
        </p:nvGrpSpPr>
        <p:grpSpPr>
          <a:xfrm>
            <a:off x="-4943824" y="1541851"/>
            <a:ext cx="5702852" cy="1336487"/>
            <a:chOff x="-4943824" y="1541850"/>
            <a:chExt cx="5702852" cy="925387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B36784B-D281-13F8-115E-1CE13693154C}"/>
                </a:ext>
              </a:extLst>
            </p:cNvPr>
            <p:cNvGrpSpPr/>
            <p:nvPr/>
          </p:nvGrpSpPr>
          <p:grpSpPr>
            <a:xfrm>
              <a:off x="-4943824" y="1541850"/>
              <a:ext cx="5702852" cy="925387"/>
              <a:chOff x="1264202" y="1541850"/>
              <a:chExt cx="4991100" cy="92538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857D89C2-848D-2D94-016A-81C2CEC90FC6}"/>
                  </a:ext>
                </a:extLst>
              </p:cNvPr>
              <p:cNvGrpSpPr/>
              <p:nvPr/>
            </p:nvGrpSpPr>
            <p:grpSpPr>
              <a:xfrm>
                <a:off x="1264202" y="1541850"/>
                <a:ext cx="4991100" cy="925387"/>
                <a:chOff x="552450" y="504825"/>
                <a:chExt cx="4991100" cy="925387"/>
              </a:xfrm>
            </p:grpSpPr>
            <p:sp>
              <p:nvSpPr>
                <p:cNvPr id="27" name="Rectangle : avec coin rogné 26">
                  <a:extLst>
                    <a:ext uri="{FF2B5EF4-FFF2-40B4-BE49-F238E27FC236}">
                      <a16:creationId xmlns:a16="http://schemas.microsoft.com/office/drawing/2014/main" id="{AB32CD89-ED7E-7218-488C-F2FE121B97C6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8" name="Rectangle : avec coin rogné 27">
                  <a:extLst>
                    <a:ext uri="{FF2B5EF4-FFF2-40B4-BE49-F238E27FC236}">
                      <a16:creationId xmlns:a16="http://schemas.microsoft.com/office/drawing/2014/main" id="{1F723255-571E-19A1-C1CE-492BD20FEFE1}"/>
                    </a:ext>
                  </a:extLst>
                </p:cNvPr>
                <p:cNvSpPr/>
                <p:nvPr/>
              </p:nvSpPr>
              <p:spPr>
                <a:xfrm>
                  <a:off x="4817691" y="686680"/>
                  <a:ext cx="603175" cy="561095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A67BDD8-0F6A-1F47-900D-7A328AC74511}"/>
                    </a:ext>
                  </a:extLst>
                </p:cNvPr>
                <p:cNvSpPr/>
                <p:nvPr/>
              </p:nvSpPr>
              <p:spPr>
                <a:xfrm>
                  <a:off x="4803814" y="722326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6F7B79-4627-38FE-33BD-9973F85BD7C4}"/>
                  </a:ext>
                </a:extLst>
              </p:cNvPr>
              <p:cNvSpPr/>
              <p:nvPr/>
            </p:nvSpPr>
            <p:spPr>
              <a:xfrm>
                <a:off x="1364895" y="1624974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1BFEBA7-2284-303E-8A3C-D13D54F11B76}"/>
                </a:ext>
              </a:extLst>
            </p:cNvPr>
            <p:cNvSpPr txBox="1"/>
            <p:nvPr/>
          </p:nvSpPr>
          <p:spPr>
            <a:xfrm>
              <a:off x="-4746720" y="1636504"/>
              <a:ext cx="4419981" cy="319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Acquisition d'utilisateurs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28A27CF-1A20-40E8-2690-9172C0CB7A01}"/>
              </a:ext>
            </a:extLst>
          </p:cNvPr>
          <p:cNvGrpSpPr/>
          <p:nvPr/>
        </p:nvGrpSpPr>
        <p:grpSpPr>
          <a:xfrm>
            <a:off x="-5627828" y="2863070"/>
            <a:ext cx="6516794" cy="1486892"/>
            <a:chOff x="-5627828" y="2548745"/>
            <a:chExt cx="6516794" cy="148689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07A4982-18AC-038F-10E5-7544F1559D62}"/>
                </a:ext>
              </a:extLst>
            </p:cNvPr>
            <p:cNvGrpSpPr/>
            <p:nvPr/>
          </p:nvGrpSpPr>
          <p:grpSpPr>
            <a:xfrm>
              <a:off x="-5627828" y="2548745"/>
              <a:ext cx="6516794" cy="1486892"/>
              <a:chOff x="2078144" y="2548745"/>
              <a:chExt cx="4991100" cy="940904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3FA06C4-3A07-81B0-E979-40BF180484D9}"/>
                  </a:ext>
                </a:extLst>
              </p:cNvPr>
              <p:cNvGrpSpPr/>
              <p:nvPr/>
            </p:nvGrpSpPr>
            <p:grpSpPr>
              <a:xfrm>
                <a:off x="2078144" y="2548745"/>
                <a:ext cx="4991100" cy="940904"/>
                <a:chOff x="552450" y="504825"/>
                <a:chExt cx="4991100" cy="940904"/>
              </a:xfrm>
            </p:grpSpPr>
            <p:sp>
              <p:nvSpPr>
                <p:cNvPr id="35" name="Rectangle : avec coin rogné 34">
                  <a:extLst>
                    <a:ext uri="{FF2B5EF4-FFF2-40B4-BE49-F238E27FC236}">
                      <a16:creationId xmlns:a16="http://schemas.microsoft.com/office/drawing/2014/main" id="{588B93B3-4860-15E4-DFA8-9D8E150783B2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6" name="Rectangle : avec coin rogné 35">
                  <a:extLst>
                    <a:ext uri="{FF2B5EF4-FFF2-40B4-BE49-F238E27FC236}">
                      <a16:creationId xmlns:a16="http://schemas.microsoft.com/office/drawing/2014/main" id="{5C5B6EFF-E111-71EF-DB77-C9BEB6C9EB7B}"/>
                    </a:ext>
                  </a:extLst>
                </p:cNvPr>
                <p:cNvSpPr/>
                <p:nvPr/>
              </p:nvSpPr>
              <p:spPr>
                <a:xfrm>
                  <a:off x="4817691" y="653663"/>
                  <a:ext cx="631987" cy="594113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0C2E19A-3604-BEBB-263C-40103B6C690F}"/>
                    </a:ext>
                  </a:extLst>
                </p:cNvPr>
                <p:cNvSpPr/>
                <p:nvPr/>
              </p:nvSpPr>
              <p:spPr>
                <a:xfrm>
                  <a:off x="4808833" y="737843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9EBA6AC-86B0-8108-0CE5-775904270F2D}"/>
                  </a:ext>
                </a:extLst>
              </p:cNvPr>
              <p:cNvSpPr/>
              <p:nvPr/>
            </p:nvSpPr>
            <p:spPr>
              <a:xfrm>
                <a:off x="2178837" y="26318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115B039-AD54-8DF4-37D0-6E2AF65C1724}"/>
                </a:ext>
              </a:extLst>
            </p:cNvPr>
            <p:cNvSpPr txBox="1"/>
            <p:nvPr/>
          </p:nvSpPr>
          <p:spPr>
            <a:xfrm>
              <a:off x="-5496356" y="2730949"/>
              <a:ext cx="528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Engagement communautaire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E3094E7-5DA0-1168-5A16-A239F2998967}"/>
              </a:ext>
            </a:extLst>
          </p:cNvPr>
          <p:cNvGrpSpPr/>
          <p:nvPr/>
        </p:nvGrpSpPr>
        <p:grpSpPr>
          <a:xfrm>
            <a:off x="-36507" y="6334522"/>
            <a:ext cx="12214504" cy="6750210"/>
            <a:chOff x="-36507" y="6334522"/>
            <a:chExt cx="12214504" cy="675021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2C69C098-4401-1E10-168F-EE78DCFE934A}"/>
                </a:ext>
              </a:extLst>
            </p:cNvPr>
            <p:cNvGrpSpPr/>
            <p:nvPr/>
          </p:nvGrpSpPr>
          <p:grpSpPr>
            <a:xfrm>
              <a:off x="-36507" y="6334522"/>
              <a:ext cx="12214504" cy="6750210"/>
              <a:chOff x="-22504" y="16256"/>
              <a:chExt cx="12214504" cy="67502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FBD114E-52B5-68F0-8E5C-B2076DCF9D1A}"/>
                  </a:ext>
                </a:extLst>
              </p:cNvPr>
              <p:cNvSpPr/>
              <p:nvPr/>
            </p:nvSpPr>
            <p:spPr>
              <a:xfrm>
                <a:off x="-22504" y="652126"/>
                <a:ext cx="12214504" cy="6114340"/>
              </a:xfrm>
              <a:prstGeom prst="rect">
                <a:avLst/>
              </a:prstGeom>
              <a:gradFill flip="none" rotWithShape="1">
                <a:gsLst>
                  <a:gs pos="0">
                    <a:srgbClr val="FFCD55"/>
                  </a:gs>
                  <a:gs pos="100000">
                    <a:srgbClr val="FFA25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56422D29-8EE8-6466-C5AB-730F63E7EE09}"/>
                  </a:ext>
                </a:extLst>
              </p:cNvPr>
              <p:cNvGrpSpPr/>
              <p:nvPr/>
            </p:nvGrpSpPr>
            <p:grpSpPr>
              <a:xfrm>
                <a:off x="-17051" y="16256"/>
                <a:ext cx="1980542" cy="659826"/>
                <a:chOff x="-17051" y="16256"/>
                <a:chExt cx="1980542" cy="659826"/>
              </a:xfrm>
            </p:grpSpPr>
            <p:sp>
              <p:nvSpPr>
                <p:cNvPr id="39" name="Rectangle : avec coin arrondi et coin rogné en haut 38">
                  <a:extLst>
                    <a:ext uri="{FF2B5EF4-FFF2-40B4-BE49-F238E27FC236}">
                      <a16:creationId xmlns:a16="http://schemas.microsoft.com/office/drawing/2014/main" id="{4E51139A-85F8-05AA-D3F0-484EBD244F7A}"/>
                    </a:ext>
                  </a:extLst>
                </p:cNvPr>
                <p:cNvSpPr/>
                <p:nvPr/>
              </p:nvSpPr>
              <p:spPr>
                <a:xfrm>
                  <a:off x="-17051" y="16256"/>
                  <a:ext cx="1980542" cy="659826"/>
                </a:xfrm>
                <a:prstGeom prst="snipRoundRect">
                  <a:avLst>
                    <a:gd name="adj1" fmla="val 0"/>
                    <a:gd name="adj2" fmla="val 50000"/>
                  </a:avLst>
                </a:prstGeom>
                <a:gradFill>
                  <a:gsLst>
                    <a:gs pos="0">
                      <a:srgbClr val="FFCD55"/>
                    </a:gs>
                    <a:gs pos="100000">
                      <a:srgbClr val="FFA2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86AB45CB-B460-23D2-F0CC-330677FF796D}"/>
                    </a:ext>
                  </a:extLst>
                </p:cNvPr>
                <p:cNvSpPr/>
                <p:nvPr/>
              </p:nvSpPr>
              <p:spPr>
                <a:xfrm>
                  <a:off x="97091" y="116932"/>
                  <a:ext cx="1525659" cy="4690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A3E3481-8A3C-A9C6-3F9F-D64ACE0B43B8}"/>
                    </a:ext>
                  </a:extLst>
                </p:cNvPr>
                <p:cNvSpPr txBox="1"/>
                <p:nvPr/>
              </p:nvSpPr>
              <p:spPr>
                <a:xfrm>
                  <a:off x="310286" y="115121"/>
                  <a:ext cx="1344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tx2"/>
                      </a:solidFill>
                    </a:rPr>
                    <a:t>PESTEL</a:t>
                  </a:r>
                  <a:endParaRPr lang="fr-MG" sz="2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3A34DDCD-CC94-6B68-BDDC-07F6ABB5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080" y="8700752"/>
              <a:ext cx="5740695" cy="3245017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86AA7E14-014A-FAD4-86AC-17EFD15C6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7903456"/>
              <a:ext cx="5721644" cy="4718292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33C7191-EDCF-96F0-F527-0A70F85248E1}"/>
              </a:ext>
            </a:extLst>
          </p:cNvPr>
          <p:cNvGrpSpPr/>
          <p:nvPr/>
        </p:nvGrpSpPr>
        <p:grpSpPr>
          <a:xfrm>
            <a:off x="-47631" y="6325104"/>
            <a:ext cx="12214504" cy="6750210"/>
            <a:chOff x="-47631" y="6324936"/>
            <a:chExt cx="12214504" cy="675021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508066F3-54BD-DDEA-8FAE-91BAE09B5AF3}"/>
                </a:ext>
              </a:extLst>
            </p:cNvPr>
            <p:cNvGrpSpPr/>
            <p:nvPr/>
          </p:nvGrpSpPr>
          <p:grpSpPr>
            <a:xfrm>
              <a:off x="-47631" y="6324936"/>
              <a:ext cx="12214504" cy="6750210"/>
              <a:chOff x="-22504" y="16256"/>
              <a:chExt cx="12214504" cy="675021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B7431A-363C-BAB4-DECA-9CC6A7316DE9}"/>
                  </a:ext>
                </a:extLst>
              </p:cNvPr>
              <p:cNvSpPr/>
              <p:nvPr/>
            </p:nvSpPr>
            <p:spPr>
              <a:xfrm>
                <a:off x="-22504" y="652126"/>
                <a:ext cx="12214504" cy="6114340"/>
              </a:xfrm>
              <a:prstGeom prst="rect">
                <a:avLst/>
              </a:prstGeom>
              <a:gradFill flip="none" rotWithShape="1">
                <a:gsLst>
                  <a:gs pos="0">
                    <a:srgbClr val="FFCD55"/>
                  </a:gs>
                  <a:gs pos="100000">
                    <a:srgbClr val="FFA25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C4E9FC23-D30C-232A-D97B-A0FF4F13BA44}"/>
                  </a:ext>
                </a:extLst>
              </p:cNvPr>
              <p:cNvGrpSpPr/>
              <p:nvPr/>
            </p:nvGrpSpPr>
            <p:grpSpPr>
              <a:xfrm>
                <a:off x="1976849" y="16256"/>
                <a:ext cx="1980542" cy="659826"/>
                <a:chOff x="1976849" y="16256"/>
                <a:chExt cx="1980542" cy="659826"/>
              </a:xfrm>
            </p:grpSpPr>
            <p:sp>
              <p:nvSpPr>
                <p:cNvPr id="48" name="Rectangle : avec coin arrondi et coin rogné en haut 47">
                  <a:extLst>
                    <a:ext uri="{FF2B5EF4-FFF2-40B4-BE49-F238E27FC236}">
                      <a16:creationId xmlns:a16="http://schemas.microsoft.com/office/drawing/2014/main" id="{22B95363-9B64-ACCB-B881-0BE0DA057BB5}"/>
                    </a:ext>
                  </a:extLst>
                </p:cNvPr>
                <p:cNvSpPr/>
                <p:nvPr/>
              </p:nvSpPr>
              <p:spPr>
                <a:xfrm>
                  <a:off x="1976849" y="16256"/>
                  <a:ext cx="1980542" cy="659826"/>
                </a:xfrm>
                <a:prstGeom prst="snipRoundRect">
                  <a:avLst>
                    <a:gd name="adj1" fmla="val 0"/>
                    <a:gd name="adj2" fmla="val 50000"/>
                  </a:avLst>
                </a:prstGeom>
                <a:gradFill>
                  <a:gsLst>
                    <a:gs pos="0">
                      <a:srgbClr val="FFCD55"/>
                    </a:gs>
                    <a:gs pos="100000">
                      <a:srgbClr val="FFA2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 dirty="0"/>
                </a:p>
              </p:txBody>
            </p:sp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CF4E78F5-1083-8AFB-42BE-8D052C8869CB}"/>
                    </a:ext>
                  </a:extLst>
                </p:cNvPr>
                <p:cNvSpPr/>
                <p:nvPr/>
              </p:nvSpPr>
              <p:spPr>
                <a:xfrm>
                  <a:off x="2090991" y="116932"/>
                  <a:ext cx="1525659" cy="4690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F6C0BA0A-0417-C331-942F-D67FD3A11448}"/>
                    </a:ext>
                  </a:extLst>
                </p:cNvPr>
                <p:cNvSpPr txBox="1"/>
                <p:nvPr/>
              </p:nvSpPr>
              <p:spPr>
                <a:xfrm>
                  <a:off x="2304186" y="115121"/>
                  <a:ext cx="13448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tx2"/>
                      </a:solidFill>
                    </a:rPr>
                    <a:t>SWOT</a:t>
                  </a:r>
                  <a:endParaRPr lang="fr-MG" sz="2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pic>
          <p:nvPicPr>
            <p:cNvPr id="59" name="Image 58" descr="Une image contenant texte, capture d’écran, Police, logo">
              <a:extLst>
                <a:ext uri="{FF2B5EF4-FFF2-40B4-BE49-F238E27FC236}">
                  <a16:creationId xmlns:a16="http://schemas.microsoft.com/office/drawing/2014/main" id="{BDF6012B-0E0E-14B1-C011-9AACD142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020" y="7039093"/>
              <a:ext cx="7907796" cy="5930847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78E70F4B-5065-E4D4-4677-ED5E7F6DBDC5}"/>
              </a:ext>
            </a:extLst>
          </p:cNvPr>
          <p:cNvGrpSpPr/>
          <p:nvPr/>
        </p:nvGrpSpPr>
        <p:grpSpPr>
          <a:xfrm>
            <a:off x="-45146" y="6334522"/>
            <a:ext cx="12214504" cy="6750210"/>
            <a:chOff x="13002235" y="6336118"/>
            <a:chExt cx="12214504" cy="6750210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37AFD14B-744F-C381-89EF-BA38F3F6D287}"/>
                </a:ext>
              </a:extLst>
            </p:cNvPr>
            <p:cNvGrpSpPr/>
            <p:nvPr/>
          </p:nvGrpSpPr>
          <p:grpSpPr>
            <a:xfrm>
              <a:off x="13002235" y="6336118"/>
              <a:ext cx="12214504" cy="6750210"/>
              <a:chOff x="-22504" y="16256"/>
              <a:chExt cx="12214504" cy="675021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B3588B-FB9C-BBEC-7AC8-ADF643ECB1B4}"/>
                  </a:ext>
                </a:extLst>
              </p:cNvPr>
              <p:cNvSpPr/>
              <p:nvPr/>
            </p:nvSpPr>
            <p:spPr>
              <a:xfrm>
                <a:off x="-22504" y="652126"/>
                <a:ext cx="12214504" cy="6114340"/>
              </a:xfrm>
              <a:prstGeom prst="rect">
                <a:avLst/>
              </a:prstGeom>
              <a:gradFill flip="none" rotWithShape="1">
                <a:gsLst>
                  <a:gs pos="0">
                    <a:srgbClr val="FFCD55"/>
                  </a:gs>
                  <a:gs pos="100000">
                    <a:srgbClr val="FFA25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F44843BD-B4A5-3F32-49D9-5B27A3BDB2EB}"/>
                  </a:ext>
                </a:extLst>
              </p:cNvPr>
              <p:cNvGrpSpPr/>
              <p:nvPr/>
            </p:nvGrpSpPr>
            <p:grpSpPr>
              <a:xfrm>
                <a:off x="3970748" y="16256"/>
                <a:ext cx="2330335" cy="659826"/>
                <a:chOff x="3970748" y="16256"/>
                <a:chExt cx="2330335" cy="659826"/>
              </a:xfrm>
            </p:grpSpPr>
            <p:sp>
              <p:nvSpPr>
                <p:cNvPr id="54" name="Rectangle : avec coin arrondi et coin rogné en haut 53">
                  <a:extLst>
                    <a:ext uri="{FF2B5EF4-FFF2-40B4-BE49-F238E27FC236}">
                      <a16:creationId xmlns:a16="http://schemas.microsoft.com/office/drawing/2014/main" id="{BA64005C-98AA-9B3D-DC31-EDBB5D4838A2}"/>
                    </a:ext>
                  </a:extLst>
                </p:cNvPr>
                <p:cNvSpPr/>
                <p:nvPr/>
              </p:nvSpPr>
              <p:spPr>
                <a:xfrm>
                  <a:off x="3970748" y="16256"/>
                  <a:ext cx="2330335" cy="659826"/>
                </a:xfrm>
                <a:prstGeom prst="snipRoundRect">
                  <a:avLst>
                    <a:gd name="adj1" fmla="val 0"/>
                    <a:gd name="adj2" fmla="val 50000"/>
                  </a:avLst>
                </a:prstGeom>
                <a:gradFill>
                  <a:gsLst>
                    <a:gs pos="0">
                      <a:srgbClr val="FFCD55"/>
                    </a:gs>
                    <a:gs pos="100000">
                      <a:srgbClr val="FFA2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 dirty="0"/>
                </a:p>
              </p:txBody>
            </p:sp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5E5BBE81-58CA-66CD-FA75-8C9A58D97092}"/>
                    </a:ext>
                  </a:extLst>
                </p:cNvPr>
                <p:cNvSpPr/>
                <p:nvPr/>
              </p:nvSpPr>
              <p:spPr>
                <a:xfrm>
                  <a:off x="4084891" y="161015"/>
                  <a:ext cx="1825877" cy="42497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B613376B-1557-08E9-F8FC-B768DCA2FDC9}"/>
                    </a:ext>
                  </a:extLst>
                </p:cNvPr>
                <p:cNvSpPr txBox="1"/>
                <p:nvPr/>
              </p:nvSpPr>
              <p:spPr>
                <a:xfrm>
                  <a:off x="4298086" y="115121"/>
                  <a:ext cx="1612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tx2"/>
                      </a:solidFill>
                    </a:rPr>
                    <a:t>PERSONA</a:t>
                  </a:r>
                  <a:endParaRPr lang="fr-MG" sz="2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7EDAD7A7-B9EB-64DC-0682-055F1132C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21992" y="7140703"/>
              <a:ext cx="10283355" cy="578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0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933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609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9896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90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90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4.375E-6 -0.9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Graphique, créativité, art">
            <a:extLst>
              <a:ext uri="{FF2B5EF4-FFF2-40B4-BE49-F238E27FC236}">
                <a16:creationId xmlns:a16="http://schemas.microsoft.com/office/drawing/2014/main" id="{2C61B285-FB3E-6FD3-2A2A-A4BE5BAF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3" y="0"/>
            <a:ext cx="11749237" cy="6858000"/>
          </a:xfrm>
          <a:prstGeom prst="rect">
            <a:avLst/>
          </a:prstGeom>
        </p:spPr>
      </p:pic>
      <p:pic>
        <p:nvPicPr>
          <p:cNvPr id="26" name="Image 25" descr="Une image contenant personne, homme, habits, dessin humoristique">
            <a:extLst>
              <a:ext uri="{FF2B5EF4-FFF2-40B4-BE49-F238E27FC236}">
                <a16:creationId xmlns:a16="http://schemas.microsoft.com/office/drawing/2014/main" id="{087F549B-5BAB-5166-7618-F835BF47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1" y="135140"/>
            <a:ext cx="8302583" cy="63956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715E33-6CE4-0BD2-416F-5559797FE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960" y="327203"/>
            <a:ext cx="5673406" cy="187878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La solidarité en mouvement. </a:t>
            </a:r>
            <a:endParaRPr lang="fr-M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Image 11" descr="Une image contenant Police, Graphique, logo, symbole">
            <a:extLst>
              <a:ext uri="{FF2B5EF4-FFF2-40B4-BE49-F238E27FC236}">
                <a16:creationId xmlns:a16="http://schemas.microsoft.com/office/drawing/2014/main" id="{EB89E3D7-9075-E34C-13BD-1CD67C4BD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32" y="1965573"/>
            <a:ext cx="3385317" cy="1682401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BB44E69-2D50-67E2-6E7E-B1DD65A845F7}"/>
              </a:ext>
            </a:extLst>
          </p:cNvPr>
          <p:cNvSpPr txBox="1">
            <a:spLocks/>
          </p:cNvSpPr>
          <p:nvPr/>
        </p:nvSpPr>
        <p:spPr>
          <a:xfrm>
            <a:off x="7359204" y="2533195"/>
            <a:ext cx="5673406" cy="227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Ensemble, </a:t>
            </a:r>
          </a:p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rendons l'envoi</a:t>
            </a:r>
          </a:p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 de colis plus </a:t>
            </a:r>
          </a:p>
          <a:p>
            <a:r>
              <a:rPr lang="fr-FR" sz="4400" dirty="0">
                <a:solidFill>
                  <a:schemeClr val="bg1"/>
                </a:solidFill>
                <a:latin typeface="+mn-lt"/>
              </a:rPr>
              <a:t>simple.</a:t>
            </a:r>
            <a:endParaRPr lang="fr-MG" sz="4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10E0D34-EB27-A973-F6B1-42D3CF083706}"/>
              </a:ext>
            </a:extLst>
          </p:cNvPr>
          <p:cNvSpPr txBox="1"/>
          <p:nvPr/>
        </p:nvSpPr>
        <p:spPr>
          <a:xfrm rot="3132837">
            <a:off x="7492016" y="2054097"/>
            <a:ext cx="3157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solidFill>
                  <a:srgbClr val="374F5B"/>
                </a:solidFill>
              </a:rPr>
              <a:t>PROBLEME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9A6ECA9-D6B9-A361-04B8-6FB8D0735CB1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AD27D99-A46D-C7F8-3087-672DACC76DFC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0A357-AE7E-0DD5-9939-84B6E3BEAD6F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7F1F36-E294-4C3C-2C91-C5B67BF55457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BDD9E147-2442-CBD9-99F9-456EB997A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7807C067-F7A0-3FC0-7900-6B4860B19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4EEFE0D5-E190-3925-CE78-1F4ABD7E9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127B51B-2027-022C-EC09-67AB3553C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4CD52DF-A008-27D5-90F9-D18DA8B0924E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BA1787-027A-28C2-EE74-7FFABDE4E989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7C0277-FD9A-1921-CD6B-A02ED7521BF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340498B6-0A69-7DC2-08B8-E26531EE8773}"/>
              </a:ext>
            </a:extLst>
          </p:cNvPr>
          <p:cNvGrpSpPr/>
          <p:nvPr/>
        </p:nvGrpSpPr>
        <p:grpSpPr>
          <a:xfrm>
            <a:off x="-4329751" y="504825"/>
            <a:ext cx="4991100" cy="790575"/>
            <a:chOff x="-4329751" y="504825"/>
            <a:chExt cx="4991100" cy="790575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DED38CE6-0E0B-C8F4-2C5B-6F1D70DDA0C3}"/>
                </a:ext>
              </a:extLst>
            </p:cNvPr>
            <p:cNvGrpSpPr/>
            <p:nvPr/>
          </p:nvGrpSpPr>
          <p:grpSpPr>
            <a:xfrm>
              <a:off x="-4329751" y="504825"/>
              <a:ext cx="4991100" cy="790575"/>
              <a:chOff x="552450" y="504825"/>
              <a:chExt cx="4991100" cy="790575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6C532DE9-E58E-F550-701A-D70C23587F00}"/>
                  </a:ext>
                </a:extLst>
              </p:cNvPr>
              <p:cNvGrpSpPr/>
              <p:nvPr/>
            </p:nvGrpSpPr>
            <p:grpSpPr>
              <a:xfrm>
                <a:off x="552450" y="504825"/>
                <a:ext cx="4991100" cy="790575"/>
                <a:chOff x="552450" y="504825"/>
                <a:chExt cx="4991100" cy="790575"/>
              </a:xfrm>
            </p:grpSpPr>
            <p:sp>
              <p:nvSpPr>
                <p:cNvPr id="11" name="Rectangle : avec coin rogné 10">
                  <a:extLst>
                    <a:ext uri="{FF2B5EF4-FFF2-40B4-BE49-F238E27FC236}">
                      <a16:creationId xmlns:a16="http://schemas.microsoft.com/office/drawing/2014/main" id="{5A803671-9D1B-0792-2D36-85F748D69664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13" name="Rectangle : avec coin rogné 12">
                  <a:extLst>
                    <a:ext uri="{FF2B5EF4-FFF2-40B4-BE49-F238E27FC236}">
                      <a16:creationId xmlns:a16="http://schemas.microsoft.com/office/drawing/2014/main" id="{A1EF5292-10C3-3A47-A96B-7ACC2163B550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B65D287-FA1C-6958-2577-8B2C0A690611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1FC192-E68E-19C7-6394-527299080980}"/>
                  </a:ext>
                </a:extLst>
              </p:cNvPr>
              <p:cNvSpPr/>
              <p:nvPr/>
            </p:nvSpPr>
            <p:spPr>
              <a:xfrm>
                <a:off x="653143" y="58794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6246DC6-ECCD-40C7-81BE-1021082762BF}"/>
                </a:ext>
              </a:extLst>
            </p:cNvPr>
            <p:cNvSpPr txBox="1"/>
            <p:nvPr/>
          </p:nvSpPr>
          <p:spPr>
            <a:xfrm>
              <a:off x="-4135127" y="652126"/>
              <a:ext cx="3969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Coûts élevés d'expédition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AB45FC3-7450-46CE-8D25-92BF022D9112}"/>
              </a:ext>
            </a:extLst>
          </p:cNvPr>
          <p:cNvGrpSpPr/>
          <p:nvPr/>
        </p:nvGrpSpPr>
        <p:grpSpPr>
          <a:xfrm>
            <a:off x="-4943824" y="1541850"/>
            <a:ext cx="5702852" cy="790575"/>
            <a:chOff x="-4943824" y="1541850"/>
            <a:chExt cx="5702852" cy="790575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AFFE58A2-2AE1-27F3-E7B9-3FB087B9169F}"/>
                </a:ext>
              </a:extLst>
            </p:cNvPr>
            <p:cNvGrpSpPr/>
            <p:nvPr/>
          </p:nvGrpSpPr>
          <p:grpSpPr>
            <a:xfrm>
              <a:off x="-4943824" y="1541850"/>
              <a:ext cx="5702852" cy="790575"/>
              <a:chOff x="1264202" y="1541850"/>
              <a:chExt cx="4991100" cy="790575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4B411D6B-5063-8DF6-DBED-0C1DF1F1B518}"/>
                  </a:ext>
                </a:extLst>
              </p:cNvPr>
              <p:cNvGrpSpPr/>
              <p:nvPr/>
            </p:nvGrpSpPr>
            <p:grpSpPr>
              <a:xfrm>
                <a:off x="1264202" y="1541850"/>
                <a:ext cx="4991100" cy="790575"/>
                <a:chOff x="552450" y="504825"/>
                <a:chExt cx="4991100" cy="790575"/>
              </a:xfrm>
            </p:grpSpPr>
            <p:sp>
              <p:nvSpPr>
                <p:cNvPr id="20" name="Rectangle : avec coin rogné 19">
                  <a:extLst>
                    <a:ext uri="{FF2B5EF4-FFF2-40B4-BE49-F238E27FC236}">
                      <a16:creationId xmlns:a16="http://schemas.microsoft.com/office/drawing/2014/main" id="{6C626B69-7A2C-D5AD-5F60-EF6C05EEF74D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2" name="Rectangle : avec coin rogné 21">
                  <a:extLst>
                    <a:ext uri="{FF2B5EF4-FFF2-40B4-BE49-F238E27FC236}">
                      <a16:creationId xmlns:a16="http://schemas.microsoft.com/office/drawing/2014/main" id="{7A74E7D3-94A9-E2FB-5793-86DE7609EFF5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76C95D8-DD6D-AA71-5B09-30BB4E5A2712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0368233-A306-5B9F-84E5-6CB8D2C64666}"/>
                  </a:ext>
                </a:extLst>
              </p:cNvPr>
              <p:cNvSpPr/>
              <p:nvPr/>
            </p:nvSpPr>
            <p:spPr>
              <a:xfrm>
                <a:off x="1364895" y="1624974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6C0F80F-9CA6-3088-5436-2CF4291D1E79}"/>
                </a:ext>
              </a:extLst>
            </p:cNvPr>
            <p:cNvSpPr txBox="1"/>
            <p:nvPr/>
          </p:nvSpPr>
          <p:spPr>
            <a:xfrm>
              <a:off x="-4728371" y="1730593"/>
              <a:ext cx="4419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l'impact environnemental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290CFA-30F9-BFCA-2AE6-AA92BB278175}"/>
              </a:ext>
            </a:extLst>
          </p:cNvPr>
          <p:cNvGrpSpPr/>
          <p:nvPr/>
        </p:nvGrpSpPr>
        <p:grpSpPr>
          <a:xfrm>
            <a:off x="-5627828" y="2548745"/>
            <a:ext cx="6516794" cy="1486892"/>
            <a:chOff x="-5627828" y="2548745"/>
            <a:chExt cx="6516794" cy="1486892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96FC5BC9-1223-5E7B-395B-FC9724CDEB4E}"/>
                </a:ext>
              </a:extLst>
            </p:cNvPr>
            <p:cNvGrpSpPr/>
            <p:nvPr/>
          </p:nvGrpSpPr>
          <p:grpSpPr>
            <a:xfrm>
              <a:off x="-5627828" y="2548745"/>
              <a:ext cx="6516794" cy="1486892"/>
              <a:chOff x="2078144" y="2548745"/>
              <a:chExt cx="4991100" cy="94090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110663B7-798E-4DAB-C4B4-A6866621BF98}"/>
                  </a:ext>
                </a:extLst>
              </p:cNvPr>
              <p:cNvGrpSpPr/>
              <p:nvPr/>
            </p:nvGrpSpPr>
            <p:grpSpPr>
              <a:xfrm>
                <a:off x="2078144" y="2548745"/>
                <a:ext cx="4991100" cy="940904"/>
                <a:chOff x="552450" y="504825"/>
                <a:chExt cx="4991100" cy="940904"/>
              </a:xfrm>
            </p:grpSpPr>
            <p:sp>
              <p:nvSpPr>
                <p:cNvPr id="26" name="Rectangle : avec coin rogné 25">
                  <a:extLst>
                    <a:ext uri="{FF2B5EF4-FFF2-40B4-BE49-F238E27FC236}">
                      <a16:creationId xmlns:a16="http://schemas.microsoft.com/office/drawing/2014/main" id="{203C417D-6217-B0EF-EF68-E37E9CD38010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7" name="Rectangle : avec coin rogné 26">
                  <a:extLst>
                    <a:ext uri="{FF2B5EF4-FFF2-40B4-BE49-F238E27FC236}">
                      <a16:creationId xmlns:a16="http://schemas.microsoft.com/office/drawing/2014/main" id="{19AA783F-CD3D-883F-93E0-E71D2D136DD1}"/>
                    </a:ext>
                  </a:extLst>
                </p:cNvPr>
                <p:cNvSpPr/>
                <p:nvPr/>
              </p:nvSpPr>
              <p:spPr>
                <a:xfrm>
                  <a:off x="4817691" y="653663"/>
                  <a:ext cx="631987" cy="594113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B55BFFE-5D02-035A-1B43-6D570796B931}"/>
                    </a:ext>
                  </a:extLst>
                </p:cNvPr>
                <p:cNvSpPr/>
                <p:nvPr/>
              </p:nvSpPr>
              <p:spPr>
                <a:xfrm>
                  <a:off x="4808833" y="737843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4C7FC8-48EB-12D4-B718-2E834E932E4A}"/>
                  </a:ext>
                </a:extLst>
              </p:cNvPr>
              <p:cNvSpPr/>
              <p:nvPr/>
            </p:nvSpPr>
            <p:spPr>
              <a:xfrm>
                <a:off x="2178837" y="26318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43A7895B-B876-E357-F044-BAF130E4FF70}"/>
                </a:ext>
              </a:extLst>
            </p:cNvPr>
            <p:cNvSpPr txBox="1"/>
            <p:nvPr/>
          </p:nvSpPr>
          <p:spPr>
            <a:xfrm>
              <a:off x="-5496356" y="2730949"/>
              <a:ext cx="528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Risques de perte ou de dommage des colis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4322DED6-34B6-6BF6-B678-1473175F9A87}"/>
              </a:ext>
            </a:extLst>
          </p:cNvPr>
          <p:cNvGrpSpPr/>
          <p:nvPr/>
        </p:nvGrpSpPr>
        <p:grpSpPr>
          <a:xfrm>
            <a:off x="-6236020" y="4072144"/>
            <a:ext cx="7246975" cy="790575"/>
            <a:chOff x="-6236020" y="3614345"/>
            <a:chExt cx="7246975" cy="790575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F9AB1AE2-65B5-8E9F-79E0-19C2D85C0761}"/>
                </a:ext>
              </a:extLst>
            </p:cNvPr>
            <p:cNvGrpSpPr/>
            <p:nvPr/>
          </p:nvGrpSpPr>
          <p:grpSpPr>
            <a:xfrm>
              <a:off x="-6236020" y="3614345"/>
              <a:ext cx="7246975" cy="790575"/>
              <a:chOff x="2808325" y="3614345"/>
              <a:chExt cx="4991100" cy="790575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4030405B-01C0-BDB6-B87D-5FE93C49FCD6}"/>
                  </a:ext>
                </a:extLst>
              </p:cNvPr>
              <p:cNvGrpSpPr/>
              <p:nvPr/>
            </p:nvGrpSpPr>
            <p:grpSpPr>
              <a:xfrm>
                <a:off x="2808325" y="3614345"/>
                <a:ext cx="4991100" cy="790575"/>
                <a:chOff x="552450" y="504825"/>
                <a:chExt cx="4991100" cy="790575"/>
              </a:xfrm>
            </p:grpSpPr>
            <p:sp>
              <p:nvSpPr>
                <p:cNvPr id="31" name="Rectangle : avec coin rogné 30">
                  <a:extLst>
                    <a:ext uri="{FF2B5EF4-FFF2-40B4-BE49-F238E27FC236}">
                      <a16:creationId xmlns:a16="http://schemas.microsoft.com/office/drawing/2014/main" id="{50E48F69-E758-F47B-C27A-2A8E7DFFBD4B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2" name="Rectangle : avec coin rogné 31">
                  <a:extLst>
                    <a:ext uri="{FF2B5EF4-FFF2-40B4-BE49-F238E27FC236}">
                      <a16:creationId xmlns:a16="http://schemas.microsoft.com/office/drawing/2014/main" id="{AAFC4E27-2FE7-C7C0-9502-396C7EB657C8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883384E-6757-5F3D-ADB1-B3D823596DEE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F8DA0C-F925-7C7B-67D9-6C291CD3BA90}"/>
                  </a:ext>
                </a:extLst>
              </p:cNvPr>
              <p:cNvSpPr/>
              <p:nvPr/>
            </p:nvSpPr>
            <p:spPr>
              <a:xfrm>
                <a:off x="2909018" y="36974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EBFB4400-242B-AD7B-D175-9DA858BE82A1}"/>
                </a:ext>
              </a:extLst>
            </p:cNvPr>
            <p:cNvSpPr txBox="1"/>
            <p:nvPr/>
          </p:nvSpPr>
          <p:spPr>
            <a:xfrm>
              <a:off x="-6010275" y="3778799"/>
              <a:ext cx="5761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Difficulté à trouver des voyageurs fiables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E7995F-5A47-3CF8-E878-E21AF72EE512}"/>
              </a:ext>
            </a:extLst>
          </p:cNvPr>
          <p:cNvGrpSpPr/>
          <p:nvPr/>
        </p:nvGrpSpPr>
        <p:grpSpPr>
          <a:xfrm>
            <a:off x="-6976311" y="5337840"/>
            <a:ext cx="8087896" cy="790575"/>
            <a:chOff x="-6966786" y="4680615"/>
            <a:chExt cx="8087896" cy="790575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C7EF614C-E27D-43EA-09DE-A521D4DAB7FA}"/>
                </a:ext>
              </a:extLst>
            </p:cNvPr>
            <p:cNvGrpSpPr/>
            <p:nvPr/>
          </p:nvGrpSpPr>
          <p:grpSpPr>
            <a:xfrm>
              <a:off x="-6966786" y="4680615"/>
              <a:ext cx="8087896" cy="790575"/>
              <a:chOff x="3649246" y="4680615"/>
              <a:chExt cx="4991100" cy="790575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838D9D2C-7563-D65E-B4FE-0EAC0259A6E7}"/>
                  </a:ext>
                </a:extLst>
              </p:cNvPr>
              <p:cNvGrpSpPr/>
              <p:nvPr/>
            </p:nvGrpSpPr>
            <p:grpSpPr>
              <a:xfrm>
                <a:off x="3649246" y="4680615"/>
                <a:ext cx="4991100" cy="790575"/>
                <a:chOff x="552450" y="504825"/>
                <a:chExt cx="4991100" cy="790575"/>
              </a:xfrm>
            </p:grpSpPr>
            <p:sp>
              <p:nvSpPr>
                <p:cNvPr id="36" name="Rectangle : avec coin rogné 35">
                  <a:extLst>
                    <a:ext uri="{FF2B5EF4-FFF2-40B4-BE49-F238E27FC236}">
                      <a16:creationId xmlns:a16="http://schemas.microsoft.com/office/drawing/2014/main" id="{2FC27D14-0C55-9C90-0606-519CF9D875C8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7" name="Rectangle : avec coin rogné 36">
                  <a:extLst>
                    <a:ext uri="{FF2B5EF4-FFF2-40B4-BE49-F238E27FC236}">
                      <a16:creationId xmlns:a16="http://schemas.microsoft.com/office/drawing/2014/main" id="{316410D8-C1C7-6A41-2032-A0CC946CB4C1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F4E94A-36B0-8AE6-7503-59E851A8B86C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5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DC5EF-6DED-0E3B-0595-37C507E7C6D2}"/>
                  </a:ext>
                </a:extLst>
              </p:cNvPr>
              <p:cNvSpPr/>
              <p:nvPr/>
            </p:nvSpPr>
            <p:spPr>
              <a:xfrm>
                <a:off x="3749939" y="476373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82527FE-A763-077A-99B8-CAF3E122D0B4}"/>
                </a:ext>
              </a:extLst>
            </p:cNvPr>
            <p:cNvSpPr txBox="1"/>
            <p:nvPr/>
          </p:nvSpPr>
          <p:spPr>
            <a:xfrm>
              <a:off x="-6734697" y="4845069"/>
              <a:ext cx="639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Manque de flexibilité des services d'expédition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0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933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609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9896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55013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61159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F9B9A670-313F-1569-D71A-6EF23BEF1062}"/>
              </a:ext>
            </a:extLst>
          </p:cNvPr>
          <p:cNvSpPr txBox="1"/>
          <p:nvPr/>
        </p:nvSpPr>
        <p:spPr>
          <a:xfrm rot="3132837">
            <a:off x="7492016" y="2054097"/>
            <a:ext cx="3157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SOLUTION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03477C0-407E-798B-8187-26D2366F47EF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BDAB02-FE8B-AD0B-57B8-5A5E5D4B901A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118213-9E0E-A568-5E9C-AD82F85AB4E5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CAE0D2-E10C-68CD-727A-B64797D062A4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D9BEB7F6-11F6-D6FD-00A8-D858C6330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71C86795-6FCC-282F-8C89-B4AFA360B9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335682CB-71CB-3F08-3530-44B4FE0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59C9AE82-95F9-A082-8A31-ABED050CBC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A5A07E-63A7-A6F1-3B25-290B220ACA72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1A525F-D1E6-578D-72C6-EED9BF65685F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45380F-FD29-298C-5599-1CB0BAC362D0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8607231-D0BE-CFAB-A5F6-E55FEF81DBA8}"/>
              </a:ext>
            </a:extLst>
          </p:cNvPr>
          <p:cNvGrpSpPr/>
          <p:nvPr/>
        </p:nvGrpSpPr>
        <p:grpSpPr>
          <a:xfrm>
            <a:off x="-4329751" y="504825"/>
            <a:ext cx="4991100" cy="790575"/>
            <a:chOff x="-4329751" y="504825"/>
            <a:chExt cx="4991100" cy="79057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BF20DA4-DEC4-F14A-B5C2-8F02A9E63A4C}"/>
                </a:ext>
              </a:extLst>
            </p:cNvPr>
            <p:cNvGrpSpPr/>
            <p:nvPr/>
          </p:nvGrpSpPr>
          <p:grpSpPr>
            <a:xfrm>
              <a:off x="-4329751" y="504825"/>
              <a:ext cx="4991100" cy="790575"/>
              <a:chOff x="552450" y="504825"/>
              <a:chExt cx="4991100" cy="790575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6B98C864-5C50-ADE8-2037-36B0A56A92B4}"/>
                  </a:ext>
                </a:extLst>
              </p:cNvPr>
              <p:cNvGrpSpPr/>
              <p:nvPr/>
            </p:nvGrpSpPr>
            <p:grpSpPr>
              <a:xfrm>
                <a:off x="552450" y="504825"/>
                <a:ext cx="4991100" cy="790575"/>
                <a:chOff x="552450" y="504825"/>
                <a:chExt cx="4991100" cy="790575"/>
              </a:xfrm>
            </p:grpSpPr>
            <p:sp>
              <p:nvSpPr>
                <p:cNvPr id="16" name="Rectangle : avec coin rogné 15">
                  <a:extLst>
                    <a:ext uri="{FF2B5EF4-FFF2-40B4-BE49-F238E27FC236}">
                      <a16:creationId xmlns:a16="http://schemas.microsoft.com/office/drawing/2014/main" id="{66295E79-DEC0-7324-A3D5-0CBA34E1C72F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1" name="Rectangle : avec coin rogné 20">
                  <a:extLst>
                    <a:ext uri="{FF2B5EF4-FFF2-40B4-BE49-F238E27FC236}">
                      <a16:creationId xmlns:a16="http://schemas.microsoft.com/office/drawing/2014/main" id="{C8BD24AE-B3C6-B6C6-ED1B-B63D51D770BC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8447C79-C7CC-A6DA-64BA-94F7E6317A96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07FAB6-8E1C-CBB1-B5F9-65EEEE9A1384}"/>
                  </a:ext>
                </a:extLst>
              </p:cNvPr>
              <p:cNvSpPr/>
              <p:nvPr/>
            </p:nvSpPr>
            <p:spPr>
              <a:xfrm>
                <a:off x="653143" y="58794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46B4CCE-CE34-80C7-B5F1-0F243F5B303D}"/>
                </a:ext>
              </a:extLst>
            </p:cNvPr>
            <p:cNvSpPr txBox="1"/>
            <p:nvPr/>
          </p:nvSpPr>
          <p:spPr>
            <a:xfrm>
              <a:off x="-4135127" y="652126"/>
              <a:ext cx="3969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tarifs compétitifs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610307-4B6C-AC50-C94D-383E17793F29}"/>
              </a:ext>
            </a:extLst>
          </p:cNvPr>
          <p:cNvGrpSpPr/>
          <p:nvPr/>
        </p:nvGrpSpPr>
        <p:grpSpPr>
          <a:xfrm>
            <a:off x="-4943824" y="1541851"/>
            <a:ext cx="5702852" cy="1336487"/>
            <a:chOff x="-4943824" y="1541850"/>
            <a:chExt cx="5702852" cy="925387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AB1A67B-8FAF-2698-0B00-CCFE25924EF0}"/>
                </a:ext>
              </a:extLst>
            </p:cNvPr>
            <p:cNvGrpSpPr/>
            <p:nvPr/>
          </p:nvGrpSpPr>
          <p:grpSpPr>
            <a:xfrm>
              <a:off x="-4943824" y="1541850"/>
              <a:ext cx="5702852" cy="925387"/>
              <a:chOff x="1264202" y="1541850"/>
              <a:chExt cx="4991100" cy="925387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482CCA58-C6B7-D67B-55F5-0649CAE010B3}"/>
                  </a:ext>
                </a:extLst>
              </p:cNvPr>
              <p:cNvGrpSpPr/>
              <p:nvPr/>
            </p:nvGrpSpPr>
            <p:grpSpPr>
              <a:xfrm>
                <a:off x="1264202" y="1541850"/>
                <a:ext cx="4991100" cy="925387"/>
                <a:chOff x="552450" y="504825"/>
                <a:chExt cx="4991100" cy="925387"/>
              </a:xfrm>
            </p:grpSpPr>
            <p:sp>
              <p:nvSpPr>
                <p:cNvPr id="28" name="Rectangle : avec coin rogné 27">
                  <a:extLst>
                    <a:ext uri="{FF2B5EF4-FFF2-40B4-BE49-F238E27FC236}">
                      <a16:creationId xmlns:a16="http://schemas.microsoft.com/office/drawing/2014/main" id="{EF9E3190-BB8F-14E0-82D3-B7F540D01630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29" name="Rectangle : avec coin rogné 28">
                  <a:extLst>
                    <a:ext uri="{FF2B5EF4-FFF2-40B4-BE49-F238E27FC236}">
                      <a16:creationId xmlns:a16="http://schemas.microsoft.com/office/drawing/2014/main" id="{7226EAEA-5773-D6F7-F1D8-EE4BC61A11A1}"/>
                    </a:ext>
                  </a:extLst>
                </p:cNvPr>
                <p:cNvSpPr/>
                <p:nvPr/>
              </p:nvSpPr>
              <p:spPr>
                <a:xfrm>
                  <a:off x="4817691" y="686680"/>
                  <a:ext cx="603175" cy="561095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064326E-27F3-48BB-E455-33F0085DC8C7}"/>
                    </a:ext>
                  </a:extLst>
                </p:cNvPr>
                <p:cNvSpPr/>
                <p:nvPr/>
              </p:nvSpPr>
              <p:spPr>
                <a:xfrm>
                  <a:off x="4803814" y="722326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FC6F27-ADFE-F43B-4242-D2F42F993507}"/>
                  </a:ext>
                </a:extLst>
              </p:cNvPr>
              <p:cNvSpPr/>
              <p:nvPr/>
            </p:nvSpPr>
            <p:spPr>
              <a:xfrm>
                <a:off x="1364895" y="1624974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6E2744D-7642-FF04-D258-F67313E3A984}"/>
                </a:ext>
              </a:extLst>
            </p:cNvPr>
            <p:cNvSpPr txBox="1"/>
            <p:nvPr/>
          </p:nvSpPr>
          <p:spPr>
            <a:xfrm>
              <a:off x="-4746720" y="1636504"/>
              <a:ext cx="4419981" cy="5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 suivi en temps réelle par une système de géolocalisation</a:t>
              </a:r>
              <a:r>
                <a:rPr lang="fr-FR" sz="2400" b="1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D4BD952-E010-B841-7D2D-B5D4F68FB061}"/>
              </a:ext>
            </a:extLst>
          </p:cNvPr>
          <p:cNvGrpSpPr/>
          <p:nvPr/>
        </p:nvGrpSpPr>
        <p:grpSpPr>
          <a:xfrm>
            <a:off x="-5627828" y="2863070"/>
            <a:ext cx="6516794" cy="1486892"/>
            <a:chOff x="-5627828" y="2548745"/>
            <a:chExt cx="6516794" cy="148689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F7CD949-DB2D-692C-154D-946B0F93BF4E}"/>
                </a:ext>
              </a:extLst>
            </p:cNvPr>
            <p:cNvGrpSpPr/>
            <p:nvPr/>
          </p:nvGrpSpPr>
          <p:grpSpPr>
            <a:xfrm>
              <a:off x="-5627828" y="2548745"/>
              <a:ext cx="6516794" cy="1486892"/>
              <a:chOff x="2078144" y="2548745"/>
              <a:chExt cx="4991100" cy="940904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A986CC8-87AB-45ED-DC89-761F97375D4D}"/>
                  </a:ext>
                </a:extLst>
              </p:cNvPr>
              <p:cNvGrpSpPr/>
              <p:nvPr/>
            </p:nvGrpSpPr>
            <p:grpSpPr>
              <a:xfrm>
                <a:off x="2078144" y="2548745"/>
                <a:ext cx="4991100" cy="940904"/>
                <a:chOff x="552450" y="504825"/>
                <a:chExt cx="4991100" cy="940904"/>
              </a:xfrm>
            </p:grpSpPr>
            <p:sp>
              <p:nvSpPr>
                <p:cNvPr id="36" name="Rectangle : avec coin rogné 35">
                  <a:extLst>
                    <a:ext uri="{FF2B5EF4-FFF2-40B4-BE49-F238E27FC236}">
                      <a16:creationId xmlns:a16="http://schemas.microsoft.com/office/drawing/2014/main" id="{60782059-D68E-23DF-51C5-16097559F56D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7" name="Rectangle : avec coin rogné 36">
                  <a:extLst>
                    <a:ext uri="{FF2B5EF4-FFF2-40B4-BE49-F238E27FC236}">
                      <a16:creationId xmlns:a16="http://schemas.microsoft.com/office/drawing/2014/main" id="{EC1085D4-0105-6256-0001-29BA6A14EAC4}"/>
                    </a:ext>
                  </a:extLst>
                </p:cNvPr>
                <p:cNvSpPr/>
                <p:nvPr/>
              </p:nvSpPr>
              <p:spPr>
                <a:xfrm>
                  <a:off x="4817691" y="653663"/>
                  <a:ext cx="631987" cy="594113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B928968-CE80-DC86-6670-0C73C8476428}"/>
                    </a:ext>
                  </a:extLst>
                </p:cNvPr>
                <p:cNvSpPr/>
                <p:nvPr/>
              </p:nvSpPr>
              <p:spPr>
                <a:xfrm>
                  <a:off x="4808833" y="737843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1113927-207E-F826-4DAC-9A3052A722EE}"/>
                  </a:ext>
                </a:extLst>
              </p:cNvPr>
              <p:cNvSpPr/>
              <p:nvPr/>
            </p:nvSpPr>
            <p:spPr>
              <a:xfrm>
                <a:off x="2178837" y="26318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CA86BC3F-9F8A-BBA5-DD1E-B10E50BED19F}"/>
                </a:ext>
              </a:extLst>
            </p:cNvPr>
            <p:cNvSpPr txBox="1"/>
            <p:nvPr/>
          </p:nvSpPr>
          <p:spPr>
            <a:xfrm>
              <a:off x="-5496356" y="2730949"/>
              <a:ext cx="528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Un système de vérification approfondi des voyageurs 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752B43E3-356C-78A3-6F49-0ABB40142949}"/>
              </a:ext>
            </a:extLst>
          </p:cNvPr>
          <p:cNvGrpSpPr/>
          <p:nvPr/>
        </p:nvGrpSpPr>
        <p:grpSpPr>
          <a:xfrm>
            <a:off x="-6236020" y="4338844"/>
            <a:ext cx="7246975" cy="790575"/>
            <a:chOff x="-6236020" y="3614345"/>
            <a:chExt cx="7246975" cy="790575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C5BD641-4E07-22C3-9E5A-077AAD14AC30}"/>
                </a:ext>
              </a:extLst>
            </p:cNvPr>
            <p:cNvGrpSpPr/>
            <p:nvPr/>
          </p:nvGrpSpPr>
          <p:grpSpPr>
            <a:xfrm>
              <a:off x="-6236020" y="3614345"/>
              <a:ext cx="7246975" cy="790575"/>
              <a:chOff x="2808325" y="3614345"/>
              <a:chExt cx="4991100" cy="790575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D9AE75B-7ADC-17E7-A639-272BD78EFD0E}"/>
                  </a:ext>
                </a:extLst>
              </p:cNvPr>
              <p:cNvGrpSpPr/>
              <p:nvPr/>
            </p:nvGrpSpPr>
            <p:grpSpPr>
              <a:xfrm>
                <a:off x="2808325" y="3614345"/>
                <a:ext cx="4991100" cy="790575"/>
                <a:chOff x="552450" y="504825"/>
                <a:chExt cx="4991100" cy="790575"/>
              </a:xfrm>
            </p:grpSpPr>
            <p:sp>
              <p:nvSpPr>
                <p:cNvPr id="44" name="Rectangle : avec coin rogné 43">
                  <a:extLst>
                    <a:ext uri="{FF2B5EF4-FFF2-40B4-BE49-F238E27FC236}">
                      <a16:creationId xmlns:a16="http://schemas.microsoft.com/office/drawing/2014/main" id="{9249478A-DDF5-14AF-ABA1-50C883E94B16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5" name="Rectangle : avec coin rogné 44">
                  <a:extLst>
                    <a:ext uri="{FF2B5EF4-FFF2-40B4-BE49-F238E27FC236}">
                      <a16:creationId xmlns:a16="http://schemas.microsoft.com/office/drawing/2014/main" id="{E5B421E1-6757-FBAA-CA1B-8EA5E07B5822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A4FF4FB-D2B0-20F6-3747-EE9FAE356B76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F285EF-04D3-0D11-F656-C030F83B1026}"/>
                  </a:ext>
                </a:extLst>
              </p:cNvPr>
              <p:cNvSpPr/>
              <p:nvPr/>
            </p:nvSpPr>
            <p:spPr>
              <a:xfrm>
                <a:off x="2909018" y="369746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201AA31-2117-1182-AA71-9C5559890488}"/>
                </a:ext>
              </a:extLst>
            </p:cNvPr>
            <p:cNvSpPr txBox="1"/>
            <p:nvPr/>
          </p:nvSpPr>
          <p:spPr>
            <a:xfrm>
              <a:off x="-6010275" y="3778799"/>
              <a:ext cx="5761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une communauté de voyageurs fiables</a:t>
              </a:r>
              <a:endParaRPr lang="fr-MG" sz="2400" b="1" dirty="0">
                <a:solidFill>
                  <a:srgbClr val="374F5B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E531FC0-8F38-A1FA-479C-4E5A3711B4BE}"/>
              </a:ext>
            </a:extLst>
          </p:cNvPr>
          <p:cNvGrpSpPr/>
          <p:nvPr/>
        </p:nvGrpSpPr>
        <p:grpSpPr>
          <a:xfrm>
            <a:off x="-6976311" y="5337840"/>
            <a:ext cx="8087896" cy="790575"/>
            <a:chOff x="-6966786" y="4680615"/>
            <a:chExt cx="8087896" cy="790575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5109AC53-FE98-01C6-4699-C2ECAC55BC68}"/>
                </a:ext>
              </a:extLst>
            </p:cNvPr>
            <p:cNvGrpSpPr/>
            <p:nvPr/>
          </p:nvGrpSpPr>
          <p:grpSpPr>
            <a:xfrm>
              <a:off x="-6966786" y="4680615"/>
              <a:ext cx="8087896" cy="790575"/>
              <a:chOff x="3649246" y="4680615"/>
              <a:chExt cx="4991100" cy="790575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46FEB553-5FA7-F7A7-0619-F294B07E8949}"/>
                  </a:ext>
                </a:extLst>
              </p:cNvPr>
              <p:cNvGrpSpPr/>
              <p:nvPr/>
            </p:nvGrpSpPr>
            <p:grpSpPr>
              <a:xfrm>
                <a:off x="3649246" y="4680615"/>
                <a:ext cx="4991100" cy="790575"/>
                <a:chOff x="552450" y="504825"/>
                <a:chExt cx="4991100" cy="790575"/>
              </a:xfrm>
            </p:grpSpPr>
            <p:sp>
              <p:nvSpPr>
                <p:cNvPr id="52" name="Rectangle : avec coin rogné 51">
                  <a:extLst>
                    <a:ext uri="{FF2B5EF4-FFF2-40B4-BE49-F238E27FC236}">
                      <a16:creationId xmlns:a16="http://schemas.microsoft.com/office/drawing/2014/main" id="{0F69F2C4-7D9D-704E-4EA9-D43C2B90B828}"/>
                    </a:ext>
                  </a:extLst>
                </p:cNvPr>
                <p:cNvSpPr/>
                <p:nvPr/>
              </p:nvSpPr>
              <p:spPr>
                <a:xfrm>
                  <a:off x="552450" y="504825"/>
                  <a:ext cx="4991100" cy="790575"/>
                </a:xfrm>
                <a:prstGeom prst="snip1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A255"/>
                    </a:gs>
                    <a:gs pos="100000">
                      <a:srgbClr val="FFCD55"/>
                    </a:gs>
                  </a:gsLst>
                  <a:lin ang="8100000" scaled="1"/>
                  <a:tileRect/>
                </a:gradFill>
                <a:ln>
                  <a:noFill/>
                </a:ln>
                <a:effectLst>
                  <a:outerShdw blurRad="165100" dist="38100" dir="2700000" sx="101000" sy="101000" algn="tl" rotWithShape="0">
                    <a:prstClr val="black">
                      <a:alpha val="21000"/>
                    </a:prstClr>
                  </a:out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3" name="Rectangle : avec coin rogné 52">
                  <a:extLst>
                    <a:ext uri="{FF2B5EF4-FFF2-40B4-BE49-F238E27FC236}">
                      <a16:creationId xmlns:a16="http://schemas.microsoft.com/office/drawing/2014/main" id="{2F7EF1A5-6DDC-56A2-D993-FC1EE17A8088}"/>
                    </a:ext>
                  </a:extLst>
                </p:cNvPr>
                <p:cNvSpPr/>
                <p:nvPr/>
              </p:nvSpPr>
              <p:spPr>
                <a:xfrm>
                  <a:off x="4817691" y="587949"/>
                  <a:ext cx="659183" cy="65982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EB4747"/>
                </a:solidFill>
                <a:ln>
                  <a:noFill/>
                </a:ln>
                <a:effectLst>
                  <a:innerShdw blurRad="152400" dist="50800" dir="13500000">
                    <a:prstClr val="black">
                      <a:alpha val="50000"/>
                    </a:prstClr>
                  </a:innerShdw>
                  <a:reflection blurRad="254000" endPos="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MG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1EB4ABC-5319-23C5-47CB-9CE02D4E3626}"/>
                    </a:ext>
                  </a:extLst>
                </p:cNvPr>
                <p:cNvSpPr/>
                <p:nvPr/>
              </p:nvSpPr>
              <p:spPr>
                <a:xfrm>
                  <a:off x="4845694" y="563919"/>
                  <a:ext cx="603175" cy="70788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fr-FR" sz="40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5</a:t>
                  </a:r>
                  <a:endParaRPr lang="fr-FR" sz="4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066DE6-556B-AF00-CC8C-CF6C9CB5E9FB}"/>
                  </a:ext>
                </a:extLst>
              </p:cNvPr>
              <p:cNvSpPr/>
              <p:nvPr/>
            </p:nvSpPr>
            <p:spPr>
              <a:xfrm>
                <a:off x="3749939" y="4763739"/>
                <a:ext cx="4049486" cy="6312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 dist="50800" dir="13500000">
                  <a:prstClr val="black">
                    <a:alpha val="29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F64552F-C1A1-687B-3210-0B5C3988D59A}"/>
                </a:ext>
              </a:extLst>
            </p:cNvPr>
            <p:cNvSpPr txBox="1"/>
            <p:nvPr/>
          </p:nvSpPr>
          <p:spPr>
            <a:xfrm>
              <a:off x="-6734697" y="4845069"/>
              <a:ext cx="6397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374F5B"/>
                  </a:solidFill>
                </a:rPr>
                <a:t>une flexibilité totale aux expéditeurs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0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933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609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9896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55013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61159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EA0BFB-00A8-D2A2-0975-6748901DB74E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EC46D3B-AA85-61EF-320C-12363FA61DD5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0E753-E7AA-B400-3225-D813C02EAD6E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5F4983-4EAC-D8C6-EB47-5A3772695AF8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FAB0656C-C6BA-4520-8709-149190F5B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16B5A99-9413-A0D6-F45A-CCC83747A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71A4E9D-9705-07E5-2D08-B55F4A7F3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58C986B-BD45-99EB-98E8-343FAF6E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B1F6B0-A1B0-221F-F533-45D31C8F4F2F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9E9D72-2E10-A168-6CB4-428F27BD91C6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C3753-97A5-7550-5A33-04B4B3459CE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5FD082-3B60-3E0D-DB1F-05E32379AFF1}"/>
              </a:ext>
            </a:extLst>
          </p:cNvPr>
          <p:cNvSpPr txBox="1"/>
          <p:nvPr/>
        </p:nvSpPr>
        <p:spPr>
          <a:xfrm rot="3132837">
            <a:off x="6749647" y="1996296"/>
            <a:ext cx="435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BUSNESS MODEL</a:t>
            </a:r>
            <a:endParaRPr lang="fr-MG" sz="4400" dirty="0">
              <a:solidFill>
                <a:srgbClr val="374F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EA0BFB-00A8-D2A2-0975-6748901DB74E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EC46D3B-AA85-61EF-320C-12363FA61DD5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0E753-E7AA-B400-3225-D813C02EAD6E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5F4983-4EAC-D8C6-EB47-5A3772695AF8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FAB0656C-C6BA-4520-8709-149190F5B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16B5A99-9413-A0D6-F45A-CCC83747A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71A4E9D-9705-07E5-2D08-B55F4A7F3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58C986B-BD45-99EB-98E8-343FAF6E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B1F6B0-A1B0-221F-F533-45D31C8F4F2F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9E9D72-2E10-A168-6CB4-428F27BD91C6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C3753-97A5-7550-5A33-04B4B3459CE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5FD082-3B60-3E0D-DB1F-05E32379AFF1}"/>
              </a:ext>
            </a:extLst>
          </p:cNvPr>
          <p:cNvSpPr txBox="1"/>
          <p:nvPr/>
        </p:nvSpPr>
        <p:spPr>
          <a:xfrm rot="3132837">
            <a:off x="6432879" y="2207495"/>
            <a:ext cx="5318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VALIDATION CONCEPT</a:t>
            </a:r>
            <a:endParaRPr lang="fr-MG" sz="4400" dirty="0">
              <a:solidFill>
                <a:srgbClr val="374F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7EA0BFB-00A8-D2A2-0975-6748901DB74E}"/>
              </a:ext>
            </a:extLst>
          </p:cNvPr>
          <p:cNvGrpSpPr/>
          <p:nvPr/>
        </p:nvGrpSpPr>
        <p:grpSpPr>
          <a:xfrm>
            <a:off x="-523311" y="-2000033"/>
            <a:ext cx="14787951" cy="13608735"/>
            <a:chOff x="-523311" y="-2000033"/>
            <a:chExt cx="14787951" cy="1360873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EC46D3B-AA85-61EF-320C-12363FA61DD5}"/>
                </a:ext>
              </a:extLst>
            </p:cNvPr>
            <p:cNvGrpSpPr/>
            <p:nvPr/>
          </p:nvGrpSpPr>
          <p:grpSpPr>
            <a:xfrm>
              <a:off x="-523311" y="-2000033"/>
              <a:ext cx="14787951" cy="13608735"/>
              <a:chOff x="-523311" y="-2000033"/>
              <a:chExt cx="14787951" cy="136087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0E753-E7AA-B400-3225-D813C02EAD6E}"/>
                  </a:ext>
                </a:extLst>
              </p:cNvPr>
              <p:cNvSpPr/>
              <p:nvPr/>
            </p:nvSpPr>
            <p:spPr>
              <a:xfrm rot="3120850">
                <a:off x="-2804345" y="281001"/>
                <a:ext cx="13608735" cy="9046667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5F4983-4EAC-D8C6-EB47-5A3772695AF8}"/>
                  </a:ext>
                </a:extLst>
              </p:cNvPr>
              <p:cNvSpPr/>
              <p:nvPr/>
            </p:nvSpPr>
            <p:spPr>
              <a:xfrm rot="1508469">
                <a:off x="9977965" y="5226941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/>
              </a:p>
            </p:txBody>
          </p:sp>
          <p:pic>
            <p:nvPicPr>
              <p:cNvPr id="9" name="Image 8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FAB0656C-C6BA-4520-8709-149190F5B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1105" y="289055"/>
                <a:ext cx="2371903" cy="1178764"/>
              </a:xfrm>
              <a:prstGeom prst="rect">
                <a:avLst/>
              </a:prstGeom>
            </p:spPr>
          </p:pic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E16B5A99-9413-A0D6-F45A-CCC83747A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3124" y="-818147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71A4E9D-9705-07E5-2D08-B55F4A7F3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07554" y="5015415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58C986B-BD45-99EB-98E8-343FAF6E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212" y="5038171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B1F6B0-A1B0-221F-F533-45D31C8F4F2F}"/>
                </a:ext>
              </a:extLst>
            </p:cNvPr>
            <p:cNvSpPr/>
            <p:nvPr/>
          </p:nvSpPr>
          <p:spPr>
            <a:xfrm>
              <a:off x="0" y="-257175"/>
              <a:ext cx="6305550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9E9D72-2E10-A168-6CB4-428F27BD91C6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C3753-97A5-7550-5A33-04B4B3459CEC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5FD082-3B60-3E0D-DB1F-05E32379AFF1}"/>
              </a:ext>
            </a:extLst>
          </p:cNvPr>
          <p:cNvSpPr txBox="1"/>
          <p:nvPr/>
        </p:nvSpPr>
        <p:spPr>
          <a:xfrm rot="3132837">
            <a:off x="6668775" y="2161323"/>
            <a:ext cx="4774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374F5B"/>
                </a:solidFill>
              </a:rPr>
              <a:t>ETUDE DU MARCHÉ</a:t>
            </a:r>
            <a:endParaRPr lang="fr-MG" sz="4400" dirty="0">
              <a:solidFill>
                <a:srgbClr val="374F5B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65C6CC-145C-0267-36F3-6501994911AA}"/>
              </a:ext>
            </a:extLst>
          </p:cNvPr>
          <p:cNvSpPr txBox="1"/>
          <p:nvPr/>
        </p:nvSpPr>
        <p:spPr>
          <a:xfrm>
            <a:off x="1584620" y="2872826"/>
            <a:ext cx="5917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Taille du marché : </a:t>
            </a:r>
            <a:r>
              <a:rPr lang="fr-FR" sz="2200" b="1" dirty="0">
                <a:solidFill>
                  <a:srgbClr val="FFA2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1,5 milliard de dollars en 2022</a:t>
            </a:r>
          </a:p>
          <a:p>
            <a:pPr algn="ctr"/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personnes : </a:t>
            </a:r>
            <a:r>
              <a:rPr lang="fr-FR" sz="2200" b="1" dirty="0">
                <a:solidFill>
                  <a:srgbClr val="FFA2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 millions d'utilisateurs actifs</a:t>
            </a:r>
          </a:p>
          <a:p>
            <a:pPr algn="ctr"/>
            <a:r>
              <a:rPr lang="fr-FR" sz="22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Taux de croissance : </a:t>
            </a:r>
            <a:r>
              <a:rPr lang="fr-FR" sz="2200" b="1" dirty="0">
                <a:solidFill>
                  <a:srgbClr val="FFA2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20 % par ans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1A86A6C-596C-3C48-D0FE-CBBFC13425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356650" y="342921"/>
            <a:ext cx="4575312" cy="231163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3B5E45D5-3D74-54FB-E782-1E8DF9FCB7BD}"/>
              </a:ext>
            </a:extLst>
          </p:cNvPr>
          <p:cNvGrpSpPr/>
          <p:nvPr/>
        </p:nvGrpSpPr>
        <p:grpSpPr>
          <a:xfrm>
            <a:off x="356649" y="4562166"/>
            <a:ext cx="8625020" cy="2154919"/>
            <a:chOff x="638978" y="7249099"/>
            <a:chExt cx="8516039" cy="2424729"/>
          </a:xfrm>
          <a:effectLst>
            <a:outerShdw blurRad="228600" dist="190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C6B453E-FDCA-E809-E0BE-2F5D7FAF8D9A}"/>
                </a:ext>
              </a:extLst>
            </p:cNvPr>
            <p:cNvSpPr/>
            <p:nvPr/>
          </p:nvSpPr>
          <p:spPr>
            <a:xfrm>
              <a:off x="638978" y="7249099"/>
              <a:ext cx="8516039" cy="2305671"/>
            </a:xfrm>
            <a:prstGeom prst="roundRect">
              <a:avLst/>
            </a:prstGeom>
            <a:gradFill flip="none" rotWithShape="1">
              <a:gsLst>
                <a:gs pos="0">
                  <a:srgbClr val="FFA255"/>
                </a:gs>
                <a:gs pos="100000">
                  <a:srgbClr val="FFCD5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08A9D21-F37F-2F59-F003-A7C21C359D08}"/>
                </a:ext>
              </a:extLst>
            </p:cNvPr>
            <p:cNvSpPr/>
            <p:nvPr/>
          </p:nvSpPr>
          <p:spPr>
            <a:xfrm>
              <a:off x="744665" y="7336221"/>
              <a:ext cx="8309569" cy="21416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5043DAA-2E02-AB7C-75AC-E1C3C12966BE}"/>
                </a:ext>
              </a:extLst>
            </p:cNvPr>
            <p:cNvSpPr txBox="1"/>
            <p:nvPr/>
          </p:nvSpPr>
          <p:spPr>
            <a:xfrm>
              <a:off x="1100069" y="7526692"/>
              <a:ext cx="7590622" cy="214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kern="100" dirty="0">
                  <a:solidFill>
                    <a:srgbClr val="374F5B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 marché de l'envoi de colis collaboratif par les voyageurs répond à ces besoins. Il permet aux voyageurs d'envoyer leurs colis à moindre coût et de manière plus durable. Ce marché est encore en développement, mais il a le potentiel de croître de manière significative au cours des prochaines années.</a:t>
              </a:r>
              <a:endParaRPr lang="fr-MG" sz="2000" kern="100" dirty="0">
                <a:solidFill>
                  <a:srgbClr val="374F5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1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>
            <a:extLst>
              <a:ext uri="{FF2B5EF4-FFF2-40B4-BE49-F238E27FC236}">
                <a16:creationId xmlns:a16="http://schemas.microsoft.com/office/drawing/2014/main" id="{1C28F8FF-B4CD-36AA-35C6-6689FEDF85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6868513" y="-258705"/>
            <a:ext cx="7165351" cy="5998660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008EF4E6-6B58-1572-A493-F176E5C01961}"/>
              </a:ext>
            </a:extLst>
          </p:cNvPr>
          <p:cNvSpPr txBox="1"/>
          <p:nvPr/>
        </p:nvSpPr>
        <p:spPr>
          <a:xfrm rot="3132837">
            <a:off x="6696343" y="2381921"/>
            <a:ext cx="6633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CONCURRENCE (MAPPING)</a:t>
            </a:r>
            <a:endParaRPr lang="fr-MG" sz="4400" dirty="0">
              <a:solidFill>
                <a:srgbClr val="374F5B"/>
              </a:solidFill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EEBA048-3AE6-F804-553F-092E8CD34C21}"/>
              </a:ext>
            </a:extLst>
          </p:cNvPr>
          <p:cNvGrpSpPr/>
          <p:nvPr/>
        </p:nvGrpSpPr>
        <p:grpSpPr>
          <a:xfrm>
            <a:off x="-625106" y="-2295784"/>
            <a:ext cx="15010701" cy="13608735"/>
            <a:chOff x="-625106" y="-2295784"/>
            <a:chExt cx="15010701" cy="13608735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71DE66E-0B48-C85B-6817-7CCDF59FB9A4}"/>
                </a:ext>
              </a:extLst>
            </p:cNvPr>
            <p:cNvGrpSpPr/>
            <p:nvPr/>
          </p:nvGrpSpPr>
          <p:grpSpPr>
            <a:xfrm>
              <a:off x="-625106" y="-2295784"/>
              <a:ext cx="15010701" cy="13608735"/>
              <a:chOff x="-625106" y="-2295784"/>
              <a:chExt cx="15010701" cy="1360873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32C619B-B29A-37E8-2426-4A24458AF422}"/>
                  </a:ext>
                </a:extLst>
              </p:cNvPr>
              <p:cNvSpPr/>
              <p:nvPr/>
            </p:nvSpPr>
            <p:spPr>
              <a:xfrm rot="3120850">
                <a:off x="-2425609" y="-495281"/>
                <a:ext cx="13608735" cy="10007730"/>
              </a:xfrm>
              <a:prstGeom prst="rect">
                <a:avLst/>
              </a:prstGeom>
              <a:gradFill flip="none" rotWithShape="1">
                <a:gsLst>
                  <a:gs pos="34000">
                    <a:srgbClr val="3BA8C0"/>
                  </a:gs>
                  <a:gs pos="55000">
                    <a:srgbClr val="2F94B5"/>
                  </a:gs>
                  <a:gs pos="87000">
                    <a:srgbClr val="1C74A5"/>
                  </a:gs>
                  <a:gs pos="71000">
                    <a:srgbClr val="227EAA"/>
                  </a:gs>
                  <a:gs pos="22000">
                    <a:srgbClr val="4B9F82"/>
                  </a:gs>
                  <a:gs pos="0">
                    <a:srgbClr val="5A9744"/>
                  </a:gs>
                  <a:gs pos="100000">
                    <a:srgbClr val="186DA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C584EA-DD96-B093-E5BC-D000A55E7D6F}"/>
                  </a:ext>
                </a:extLst>
              </p:cNvPr>
              <p:cNvSpPr/>
              <p:nvPr/>
            </p:nvSpPr>
            <p:spPr>
              <a:xfrm rot="1508469">
                <a:off x="10098920" y="5792418"/>
                <a:ext cx="4038962" cy="4279783"/>
              </a:xfrm>
              <a:prstGeom prst="rect">
                <a:avLst/>
              </a:prstGeom>
              <a:solidFill>
                <a:srgbClr val="719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MG" dirty="0"/>
              </a:p>
            </p:txBody>
          </p:sp>
          <p:pic>
            <p:nvPicPr>
              <p:cNvPr id="85" name="Image 84" descr="Une image contenant Police, Graphique, logo, symbole&#10;&#10;Description générée automatiquement">
                <a:extLst>
                  <a:ext uri="{FF2B5EF4-FFF2-40B4-BE49-F238E27FC236}">
                    <a16:creationId xmlns:a16="http://schemas.microsoft.com/office/drawing/2014/main" id="{AB0137A0-34EC-CB09-15BF-3B9A637CA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51407">
                <a:off x="9785770" y="821442"/>
                <a:ext cx="1993562" cy="990740"/>
              </a:xfrm>
              <a:prstGeom prst="rect">
                <a:avLst/>
              </a:prstGeom>
            </p:spPr>
          </p:pic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AB2ACE3-9745-ADB2-5BB9-EC80815F40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1153" y="-1497928"/>
                <a:ext cx="2598821" cy="3262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2311AA3-5703-5661-22DB-BBACCB487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28509" y="5580892"/>
                <a:ext cx="3157086" cy="145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04A84050-E896-07BF-27EF-80BCFB0B3B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6167" y="5603648"/>
                <a:ext cx="1464253" cy="31818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A2A6E0-52C1-3553-4FED-D8350ED4468A}"/>
                </a:ext>
              </a:extLst>
            </p:cNvPr>
            <p:cNvSpPr/>
            <p:nvPr/>
          </p:nvSpPr>
          <p:spPr>
            <a:xfrm>
              <a:off x="-1" y="-310029"/>
              <a:ext cx="7305259" cy="386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FC20C69-530B-6627-1A3D-33672449A16A}"/>
                </a:ext>
              </a:extLst>
            </p:cNvPr>
            <p:cNvSpPr/>
            <p:nvPr/>
          </p:nvSpPr>
          <p:spPr>
            <a:xfrm rot="5400000">
              <a:off x="-3758507" y="3010865"/>
              <a:ext cx="7421755" cy="272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839EDAD-0727-29C9-A4BB-B456F5FABCB0}"/>
                </a:ext>
              </a:extLst>
            </p:cNvPr>
            <p:cNvSpPr/>
            <p:nvPr/>
          </p:nvSpPr>
          <p:spPr>
            <a:xfrm rot="10800000">
              <a:off x="-333377" y="6766466"/>
              <a:ext cx="13058775" cy="196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G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3E4E02-C3BB-49F9-4231-2B141E7FA2B2}"/>
              </a:ext>
            </a:extLst>
          </p:cNvPr>
          <p:cNvGrpSpPr/>
          <p:nvPr/>
        </p:nvGrpSpPr>
        <p:grpSpPr>
          <a:xfrm>
            <a:off x="55353" y="99356"/>
            <a:ext cx="9305605" cy="6596231"/>
            <a:chOff x="55353" y="99356"/>
            <a:chExt cx="9305605" cy="6596231"/>
          </a:xfrm>
        </p:grpSpPr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BAD8E6CD-4E9F-45D9-A26F-B133F0DD9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122" y="3427285"/>
              <a:ext cx="6947452" cy="11252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EFC345CD-CC83-B739-7377-6CF5C3E85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6552" y="741961"/>
              <a:ext cx="0" cy="536910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12458B6-9AAF-F064-4A56-69736B9DE2FF}"/>
                </a:ext>
              </a:extLst>
            </p:cNvPr>
            <p:cNvSpPr txBox="1"/>
            <p:nvPr/>
          </p:nvSpPr>
          <p:spPr>
            <a:xfrm>
              <a:off x="3934020" y="99356"/>
              <a:ext cx="1267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Prix Compétitif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EB2D7216-B6A9-62FE-EA3F-397A93E4062A}"/>
                </a:ext>
              </a:extLst>
            </p:cNvPr>
            <p:cNvSpPr txBox="1"/>
            <p:nvPr/>
          </p:nvSpPr>
          <p:spPr>
            <a:xfrm>
              <a:off x="8098417" y="2959669"/>
              <a:ext cx="1262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Accessible à tout moment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9BF7A7F7-7B63-00C8-FBA5-0CDFAB6CCA2A}"/>
                </a:ext>
              </a:extLst>
            </p:cNvPr>
            <p:cNvSpPr txBox="1"/>
            <p:nvPr/>
          </p:nvSpPr>
          <p:spPr>
            <a:xfrm>
              <a:off x="55353" y="2828059"/>
              <a:ext cx="13905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Temps de disponibilité limiter 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5345561C-D22B-F83E-077B-8029F1A97066}"/>
                </a:ext>
              </a:extLst>
            </p:cNvPr>
            <p:cNvSpPr txBox="1"/>
            <p:nvPr/>
          </p:nvSpPr>
          <p:spPr>
            <a:xfrm>
              <a:off x="4113925" y="6049256"/>
              <a:ext cx="965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Prix plus élevés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5DD0C69-7235-C94C-3C2C-123D16C04870}"/>
              </a:ext>
            </a:extLst>
          </p:cNvPr>
          <p:cNvGrpSpPr/>
          <p:nvPr/>
        </p:nvGrpSpPr>
        <p:grpSpPr>
          <a:xfrm rot="20871159">
            <a:off x="5777065" y="1342135"/>
            <a:ext cx="1390577" cy="834886"/>
            <a:chOff x="6216901" y="1675514"/>
            <a:chExt cx="1390577" cy="834886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9365F1E-08F1-111E-2E89-2103C3E50814}"/>
                </a:ext>
              </a:extLst>
            </p:cNvPr>
            <p:cNvSpPr/>
            <p:nvPr/>
          </p:nvSpPr>
          <p:spPr>
            <a:xfrm>
              <a:off x="6216901" y="1675514"/>
              <a:ext cx="1390577" cy="8348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65100" dir="1620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8" name="Image 77" descr="Une image contenant Police, Graphique, logo, symbole&#10;&#10;Description générée automatiquement">
              <a:extLst>
                <a:ext uri="{FF2B5EF4-FFF2-40B4-BE49-F238E27FC236}">
                  <a16:creationId xmlns:a16="http://schemas.microsoft.com/office/drawing/2014/main" id="{C28B01CE-9FB4-E86D-8103-4E21FF34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524" y="1787356"/>
              <a:ext cx="975110" cy="484600"/>
            </a:xfrm>
            <a:prstGeom prst="rect">
              <a:avLst/>
            </a:prstGeom>
          </p:spPr>
        </p:pic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39D2D527-A936-1B6B-F358-F827D3A38E17}"/>
              </a:ext>
            </a:extLst>
          </p:cNvPr>
          <p:cNvGrpSpPr/>
          <p:nvPr/>
        </p:nvGrpSpPr>
        <p:grpSpPr>
          <a:xfrm rot="1394426">
            <a:off x="883411" y="4497600"/>
            <a:ext cx="1390577" cy="834886"/>
            <a:chOff x="2374377" y="4163789"/>
            <a:chExt cx="1390577" cy="834886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27E583B-CFB7-8301-19CB-43AD67084B0B}"/>
                </a:ext>
              </a:extLst>
            </p:cNvPr>
            <p:cNvSpPr/>
            <p:nvPr/>
          </p:nvSpPr>
          <p:spPr>
            <a:xfrm>
              <a:off x="2374377" y="4163789"/>
              <a:ext cx="1390577" cy="834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r="1620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1B7EDE2E-7B01-EDA7-DDFF-E676488B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1438" y="4282459"/>
              <a:ext cx="800314" cy="602504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4836CA7-629B-B346-4B48-875782890CE9}"/>
              </a:ext>
            </a:extLst>
          </p:cNvPr>
          <p:cNvGrpSpPr/>
          <p:nvPr/>
        </p:nvGrpSpPr>
        <p:grpSpPr>
          <a:xfrm rot="370248">
            <a:off x="3602822" y="2221648"/>
            <a:ext cx="1390577" cy="834886"/>
            <a:chOff x="2316088" y="1101638"/>
            <a:chExt cx="1390577" cy="834886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E6EBDE6-5DA9-5A2B-13C2-EB220D7312FD}"/>
                </a:ext>
              </a:extLst>
            </p:cNvPr>
            <p:cNvSpPr/>
            <p:nvPr/>
          </p:nvSpPr>
          <p:spPr>
            <a:xfrm>
              <a:off x="2316088" y="1101638"/>
              <a:ext cx="1390577" cy="8348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r="1620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671924E8-B34F-8D9E-C64E-1D6FA2285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438" y="1171293"/>
              <a:ext cx="672304" cy="524831"/>
            </a:xfrm>
            <a:prstGeom prst="rect">
              <a:avLst/>
            </a:prstGeom>
          </p:spPr>
        </p:pic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E18D24ED-F5D8-7687-D7D2-6BE616288B49}"/>
                </a:ext>
              </a:extLst>
            </p:cNvPr>
            <p:cNvSpPr txBox="1"/>
            <p:nvPr/>
          </p:nvSpPr>
          <p:spPr>
            <a:xfrm>
              <a:off x="2446779" y="1602232"/>
              <a:ext cx="1161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005BAA"/>
                  </a:solidFill>
                </a:rPr>
                <a:t>Rapide Express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3A3112-0D9D-F431-0252-65B3E8F700C1}"/>
              </a:ext>
            </a:extLst>
          </p:cNvPr>
          <p:cNvGrpSpPr/>
          <p:nvPr/>
        </p:nvGrpSpPr>
        <p:grpSpPr>
          <a:xfrm rot="20638655">
            <a:off x="2866690" y="4432811"/>
            <a:ext cx="1390577" cy="834886"/>
            <a:chOff x="5583251" y="4624111"/>
            <a:chExt cx="1390577" cy="834886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B634CA0-2CA2-34DE-99C6-64A307AD11FE}"/>
                </a:ext>
              </a:extLst>
            </p:cNvPr>
            <p:cNvSpPr/>
            <p:nvPr/>
          </p:nvSpPr>
          <p:spPr>
            <a:xfrm>
              <a:off x="5583251" y="4624111"/>
              <a:ext cx="1390577" cy="8348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65100" dir="1620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9AA3B08-6FB6-D3B5-8937-1C2BF845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70780" y="4788376"/>
              <a:ext cx="1017151" cy="443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7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FD72543A-B786-69D9-9FA4-340592455B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9" y="143138"/>
            <a:ext cx="5186128" cy="2577349"/>
          </a:xfrm>
          <a:prstGeom prst="rect">
            <a:avLst/>
          </a:prstGeom>
        </p:spPr>
      </p:pic>
      <p:pic>
        <p:nvPicPr>
          <p:cNvPr id="7" name="Image 6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CA501E30-8D23-910A-94BB-3195184610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61" y="3856328"/>
            <a:ext cx="4493358" cy="2233063"/>
          </a:xfrm>
          <a:prstGeom prst="rect">
            <a:avLst/>
          </a:prstGeom>
        </p:spPr>
      </p:pic>
      <p:pic>
        <p:nvPicPr>
          <p:cNvPr id="8" name="Image 7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1D0E8F72-B7AE-5B5F-986F-10693E10CB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23" y="1311094"/>
            <a:ext cx="4079681" cy="2027478"/>
          </a:xfrm>
          <a:prstGeom prst="rect">
            <a:avLst/>
          </a:prstGeom>
        </p:spPr>
      </p:pic>
      <p:pic>
        <p:nvPicPr>
          <p:cNvPr id="9" name="Image 8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6354A753-9080-70B2-24F2-7548492EA6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700" y="4129946"/>
            <a:ext cx="5186128" cy="2577349"/>
          </a:xfrm>
          <a:prstGeom prst="rect">
            <a:avLst/>
          </a:prstGeom>
        </p:spPr>
      </p:pic>
      <p:pic>
        <p:nvPicPr>
          <p:cNvPr id="10" name="Image 9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7A0C801D-E27D-D9EA-D292-1906CCEFF7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93" y="3170310"/>
            <a:ext cx="2344213" cy="1165003"/>
          </a:xfrm>
          <a:prstGeom prst="rect">
            <a:avLst/>
          </a:prstGeom>
        </p:spPr>
      </p:pic>
      <p:pic>
        <p:nvPicPr>
          <p:cNvPr id="12" name="Image 11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76118CF4-8259-88D7-5109-5D9C292F1F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4" y="2720487"/>
            <a:ext cx="2344213" cy="11650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3AA4F6-AE16-733B-A573-7D54D424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47" y="48345"/>
            <a:ext cx="8693053" cy="15381345"/>
          </a:xfrm>
          <a:prstGeom prst="rect">
            <a:avLst/>
          </a:prstGeom>
        </p:spPr>
      </p:pic>
      <p:sp>
        <p:nvSpPr>
          <p:cNvPr id="69" name="Parallélogramme 68">
            <a:extLst>
              <a:ext uri="{FF2B5EF4-FFF2-40B4-BE49-F238E27FC236}">
                <a16:creationId xmlns:a16="http://schemas.microsoft.com/office/drawing/2014/main" id="{8DD9613E-80A3-C9D1-F23A-D726CB664448}"/>
              </a:ext>
            </a:extLst>
          </p:cNvPr>
          <p:cNvSpPr/>
          <p:nvPr/>
        </p:nvSpPr>
        <p:spPr>
          <a:xfrm rot="10800000">
            <a:off x="-196307" y="40777"/>
            <a:ext cx="12718773" cy="702644"/>
          </a:xfrm>
          <a:prstGeom prst="parallelogram">
            <a:avLst/>
          </a:prstGeom>
          <a:gradFill flip="none" rotWithShape="1">
            <a:gsLst>
              <a:gs pos="0">
                <a:srgbClr val="5A9744"/>
              </a:gs>
              <a:gs pos="100000">
                <a:srgbClr val="186D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02A22F3-03D4-ACE4-04E1-3E4A77F964B9}"/>
              </a:ext>
            </a:extLst>
          </p:cNvPr>
          <p:cNvGrpSpPr/>
          <p:nvPr/>
        </p:nvGrpSpPr>
        <p:grpSpPr>
          <a:xfrm>
            <a:off x="6409511" y="-62566"/>
            <a:ext cx="3158912" cy="1113996"/>
            <a:chOff x="9629263" y="-62566"/>
            <a:chExt cx="3158912" cy="1113996"/>
          </a:xfrm>
        </p:grpSpPr>
        <p:sp>
          <p:nvSpPr>
            <p:cNvPr id="67" name="Parallélogramme 66">
              <a:extLst>
                <a:ext uri="{FF2B5EF4-FFF2-40B4-BE49-F238E27FC236}">
                  <a16:creationId xmlns:a16="http://schemas.microsoft.com/office/drawing/2014/main" id="{59466B9D-E212-6D5F-9E65-B7122BF34642}"/>
                </a:ext>
              </a:extLst>
            </p:cNvPr>
            <p:cNvSpPr/>
            <p:nvPr/>
          </p:nvSpPr>
          <p:spPr>
            <a:xfrm rot="10800000">
              <a:off x="10131602" y="40778"/>
              <a:ext cx="2656573" cy="1010652"/>
            </a:xfrm>
            <a:prstGeom prst="parallelogram">
              <a:avLst/>
            </a:prstGeom>
            <a:gradFill flip="none" rotWithShape="1"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Trapèze 67">
              <a:extLst>
                <a:ext uri="{FF2B5EF4-FFF2-40B4-BE49-F238E27FC236}">
                  <a16:creationId xmlns:a16="http://schemas.microsoft.com/office/drawing/2014/main" id="{DAF0BC33-D8D4-3CD8-4795-5E40010400C2}"/>
                </a:ext>
              </a:extLst>
            </p:cNvPr>
            <p:cNvSpPr/>
            <p:nvPr/>
          </p:nvSpPr>
          <p:spPr>
            <a:xfrm rot="17042491">
              <a:off x="9426219" y="140478"/>
              <a:ext cx="1051417" cy="645330"/>
            </a:xfrm>
            <a:prstGeom prst="trapezoid">
              <a:avLst/>
            </a:prstGeom>
            <a:gradFill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8CA23BD-EFDD-3598-5FB7-DD88EB996132}"/>
                </a:ext>
              </a:extLst>
            </p:cNvPr>
            <p:cNvSpPr txBox="1"/>
            <p:nvPr/>
          </p:nvSpPr>
          <p:spPr>
            <a:xfrm>
              <a:off x="10731122" y="78640"/>
              <a:ext cx="12427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bg1"/>
                  </a:solidFill>
                </a:rPr>
                <a:t>NOS</a:t>
              </a:r>
              <a:endParaRPr lang="fr-MG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Parallélogramme 26">
            <a:extLst>
              <a:ext uri="{FF2B5EF4-FFF2-40B4-BE49-F238E27FC236}">
                <a16:creationId xmlns:a16="http://schemas.microsoft.com/office/drawing/2014/main" id="{A94649C6-2599-4C08-9859-5E571B85A52D}"/>
              </a:ext>
            </a:extLst>
          </p:cNvPr>
          <p:cNvSpPr/>
          <p:nvPr/>
        </p:nvSpPr>
        <p:spPr>
          <a:xfrm>
            <a:off x="-196307" y="6107011"/>
            <a:ext cx="12575998" cy="702644"/>
          </a:xfrm>
          <a:prstGeom prst="parallelogram">
            <a:avLst/>
          </a:prstGeom>
          <a:gradFill flip="none" rotWithShape="1">
            <a:gsLst>
              <a:gs pos="0">
                <a:srgbClr val="5A9744"/>
              </a:gs>
              <a:gs pos="100000">
                <a:srgbClr val="186D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D0970E6-23FF-B9E1-C11A-EC6E21897F1B}"/>
              </a:ext>
            </a:extLst>
          </p:cNvPr>
          <p:cNvGrpSpPr/>
          <p:nvPr/>
        </p:nvGrpSpPr>
        <p:grpSpPr>
          <a:xfrm>
            <a:off x="2783137" y="5799002"/>
            <a:ext cx="3774931" cy="1113995"/>
            <a:chOff x="-604790" y="5799002"/>
            <a:chExt cx="3774931" cy="1113995"/>
          </a:xfrm>
        </p:grpSpPr>
        <p:sp>
          <p:nvSpPr>
            <p:cNvPr id="11" name="Parallélogramme 10">
              <a:extLst>
                <a:ext uri="{FF2B5EF4-FFF2-40B4-BE49-F238E27FC236}">
                  <a16:creationId xmlns:a16="http://schemas.microsoft.com/office/drawing/2014/main" id="{6BD19EC4-0C3E-B97E-CD5D-1968754DEEB5}"/>
                </a:ext>
              </a:extLst>
            </p:cNvPr>
            <p:cNvSpPr/>
            <p:nvPr/>
          </p:nvSpPr>
          <p:spPr>
            <a:xfrm>
              <a:off x="-604790" y="5799002"/>
              <a:ext cx="3312863" cy="1010652"/>
            </a:xfrm>
            <a:prstGeom prst="parallelogram">
              <a:avLst/>
            </a:prstGeom>
            <a:gradFill flip="none" rotWithShape="1"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apèze 25">
              <a:extLst>
                <a:ext uri="{FF2B5EF4-FFF2-40B4-BE49-F238E27FC236}">
                  <a16:creationId xmlns:a16="http://schemas.microsoft.com/office/drawing/2014/main" id="{B7B5B238-1E33-94E2-E74A-BE7438BD8F0A}"/>
                </a:ext>
              </a:extLst>
            </p:cNvPr>
            <p:cNvSpPr/>
            <p:nvPr/>
          </p:nvSpPr>
          <p:spPr>
            <a:xfrm rot="6242491">
              <a:off x="2321767" y="6064624"/>
              <a:ext cx="1051417" cy="645330"/>
            </a:xfrm>
            <a:prstGeom prst="trapezoid">
              <a:avLst/>
            </a:prstGeom>
            <a:gradFill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96646C5-AF3E-FFD7-C633-20D0F1FF5EE2}"/>
                </a:ext>
              </a:extLst>
            </p:cNvPr>
            <p:cNvSpPr txBox="1"/>
            <p:nvPr/>
          </p:nvSpPr>
          <p:spPr>
            <a:xfrm>
              <a:off x="-126770" y="5852593"/>
              <a:ext cx="28878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bg1"/>
                  </a:solidFill>
                </a:rPr>
                <a:t>ROADMAP</a:t>
              </a:r>
              <a:endParaRPr lang="fr-MG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9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26836 -1.8518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3.54167E-6 -0.9243 " pathEditMode="relative" rAng="0" ptsTypes="AA">
                                      <p:cBhvr>
                                        <p:cTn id="19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élogramme 26">
            <a:extLst>
              <a:ext uri="{FF2B5EF4-FFF2-40B4-BE49-F238E27FC236}">
                <a16:creationId xmlns:a16="http://schemas.microsoft.com/office/drawing/2014/main" id="{A94649C6-2599-4C08-9859-5E571B85A52D}"/>
              </a:ext>
            </a:extLst>
          </p:cNvPr>
          <p:cNvSpPr/>
          <p:nvPr/>
        </p:nvSpPr>
        <p:spPr>
          <a:xfrm>
            <a:off x="-196307" y="6107011"/>
            <a:ext cx="12575998" cy="702644"/>
          </a:xfrm>
          <a:prstGeom prst="parallelogram">
            <a:avLst/>
          </a:prstGeom>
          <a:gradFill flip="none" rotWithShape="1">
            <a:gsLst>
              <a:gs pos="0">
                <a:srgbClr val="5A9744"/>
              </a:gs>
              <a:gs pos="100000">
                <a:srgbClr val="186D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FD72543A-B786-69D9-9FA4-340592455B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9" y="143138"/>
            <a:ext cx="5186128" cy="2577349"/>
          </a:xfrm>
          <a:prstGeom prst="rect">
            <a:avLst/>
          </a:prstGeom>
        </p:spPr>
      </p:pic>
      <p:pic>
        <p:nvPicPr>
          <p:cNvPr id="7" name="Image 6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CA501E30-8D23-910A-94BB-3195184610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61" y="3856328"/>
            <a:ext cx="4493358" cy="2233063"/>
          </a:xfrm>
          <a:prstGeom prst="rect">
            <a:avLst/>
          </a:prstGeom>
        </p:spPr>
      </p:pic>
      <p:pic>
        <p:nvPicPr>
          <p:cNvPr id="8" name="Image 7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1D0E8F72-B7AE-5B5F-986F-10693E10CB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23" y="1311094"/>
            <a:ext cx="4079681" cy="2027478"/>
          </a:xfrm>
          <a:prstGeom prst="rect">
            <a:avLst/>
          </a:prstGeom>
        </p:spPr>
      </p:pic>
      <p:pic>
        <p:nvPicPr>
          <p:cNvPr id="9" name="Image 8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6354A753-9080-70B2-24F2-7548492EA6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700" y="4129946"/>
            <a:ext cx="5186128" cy="2577349"/>
          </a:xfrm>
          <a:prstGeom prst="rect">
            <a:avLst/>
          </a:prstGeom>
        </p:spPr>
      </p:pic>
      <p:pic>
        <p:nvPicPr>
          <p:cNvPr id="10" name="Image 9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7A0C801D-E27D-D9EA-D292-1906CCEFF7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93" y="3170310"/>
            <a:ext cx="2344213" cy="1165003"/>
          </a:xfrm>
          <a:prstGeom prst="rect">
            <a:avLst/>
          </a:prstGeom>
        </p:spPr>
      </p:pic>
      <p:pic>
        <p:nvPicPr>
          <p:cNvPr id="12" name="Image 11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76118CF4-8259-88D7-5109-5D9C292F1F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4" y="2720487"/>
            <a:ext cx="2344213" cy="116500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F565791-82BD-E76B-6A73-6A3379B88319}"/>
              </a:ext>
            </a:extLst>
          </p:cNvPr>
          <p:cNvSpPr txBox="1"/>
          <p:nvPr/>
        </p:nvSpPr>
        <p:spPr>
          <a:xfrm>
            <a:off x="112292" y="3798256"/>
            <a:ext cx="196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74F5B"/>
                </a:solidFill>
              </a:rPr>
              <a:t>Juvaldo Wisman MILIA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Porteur de projet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Et designer et développeur Backend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DDE280C-B912-EC1C-C144-3AD3F14D4D6F}"/>
              </a:ext>
            </a:extLst>
          </p:cNvPr>
          <p:cNvSpPr txBox="1"/>
          <p:nvPr/>
        </p:nvSpPr>
        <p:spPr>
          <a:xfrm>
            <a:off x="3978437" y="3644301"/>
            <a:ext cx="196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74F5B"/>
                </a:solidFill>
              </a:rPr>
              <a:t>Alida ANDRIAMPANARY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Développeur front et s’est occuper du marketing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30B0637-8290-2F20-79E0-745C1774BD37}"/>
              </a:ext>
            </a:extLst>
          </p:cNvPr>
          <p:cNvSpPr txBox="1"/>
          <p:nvPr/>
        </p:nvSpPr>
        <p:spPr>
          <a:xfrm>
            <a:off x="6022203" y="2146598"/>
            <a:ext cx="19667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74F5B"/>
                </a:solidFill>
              </a:rPr>
              <a:t>Mahalahatse RAILALA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Développeur Backend cote serveurs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5B4E45B-D70F-562F-2AF4-9FBE0F1D04D4}"/>
              </a:ext>
            </a:extLst>
          </p:cNvPr>
          <p:cNvSpPr txBox="1"/>
          <p:nvPr/>
        </p:nvSpPr>
        <p:spPr>
          <a:xfrm>
            <a:off x="7988967" y="3629863"/>
            <a:ext cx="196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74F5B"/>
                </a:solidFill>
              </a:rPr>
              <a:t>Ifanantenana jeannot RAKOTONDRABE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Développeur CMS et front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BE48172-FD29-CA3A-EB0C-4612EE0C1C52}"/>
              </a:ext>
            </a:extLst>
          </p:cNvPr>
          <p:cNvSpPr txBox="1"/>
          <p:nvPr/>
        </p:nvSpPr>
        <p:spPr>
          <a:xfrm>
            <a:off x="9888349" y="2286919"/>
            <a:ext cx="1966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74F5B"/>
                </a:solidFill>
              </a:rPr>
              <a:t>Sebastien MARUIS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Développeur Backend</a:t>
            </a:r>
          </a:p>
        </p:txBody>
      </p:sp>
      <p:sp>
        <p:nvSpPr>
          <p:cNvPr id="69" name="Parallélogramme 68">
            <a:extLst>
              <a:ext uri="{FF2B5EF4-FFF2-40B4-BE49-F238E27FC236}">
                <a16:creationId xmlns:a16="http://schemas.microsoft.com/office/drawing/2014/main" id="{8DD9613E-80A3-C9D1-F23A-D726CB664448}"/>
              </a:ext>
            </a:extLst>
          </p:cNvPr>
          <p:cNvSpPr/>
          <p:nvPr/>
        </p:nvSpPr>
        <p:spPr>
          <a:xfrm rot="10800000">
            <a:off x="-196307" y="40777"/>
            <a:ext cx="12718773" cy="702644"/>
          </a:xfrm>
          <a:prstGeom prst="parallelogram">
            <a:avLst/>
          </a:prstGeom>
          <a:gradFill flip="none" rotWithShape="1">
            <a:gsLst>
              <a:gs pos="0">
                <a:srgbClr val="5A9744"/>
              </a:gs>
              <a:gs pos="100000">
                <a:srgbClr val="186DA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02A22F3-03D4-ACE4-04E1-3E4A77F964B9}"/>
              </a:ext>
            </a:extLst>
          </p:cNvPr>
          <p:cNvGrpSpPr/>
          <p:nvPr/>
        </p:nvGrpSpPr>
        <p:grpSpPr>
          <a:xfrm>
            <a:off x="6409511" y="-62566"/>
            <a:ext cx="3158912" cy="1113996"/>
            <a:chOff x="9629263" y="-62566"/>
            <a:chExt cx="3158912" cy="1113996"/>
          </a:xfrm>
        </p:grpSpPr>
        <p:sp>
          <p:nvSpPr>
            <p:cNvPr id="67" name="Parallélogramme 66">
              <a:extLst>
                <a:ext uri="{FF2B5EF4-FFF2-40B4-BE49-F238E27FC236}">
                  <a16:creationId xmlns:a16="http://schemas.microsoft.com/office/drawing/2014/main" id="{59466B9D-E212-6D5F-9E65-B7122BF34642}"/>
                </a:ext>
              </a:extLst>
            </p:cNvPr>
            <p:cNvSpPr/>
            <p:nvPr/>
          </p:nvSpPr>
          <p:spPr>
            <a:xfrm rot="10800000">
              <a:off x="10131602" y="40778"/>
              <a:ext cx="2656573" cy="1010652"/>
            </a:xfrm>
            <a:prstGeom prst="parallelogram">
              <a:avLst/>
            </a:prstGeom>
            <a:gradFill flip="none" rotWithShape="1"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Trapèze 67">
              <a:extLst>
                <a:ext uri="{FF2B5EF4-FFF2-40B4-BE49-F238E27FC236}">
                  <a16:creationId xmlns:a16="http://schemas.microsoft.com/office/drawing/2014/main" id="{DAF0BC33-D8D4-3CD8-4795-5E40010400C2}"/>
                </a:ext>
              </a:extLst>
            </p:cNvPr>
            <p:cNvSpPr/>
            <p:nvPr/>
          </p:nvSpPr>
          <p:spPr>
            <a:xfrm rot="17042491">
              <a:off x="9426219" y="140478"/>
              <a:ext cx="1051417" cy="645330"/>
            </a:xfrm>
            <a:prstGeom prst="trapezoid">
              <a:avLst/>
            </a:prstGeom>
            <a:gradFill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8CA23BD-EFDD-3598-5FB7-DD88EB996132}"/>
                </a:ext>
              </a:extLst>
            </p:cNvPr>
            <p:cNvSpPr txBox="1"/>
            <p:nvPr/>
          </p:nvSpPr>
          <p:spPr>
            <a:xfrm>
              <a:off x="10731122" y="78640"/>
              <a:ext cx="12427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bg1"/>
                  </a:solidFill>
                </a:rPr>
                <a:t>NOS</a:t>
              </a:r>
              <a:endParaRPr lang="fr-MG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D0970E6-23FF-B9E1-C11A-EC6E21897F1B}"/>
              </a:ext>
            </a:extLst>
          </p:cNvPr>
          <p:cNvGrpSpPr/>
          <p:nvPr/>
        </p:nvGrpSpPr>
        <p:grpSpPr>
          <a:xfrm>
            <a:off x="2783137" y="5799002"/>
            <a:ext cx="3158913" cy="1113995"/>
            <a:chOff x="-604790" y="5799002"/>
            <a:chExt cx="3158913" cy="1113995"/>
          </a:xfrm>
        </p:grpSpPr>
        <p:sp>
          <p:nvSpPr>
            <p:cNvPr id="11" name="Parallélogramme 10">
              <a:extLst>
                <a:ext uri="{FF2B5EF4-FFF2-40B4-BE49-F238E27FC236}">
                  <a16:creationId xmlns:a16="http://schemas.microsoft.com/office/drawing/2014/main" id="{6BD19EC4-0C3E-B97E-CD5D-1968754DEEB5}"/>
                </a:ext>
              </a:extLst>
            </p:cNvPr>
            <p:cNvSpPr/>
            <p:nvPr/>
          </p:nvSpPr>
          <p:spPr>
            <a:xfrm>
              <a:off x="-604790" y="5799002"/>
              <a:ext cx="2656573" cy="1010652"/>
            </a:xfrm>
            <a:prstGeom prst="parallelogram">
              <a:avLst/>
            </a:prstGeom>
            <a:gradFill flip="none" rotWithShape="1"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apèze 25">
              <a:extLst>
                <a:ext uri="{FF2B5EF4-FFF2-40B4-BE49-F238E27FC236}">
                  <a16:creationId xmlns:a16="http://schemas.microsoft.com/office/drawing/2014/main" id="{B7B5B238-1E33-94E2-E74A-BE7438BD8F0A}"/>
                </a:ext>
              </a:extLst>
            </p:cNvPr>
            <p:cNvSpPr/>
            <p:nvPr/>
          </p:nvSpPr>
          <p:spPr>
            <a:xfrm rot="6242491">
              <a:off x="1705749" y="6064624"/>
              <a:ext cx="1051417" cy="645330"/>
            </a:xfrm>
            <a:prstGeom prst="trapezoid">
              <a:avLst/>
            </a:prstGeom>
            <a:gradFill>
              <a:gsLst>
                <a:gs pos="0">
                  <a:srgbClr val="5A9744"/>
                </a:gs>
                <a:gs pos="100000">
                  <a:srgbClr val="186D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96646C5-AF3E-FFD7-C633-20D0F1FF5EE2}"/>
                </a:ext>
              </a:extLst>
            </p:cNvPr>
            <p:cNvSpPr txBox="1"/>
            <p:nvPr/>
          </p:nvSpPr>
          <p:spPr>
            <a:xfrm>
              <a:off x="-124165" y="5894698"/>
              <a:ext cx="22789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b="1" dirty="0">
                  <a:solidFill>
                    <a:schemeClr val="bg1"/>
                  </a:solidFill>
                </a:rPr>
                <a:t>EQUIPES</a:t>
              </a:r>
              <a:endParaRPr lang="fr-MG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814C5E14-5932-7C05-31B4-EB7E36797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5" y="1279034"/>
            <a:ext cx="1578226" cy="24266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0AD68B1-44F6-EA2A-CD77-EF343EE0DFD4}"/>
              </a:ext>
            </a:extLst>
          </p:cNvPr>
          <p:cNvSpPr txBox="1"/>
          <p:nvPr/>
        </p:nvSpPr>
        <p:spPr>
          <a:xfrm>
            <a:off x="2105932" y="1797660"/>
            <a:ext cx="196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74F5B"/>
                </a:solidFill>
              </a:rPr>
              <a:t>Florent RASOLOFOBARY</a:t>
            </a:r>
          </a:p>
          <a:p>
            <a:pPr algn="ctr"/>
            <a:r>
              <a:rPr lang="fr-FR" sz="1400" dirty="0">
                <a:solidFill>
                  <a:srgbClr val="374F5B"/>
                </a:solidFill>
              </a:rPr>
              <a:t>Développeur et spécialiste en Géolocalisation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3514447-F4A7-5C3A-34AE-054AE5DEFF10}"/>
              </a:ext>
            </a:extLst>
          </p:cNvPr>
          <p:cNvGrpSpPr/>
          <p:nvPr/>
        </p:nvGrpSpPr>
        <p:grpSpPr>
          <a:xfrm>
            <a:off x="2278989" y="2802090"/>
            <a:ext cx="1566897" cy="2233062"/>
            <a:chOff x="2278989" y="2802090"/>
            <a:chExt cx="1566897" cy="2233062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C6E238F6-B0E8-52AF-F167-23CF34BBD8BC}"/>
                </a:ext>
              </a:extLst>
            </p:cNvPr>
            <p:cNvSpPr/>
            <p:nvPr/>
          </p:nvSpPr>
          <p:spPr>
            <a:xfrm>
              <a:off x="2278989" y="2802090"/>
              <a:ext cx="1566897" cy="223306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31E6DF69-8B30-073C-BABB-BFE08709E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831" y="3220859"/>
              <a:ext cx="1445406" cy="1445406"/>
            </a:xfrm>
            <a:prstGeom prst="rect">
              <a:avLst/>
            </a:prstGeom>
          </p:spPr>
        </p:pic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5B34C4E8-A0CE-16BC-5ECE-4F1F0E659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0145" y="3027919"/>
            <a:ext cx="1672188" cy="228771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45948C9-5FC2-590C-1DF9-CC81E789C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5" y="1766377"/>
            <a:ext cx="1694264" cy="16942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2C2EE0-C0E2-9DC5-6E3C-FFA4F240D1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38" r="25738"/>
          <a:stretch/>
        </p:blipFill>
        <p:spPr>
          <a:xfrm>
            <a:off x="5517931" y="2909927"/>
            <a:ext cx="2350671" cy="23343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4A61A35-FD76-FE1A-5550-9B6D55AC09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56" y="1435776"/>
            <a:ext cx="1589532" cy="21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26836 -1.8518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5" grpId="0"/>
      <p:bldP spid="58" grpId="0"/>
      <p:bldP spid="61" grpId="0"/>
      <p:bldP spid="64" grpId="0"/>
      <p:bldP spid="5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5CAB39-C8E2-4461-BBD3-692F90FBFC7F}">
  <we:reference id="wa200003964" version="1.0.0.0" store="fr-F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248</Words>
  <Application>Microsoft Office PowerPoint</Application>
  <PresentationFormat>Grand écran</PresentationFormat>
  <Paragraphs>67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solidarité en mouvement.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Juvaldo Wisman MILIA</dc:creator>
  <cp:lastModifiedBy>Juvaldo Wisman MILIA</cp:lastModifiedBy>
  <cp:revision>67</cp:revision>
  <dcterms:created xsi:type="dcterms:W3CDTF">2023-07-13T23:35:01Z</dcterms:created>
  <dcterms:modified xsi:type="dcterms:W3CDTF">2023-07-31T14:22:06Z</dcterms:modified>
</cp:coreProperties>
</file>