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7" r:id="rId3"/>
    <p:sldId id="343" r:id="rId4"/>
    <p:sldId id="391" r:id="rId5"/>
    <p:sldId id="392" r:id="rId6"/>
    <p:sldId id="393" r:id="rId7"/>
    <p:sldId id="394" r:id="rId8"/>
    <p:sldId id="319" r:id="rId9"/>
    <p:sldId id="320" r:id="rId10"/>
    <p:sldId id="311" r:id="rId11"/>
    <p:sldId id="395" r:id="rId12"/>
    <p:sldId id="407" r:id="rId13"/>
    <p:sldId id="396" r:id="rId14"/>
    <p:sldId id="397" r:id="rId15"/>
    <p:sldId id="399" r:id="rId16"/>
    <p:sldId id="400" r:id="rId17"/>
    <p:sldId id="398" r:id="rId18"/>
    <p:sldId id="401" r:id="rId19"/>
    <p:sldId id="404" r:id="rId20"/>
    <p:sldId id="403" r:id="rId21"/>
    <p:sldId id="405" r:id="rId22"/>
    <p:sldId id="406" r:id="rId23"/>
    <p:sldId id="402" r:id="rId24"/>
    <p:sldId id="344" r:id="rId25"/>
    <p:sldId id="347" r:id="rId26"/>
    <p:sldId id="340" r:id="rId27"/>
    <p:sldId id="341" r:id="rId28"/>
    <p:sldId id="342" r:id="rId29"/>
    <p:sldId id="388" r:id="rId30"/>
    <p:sldId id="389" r:id="rId31"/>
    <p:sldId id="408" r:id="rId32"/>
    <p:sldId id="409" r:id="rId33"/>
    <p:sldId id="410" r:id="rId34"/>
    <p:sldId id="411" r:id="rId35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498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7" pos="23" userDrawn="1">
          <p15:clr>
            <a:srgbClr val="A4A3A4"/>
          </p15:clr>
        </p15:guide>
        <p15:guide id="8" pos="25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  <a:srgbClr val="0000FF"/>
    <a:srgbClr val="FFFFCC"/>
    <a:srgbClr val="0F2E51"/>
    <a:srgbClr val="E72341"/>
    <a:srgbClr val="FFCCCC"/>
    <a:srgbClr val="F5F6F7"/>
    <a:srgbClr val="DEEBF7"/>
    <a:srgbClr val="363B66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82" y="132"/>
      </p:cViewPr>
      <p:guideLst>
        <p:guide orient="horz" pos="2409"/>
        <p:guide pos="4989"/>
        <p:guide/>
        <p:guide pos="23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D6E9E-EB79-4B80-9607-A3CFD801644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34255-3E44-4C40-BB5F-491DD5E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34255-3E44-4C40-BB5F-491DD5E18E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4EA8-AA88-404E-9E5A-0B3F34A1AFA7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5238" y="6497026"/>
            <a:ext cx="2268141" cy="365125"/>
          </a:xfrm>
        </p:spPr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9E1B-D2D2-45D1-AB0D-F4C60AF5485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7"/>
            <a:ext cx="86945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7007-84B0-4F4D-8361-ED27B90902D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580-C854-4E71-BE83-593A01B8ED01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7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C8F-930E-4847-96B9-7ABA2A974A7B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3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7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8F08-39B7-4930-BDBF-AF0F1FA72D67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3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B403-931F-4EB9-9AF7-6750B8FD66D9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7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764-672D-476D-9195-FEA3FC6326CF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0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9D656B4-993A-4044-8397-EB868FF493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48"/>
            <a:ext cx="10080625" cy="535354"/>
          </a:xfrm>
          <a:prstGeom prst="rect">
            <a:avLst/>
          </a:prstGeom>
          <a:solidFill>
            <a:srgbClr val="1F8BC3"/>
          </a:solidFill>
          <a:ln>
            <a:noFill/>
          </a:ln>
          <a:effectLst/>
        </p:spPr>
        <p:txBody>
          <a:bodyPr wrap="none" anchor="ctr"/>
          <a:lstStyle/>
          <a:p>
            <a:pPr algn="r">
              <a:lnSpc>
                <a:spcPct val="150000"/>
              </a:lnSpc>
            </a:pPr>
            <a:r>
              <a:rPr lang="ko-KR" altLang="en-US" sz="12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WEDAS is lead to New Paradigm in the Job Market!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619B6-1DF6-4C0E-9545-417BB06C70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7" y="195559"/>
            <a:ext cx="1105097" cy="147532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B6E49C9-4AD1-4EFC-84CE-E6DBE37B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129" y="6234788"/>
            <a:ext cx="7977673" cy="496800"/>
          </a:xfrm>
          <a:prstGeom prst="rect">
            <a:avLst/>
          </a:prstGeom>
          <a:solidFill>
            <a:srgbClr val="EAEAEA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NOTICE 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문서는 ㈜위다스컴퍼니 내부자료로써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부정경쟁방지 및 영업비밀의 보호에 관한 법률을 포함하여 관계 법령에 따라 보호의 대상이 되는 영업비밀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기밀정보 등을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포함하고 있을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문서에 포함된 정보의 전부 또는 일부를 무단으로 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자에게 공개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 또는 사용하는 것은 엄격히 금지됩니다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E182F5-3C95-43B0-9B1F-F365EECAF9AE}"/>
              </a:ext>
            </a:extLst>
          </p:cNvPr>
          <p:cNvGrpSpPr/>
          <p:nvPr/>
        </p:nvGrpSpPr>
        <p:grpSpPr>
          <a:xfrm>
            <a:off x="335822" y="6234161"/>
            <a:ext cx="1347331" cy="498054"/>
            <a:chOff x="210881" y="6238827"/>
            <a:chExt cx="1347331" cy="498054"/>
          </a:xfrm>
          <a:solidFill>
            <a:srgbClr val="FF6600"/>
          </a:solidFill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DC92187-B810-482C-8E28-0F2817A4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81" y="6238827"/>
              <a:ext cx="1347331" cy="498054"/>
            </a:xfrm>
            <a:prstGeom prst="rect">
              <a:avLst/>
            </a:prstGeom>
            <a:grpFill/>
            <a:ln w="12700">
              <a:noFill/>
            </a:ln>
            <a:effectLst/>
          </p:spPr>
          <p:txBody>
            <a:bodyPr wrap="none" anchor="b" anchorCtr="0"/>
            <a:lstStyle/>
            <a:p>
              <a:pPr algn="ctr"/>
              <a:r>
                <a:rPr lang="en-US" altLang="ko-KR" sz="900" b="0" i="1" dirty="0"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Restricted Document</a:t>
              </a:r>
              <a:endParaRPr lang="ko-KR" altLang="en-US" sz="900" b="0" i="1" dirty="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2" name="그림 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BB58311B-C1F2-40E9-869B-63C9F8FEF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45" y="6283384"/>
              <a:ext cx="938603" cy="23053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54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DB352-A0B6-4B93-A3A3-9E7819D2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422-6763-4E42-8FEA-307B31114D98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1817F-6036-4E86-9EB6-7DB2A0E9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62AAF0-4A95-4FAA-A821-D9040B4DD0E8}"/>
              </a:ext>
            </a:extLst>
          </p:cNvPr>
          <p:cNvSpPr txBox="1">
            <a:spLocks/>
          </p:cNvSpPr>
          <p:nvPr userDrawn="1"/>
        </p:nvSpPr>
        <p:spPr>
          <a:xfrm>
            <a:off x="7805238" y="6497026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CC4705A-D215-402E-9DA9-39F06DB19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48"/>
            <a:ext cx="10080625" cy="535354"/>
          </a:xfrm>
          <a:prstGeom prst="rect">
            <a:avLst/>
          </a:prstGeom>
          <a:solidFill>
            <a:srgbClr val="1F8BC3"/>
          </a:solidFill>
          <a:ln>
            <a:noFill/>
          </a:ln>
          <a:effectLst/>
        </p:spPr>
        <p:txBody>
          <a:bodyPr wrap="none" anchor="ctr"/>
          <a:lstStyle/>
          <a:p>
            <a:pPr algn="l">
              <a:lnSpc>
                <a:spcPct val="150000"/>
              </a:lnSpc>
            </a:pPr>
            <a:endParaRPr lang="ko-KR" altLang="en-US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07CBA4-9BDC-4F5C-9541-D7531847386E}"/>
              </a:ext>
            </a:extLst>
          </p:cNvPr>
          <p:cNvSpPr/>
          <p:nvPr userDrawn="1"/>
        </p:nvSpPr>
        <p:spPr>
          <a:xfrm>
            <a:off x="-1545" y="2"/>
            <a:ext cx="10074924" cy="60960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0B581B-8561-487E-965C-66861E4957C5}"/>
              </a:ext>
            </a:extLst>
          </p:cNvPr>
          <p:cNvSpPr/>
          <p:nvPr userDrawn="1"/>
        </p:nvSpPr>
        <p:spPr>
          <a:xfrm>
            <a:off x="-2718" y="249753"/>
            <a:ext cx="54313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Menu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7B14-BC52-4452-9B11-B5199071503D}"/>
              </a:ext>
            </a:extLst>
          </p:cNvPr>
          <p:cNvSpPr/>
          <p:nvPr userDrawn="1"/>
        </p:nvSpPr>
        <p:spPr>
          <a:xfrm>
            <a:off x="-2718" y="463521"/>
            <a:ext cx="54512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URL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E0C04A-D254-4FD0-AF05-04D5B07A54AE}"/>
              </a:ext>
            </a:extLst>
          </p:cNvPr>
          <p:cNvSpPr/>
          <p:nvPr userDrawn="1"/>
        </p:nvSpPr>
        <p:spPr>
          <a:xfrm>
            <a:off x="543945" y="241943"/>
            <a:ext cx="9497023" cy="223810"/>
          </a:xfrm>
          <a:prstGeom prst="rect">
            <a:avLst/>
          </a:prstGeom>
          <a:noFill/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743D73-36C6-4AFE-A206-FAC20D531E6B}"/>
              </a:ext>
            </a:extLst>
          </p:cNvPr>
          <p:cNvSpPr txBox="1">
            <a:spLocks/>
          </p:cNvSpPr>
          <p:nvPr userDrawn="1"/>
        </p:nvSpPr>
        <p:spPr>
          <a:xfrm>
            <a:off x="7805238" y="6497026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D4F57-5DA4-4F45-BD44-F384AB2F6DF0}"/>
              </a:ext>
            </a:extLst>
          </p:cNvPr>
          <p:cNvSpPr/>
          <p:nvPr userDrawn="1"/>
        </p:nvSpPr>
        <p:spPr>
          <a:xfrm>
            <a:off x="-2718" y="463521"/>
            <a:ext cx="54512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URL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88ABE-EB4F-453C-AF89-07446839FF44}"/>
              </a:ext>
            </a:extLst>
          </p:cNvPr>
          <p:cNvSpPr/>
          <p:nvPr userDrawn="1"/>
        </p:nvSpPr>
        <p:spPr>
          <a:xfrm>
            <a:off x="543945" y="463521"/>
            <a:ext cx="9497023" cy="223810"/>
          </a:xfrm>
          <a:prstGeom prst="rect">
            <a:avLst/>
          </a:prstGeom>
          <a:noFill/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C9E6C9-B047-4AE2-B598-6A3E8EDB0D43}"/>
              </a:ext>
            </a:extLst>
          </p:cNvPr>
          <p:cNvSpPr/>
          <p:nvPr userDrawn="1"/>
        </p:nvSpPr>
        <p:spPr>
          <a:xfrm>
            <a:off x="-2718" y="-4129"/>
            <a:ext cx="7940607" cy="253882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000" b="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186432-C937-F35F-13E3-4A03356A86B2}"/>
              </a:ext>
            </a:extLst>
          </p:cNvPr>
          <p:cNvSpPr/>
          <p:nvPr userDrawn="1"/>
        </p:nvSpPr>
        <p:spPr>
          <a:xfrm>
            <a:off x="7951749" y="5508"/>
            <a:ext cx="1123528" cy="235099"/>
          </a:xfrm>
          <a:prstGeom prst="rect">
            <a:avLst/>
          </a:prstGeom>
          <a:solidFill>
            <a:srgbClr val="F2F2F2"/>
          </a:solidFill>
          <a:ln w="3175">
            <a:solidFill>
              <a:srgbClr val="2F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93B2BF5-40A5-03A2-BFB6-811B5D612EBE}"/>
              </a:ext>
            </a:extLst>
          </p:cNvPr>
          <p:cNvSpPr txBox="1">
            <a:spLocks/>
          </p:cNvSpPr>
          <p:nvPr userDrawn="1"/>
        </p:nvSpPr>
        <p:spPr>
          <a:xfrm>
            <a:off x="9089136" y="5508"/>
            <a:ext cx="960977" cy="235099"/>
          </a:xfrm>
          <a:prstGeom prst="rect">
            <a:avLst/>
          </a:prstGeom>
          <a:ln>
            <a:solidFill>
              <a:srgbClr val="2F345A"/>
            </a:solidFill>
          </a:ln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07CBA4-9BDC-4F5C-9541-D7531847386E}"/>
              </a:ext>
            </a:extLst>
          </p:cNvPr>
          <p:cNvSpPr/>
          <p:nvPr userDrawn="1"/>
        </p:nvSpPr>
        <p:spPr>
          <a:xfrm>
            <a:off x="-1545" y="2"/>
            <a:ext cx="10074924" cy="60960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0B581B-8561-487E-965C-66861E4957C5}"/>
              </a:ext>
            </a:extLst>
          </p:cNvPr>
          <p:cNvSpPr/>
          <p:nvPr userDrawn="1"/>
        </p:nvSpPr>
        <p:spPr>
          <a:xfrm>
            <a:off x="-2718" y="249753"/>
            <a:ext cx="54313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Menu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7B14-BC52-4452-9B11-B5199071503D}"/>
              </a:ext>
            </a:extLst>
          </p:cNvPr>
          <p:cNvSpPr/>
          <p:nvPr userDrawn="1"/>
        </p:nvSpPr>
        <p:spPr>
          <a:xfrm>
            <a:off x="-2718" y="463521"/>
            <a:ext cx="54512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URL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E0C04A-D254-4FD0-AF05-04D5B07A54AE}"/>
              </a:ext>
            </a:extLst>
          </p:cNvPr>
          <p:cNvSpPr/>
          <p:nvPr userDrawn="1"/>
        </p:nvSpPr>
        <p:spPr>
          <a:xfrm>
            <a:off x="543945" y="241943"/>
            <a:ext cx="9497023" cy="223810"/>
          </a:xfrm>
          <a:prstGeom prst="rect">
            <a:avLst/>
          </a:prstGeom>
          <a:noFill/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743D73-36C6-4AFE-A206-FAC20D531E6B}"/>
              </a:ext>
            </a:extLst>
          </p:cNvPr>
          <p:cNvSpPr txBox="1">
            <a:spLocks/>
          </p:cNvSpPr>
          <p:nvPr userDrawn="1"/>
        </p:nvSpPr>
        <p:spPr>
          <a:xfrm>
            <a:off x="7805238" y="6497026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D4F57-5DA4-4F45-BD44-F384AB2F6DF0}"/>
              </a:ext>
            </a:extLst>
          </p:cNvPr>
          <p:cNvSpPr/>
          <p:nvPr userDrawn="1"/>
        </p:nvSpPr>
        <p:spPr>
          <a:xfrm>
            <a:off x="-2718" y="463521"/>
            <a:ext cx="545123" cy="216000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URL</a:t>
            </a:r>
            <a:endParaRPr lang="ko-KR" altLang="en-US" sz="9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88ABE-EB4F-453C-AF89-07446839FF44}"/>
              </a:ext>
            </a:extLst>
          </p:cNvPr>
          <p:cNvSpPr/>
          <p:nvPr userDrawn="1"/>
        </p:nvSpPr>
        <p:spPr>
          <a:xfrm>
            <a:off x="543945" y="463521"/>
            <a:ext cx="9497023" cy="223810"/>
          </a:xfrm>
          <a:prstGeom prst="rect">
            <a:avLst/>
          </a:prstGeom>
          <a:noFill/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60C785-5486-E6A9-C163-A767AFD5D220}"/>
              </a:ext>
            </a:extLst>
          </p:cNvPr>
          <p:cNvSpPr/>
          <p:nvPr userDrawn="1"/>
        </p:nvSpPr>
        <p:spPr>
          <a:xfrm>
            <a:off x="7955279" y="234504"/>
            <a:ext cx="2122815" cy="66234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7C0AD-2887-9158-C678-7FD21370A669}"/>
              </a:ext>
            </a:extLst>
          </p:cNvPr>
          <p:cNvSpPr/>
          <p:nvPr userDrawn="1"/>
        </p:nvSpPr>
        <p:spPr>
          <a:xfrm>
            <a:off x="7951749" y="5508"/>
            <a:ext cx="1123528" cy="235099"/>
          </a:xfrm>
          <a:prstGeom prst="rect">
            <a:avLst/>
          </a:prstGeom>
          <a:solidFill>
            <a:srgbClr val="F2F2F2"/>
          </a:solidFill>
          <a:ln w="3175">
            <a:solidFill>
              <a:srgbClr val="2F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9A2CC4-C115-7910-804E-03E4FAC3B036}"/>
              </a:ext>
            </a:extLst>
          </p:cNvPr>
          <p:cNvSpPr txBox="1">
            <a:spLocks/>
          </p:cNvSpPr>
          <p:nvPr userDrawn="1"/>
        </p:nvSpPr>
        <p:spPr>
          <a:xfrm>
            <a:off x="9089136" y="5508"/>
            <a:ext cx="960977" cy="235099"/>
          </a:xfrm>
          <a:prstGeom prst="rect">
            <a:avLst/>
          </a:prstGeom>
          <a:ln>
            <a:solidFill>
              <a:srgbClr val="2F345A"/>
            </a:solidFill>
          </a:ln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EF6B09-533D-BB1C-37DE-D0CD957CF4DD}"/>
              </a:ext>
            </a:extLst>
          </p:cNvPr>
          <p:cNvSpPr/>
          <p:nvPr userDrawn="1"/>
        </p:nvSpPr>
        <p:spPr>
          <a:xfrm>
            <a:off x="7955280" y="258436"/>
            <a:ext cx="2094834" cy="447183"/>
          </a:xfrm>
          <a:prstGeom prst="rect">
            <a:avLst/>
          </a:prstGeom>
          <a:solidFill>
            <a:srgbClr val="2F345A"/>
          </a:solidFill>
          <a:ln>
            <a:solidFill>
              <a:srgbClr val="2F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/ Description /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DC2FB9-8659-14AF-3AAB-BC4E8A364928}"/>
              </a:ext>
            </a:extLst>
          </p:cNvPr>
          <p:cNvSpPr/>
          <p:nvPr userDrawn="1"/>
        </p:nvSpPr>
        <p:spPr>
          <a:xfrm>
            <a:off x="-2718" y="-4129"/>
            <a:ext cx="7940607" cy="253882"/>
          </a:xfrm>
          <a:prstGeom prst="rect">
            <a:avLst/>
          </a:prstGeom>
          <a:solidFill>
            <a:srgbClr val="1F8BC3"/>
          </a:solidFill>
          <a:ln w="3175">
            <a:solidFill>
              <a:srgbClr val="1F8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000" b="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0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07CBA4-9BDC-4F5C-9541-D7531847386E}"/>
              </a:ext>
            </a:extLst>
          </p:cNvPr>
          <p:cNvSpPr/>
          <p:nvPr userDrawn="1"/>
        </p:nvSpPr>
        <p:spPr>
          <a:xfrm>
            <a:off x="-1545" y="2"/>
            <a:ext cx="10074924" cy="60960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743D73-36C6-4AFE-A206-FAC20D531E6B}"/>
              </a:ext>
            </a:extLst>
          </p:cNvPr>
          <p:cNvSpPr txBox="1">
            <a:spLocks/>
          </p:cNvSpPr>
          <p:nvPr userDrawn="1"/>
        </p:nvSpPr>
        <p:spPr>
          <a:xfrm>
            <a:off x="7805238" y="6497026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521CF-12AF-4388-BEC6-05B811B7AA18}"/>
              </a:ext>
            </a:extLst>
          </p:cNvPr>
          <p:cNvSpPr/>
          <p:nvPr userDrawn="1"/>
        </p:nvSpPr>
        <p:spPr>
          <a:xfrm>
            <a:off x="-1545" y="-3104"/>
            <a:ext cx="7930028" cy="243252"/>
          </a:xfrm>
          <a:prstGeom prst="rect">
            <a:avLst/>
          </a:prstGeom>
          <a:solidFill>
            <a:srgbClr val="FF6600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이어짐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C893F6-1274-C1A9-3F2C-A43903D45BF0}"/>
              </a:ext>
            </a:extLst>
          </p:cNvPr>
          <p:cNvSpPr/>
          <p:nvPr userDrawn="1"/>
        </p:nvSpPr>
        <p:spPr>
          <a:xfrm>
            <a:off x="7955279" y="234504"/>
            <a:ext cx="2122815" cy="66234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016AD-8522-3EB6-EAD0-BAFED390796C}"/>
              </a:ext>
            </a:extLst>
          </p:cNvPr>
          <p:cNvSpPr/>
          <p:nvPr userDrawn="1"/>
        </p:nvSpPr>
        <p:spPr>
          <a:xfrm>
            <a:off x="7951749" y="5508"/>
            <a:ext cx="1123528" cy="235099"/>
          </a:xfrm>
          <a:prstGeom prst="rect">
            <a:avLst/>
          </a:prstGeom>
          <a:solidFill>
            <a:srgbClr val="F2F2F2"/>
          </a:solidFill>
          <a:ln w="3175">
            <a:solidFill>
              <a:srgbClr val="2F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B2F1BA9-518B-3102-6F6B-B6D823697158}"/>
              </a:ext>
            </a:extLst>
          </p:cNvPr>
          <p:cNvSpPr txBox="1">
            <a:spLocks/>
          </p:cNvSpPr>
          <p:nvPr userDrawn="1"/>
        </p:nvSpPr>
        <p:spPr>
          <a:xfrm>
            <a:off x="9089136" y="5508"/>
            <a:ext cx="960977" cy="235099"/>
          </a:xfrm>
          <a:prstGeom prst="rect">
            <a:avLst/>
          </a:prstGeom>
          <a:ln>
            <a:solidFill>
              <a:srgbClr val="2F345A"/>
            </a:solidFill>
          </a:ln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D68F8-44EB-82FB-9374-AE615D8E52A8}"/>
              </a:ext>
            </a:extLst>
          </p:cNvPr>
          <p:cNvSpPr/>
          <p:nvPr userDrawn="1"/>
        </p:nvSpPr>
        <p:spPr>
          <a:xfrm>
            <a:off x="7955280" y="258436"/>
            <a:ext cx="2094834" cy="447183"/>
          </a:xfrm>
          <a:prstGeom prst="rect">
            <a:avLst/>
          </a:prstGeom>
          <a:solidFill>
            <a:srgbClr val="2F345A"/>
          </a:solidFill>
          <a:ln>
            <a:solidFill>
              <a:srgbClr val="2F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/ Description /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9BB-CF04-4B28-9C47-4AAD2BE9DB0F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291A-0BF7-423C-BC42-95F2C2795ED9}"/>
              </a:ext>
            </a:extLst>
          </p:cNvPr>
          <p:cNvSpPr txBox="1">
            <a:spLocks/>
          </p:cNvSpPr>
          <p:nvPr userDrawn="1"/>
        </p:nvSpPr>
        <p:spPr>
          <a:xfrm>
            <a:off x="7805238" y="6497026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fld id="{96288C69-9B0F-4C60-B4B0-54E335F11361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CDD4A3-C036-409D-A606-86304A05FC34}"/>
              </a:ext>
            </a:extLst>
          </p:cNvPr>
          <p:cNvGrpSpPr/>
          <p:nvPr userDrawn="1"/>
        </p:nvGrpSpPr>
        <p:grpSpPr>
          <a:xfrm>
            <a:off x="3016460" y="2566743"/>
            <a:ext cx="4047704" cy="1724514"/>
            <a:chOff x="1867904" y="2696547"/>
            <a:chExt cx="4047704" cy="17245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5A8EB5-64E7-4348-B35E-8FD1146B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031" y="2814546"/>
              <a:ext cx="1887451" cy="1101013"/>
            </a:xfrm>
            <a:prstGeom prst="rect">
              <a:avLst/>
            </a:prstGeom>
          </p:spPr>
        </p:pic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0B2BCC1-0612-4C04-BEAD-FEFEA53ED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905" y="3900195"/>
              <a:ext cx="4047703" cy="520866"/>
            </a:xfrm>
            <a:prstGeom prst="rect">
              <a:avLst/>
            </a:prstGeom>
            <a:solidFill>
              <a:srgbClr val="2834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WEDAS is lead to New Paradigm in the Job Market!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B674D1-9FCF-42DD-8D85-B6EAB6D551F1}"/>
                </a:ext>
              </a:extLst>
            </p:cNvPr>
            <p:cNvSpPr/>
            <p:nvPr/>
          </p:nvSpPr>
          <p:spPr>
            <a:xfrm>
              <a:off x="1867904" y="2696547"/>
              <a:ext cx="4047704" cy="1724514"/>
            </a:xfrm>
            <a:prstGeom prst="rect">
              <a:avLst/>
            </a:prstGeom>
            <a:noFill/>
            <a:ln w="22225">
              <a:solidFill>
                <a:srgbClr val="2834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4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03F8-0621-4014-91D4-4EA47265120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7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5D9A-8AB4-4D33-8B4A-9B794A8E5C7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7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E422-6763-4E42-8FEA-307B31114D98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8C69-9B0F-4C60-B4B0-54E335F11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3" r:id="rId3"/>
    <p:sldLayoutId id="2147483685" r:id="rId4"/>
    <p:sldLayoutId id="2147483686" r:id="rId5"/>
    <p:sldLayoutId id="2147483676" r:id="rId6"/>
    <p:sldLayoutId id="2147483667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oda01.sky2.kr/" TargetMode="External"/><Relationship Id="rId2" Type="http://schemas.openxmlformats.org/officeDocument/2006/relationships/hyperlink" Target="http://www.gukbangnews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bnjob.co.kr/coach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jobfair.coachjob.net/company/company_list/complete" TargetMode="External"/><Relationship Id="rId2" Type="http://schemas.openxmlformats.org/officeDocument/2006/relationships/hyperlink" Target="https://adminjobfair.coachjob.net/company/company_lis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adminjobfair.coachjob.net/company/company_list/fai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BFC739-495C-4EF9-8E75-71318C56CBBE}"/>
              </a:ext>
            </a:extLst>
          </p:cNvPr>
          <p:cNvSpPr/>
          <p:nvPr/>
        </p:nvSpPr>
        <p:spPr>
          <a:xfrm>
            <a:off x="0" y="1496919"/>
            <a:ext cx="10080625" cy="106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런칭을 위한 개발사항</a:t>
            </a:r>
            <a:endParaRPr lang="en-US" altLang="ko-KR" sz="3200" dirty="0">
              <a:solidFill>
                <a:srgbClr val="1F8B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C064A9-41C7-451E-8C86-E45671F24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82532"/>
              </p:ext>
            </p:extLst>
          </p:nvPr>
        </p:nvGraphicFramePr>
        <p:xfrm>
          <a:off x="2646247" y="3042360"/>
          <a:ext cx="4788131" cy="61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19">
                  <a:extLst>
                    <a:ext uri="{9D8B030D-6E8A-4147-A177-3AD203B41FA5}">
                      <a16:colId xmlns:a16="http://schemas.microsoft.com/office/drawing/2014/main" val="2713619166"/>
                    </a:ext>
                  </a:extLst>
                </a:gridCol>
                <a:gridCol w="3894212">
                  <a:extLst>
                    <a:ext uri="{9D8B030D-6E8A-4147-A177-3AD203B41FA5}">
                      <a16:colId xmlns:a16="http://schemas.microsoft.com/office/drawing/2014/main" val="2819944450"/>
                    </a:ext>
                  </a:extLst>
                </a:gridCol>
              </a:tblGrid>
              <a:tr h="30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박람회명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제대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군인 및 보훈가족 일자리 박람회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15028"/>
                  </a:ext>
                </a:extLst>
              </a:tr>
              <a:tr h="30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 추천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슬라이드쇼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 확대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98%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5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5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4028A-0787-4E7C-8D8B-C7BCE43DF0E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개인정보취급방침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11890E-C291-48CC-AB78-362A71BDCDA5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http://open.coachjob.net/info/privacy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207657-8175-8BE0-7045-CC6D1BE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962471"/>
            <a:ext cx="7622771" cy="34166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1FC629-993E-152A-EE93-66AD2BCBB1E2}"/>
              </a:ext>
            </a:extLst>
          </p:cNvPr>
          <p:cNvSpPr/>
          <p:nvPr/>
        </p:nvSpPr>
        <p:spPr>
          <a:xfrm>
            <a:off x="1354620" y="1891357"/>
            <a:ext cx="607183" cy="19513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D72B4F-0D72-477A-FF74-310757EDE002}"/>
              </a:ext>
            </a:extLst>
          </p:cNvPr>
          <p:cNvSpPr/>
          <p:nvPr/>
        </p:nvSpPr>
        <p:spPr>
          <a:xfrm>
            <a:off x="2939544" y="804979"/>
            <a:ext cx="910945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박람회는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6EE83B4-E551-C14A-B080-5144EA944AD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961803" y="962471"/>
            <a:ext cx="977741" cy="10264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1735C-779B-0396-F9B3-00FBB7B58400}"/>
              </a:ext>
            </a:extLst>
          </p:cNvPr>
          <p:cNvSpPr/>
          <p:nvPr/>
        </p:nvSpPr>
        <p:spPr>
          <a:xfrm>
            <a:off x="3977110" y="1891357"/>
            <a:ext cx="486826" cy="19513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8A22C0-3594-CABC-BDDF-CEE2CA739913}"/>
              </a:ext>
            </a:extLst>
          </p:cNvPr>
          <p:cNvSpPr/>
          <p:nvPr/>
        </p:nvSpPr>
        <p:spPr>
          <a:xfrm>
            <a:off x="7358491" y="1180860"/>
            <a:ext cx="910945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박람회는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5B69B37-8AAC-9822-E87C-B009B98D837C}"/>
              </a:ext>
            </a:extLst>
          </p:cNvPr>
          <p:cNvCxnSpPr>
            <a:cxnSpLocks/>
          </p:cNvCxnSpPr>
          <p:nvPr/>
        </p:nvCxnSpPr>
        <p:spPr>
          <a:xfrm flipV="1">
            <a:off x="4463936" y="1362164"/>
            <a:ext cx="2872235" cy="6267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81CAA8-5B2C-75B0-00EC-FE3B3EADDADB}"/>
              </a:ext>
            </a:extLst>
          </p:cNvPr>
          <p:cNvSpPr/>
          <p:nvPr/>
        </p:nvSpPr>
        <p:spPr>
          <a:xfrm>
            <a:off x="2616594" y="3422422"/>
            <a:ext cx="486826" cy="19513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4A5890-62D9-E863-2F65-CCE7F85EBE3F}"/>
              </a:ext>
            </a:extLst>
          </p:cNvPr>
          <p:cNvSpPr/>
          <p:nvPr/>
        </p:nvSpPr>
        <p:spPr>
          <a:xfrm>
            <a:off x="2373181" y="3726719"/>
            <a:ext cx="486826" cy="19513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1FE98C-4D03-6D66-AC2E-53D526BEF7C4}"/>
              </a:ext>
            </a:extLst>
          </p:cNvPr>
          <p:cNvSpPr/>
          <p:nvPr/>
        </p:nvSpPr>
        <p:spPr>
          <a:xfrm>
            <a:off x="5577840" y="3726719"/>
            <a:ext cx="410096" cy="19513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592AF2E-0EC5-9E41-EBF1-2275BCDD687D}"/>
              </a:ext>
            </a:extLst>
          </p:cNvPr>
          <p:cNvCxnSpPr>
            <a:cxnSpLocks/>
            <a:stCxn id="24" idx="3"/>
            <a:endCxn id="19" idx="2"/>
          </p:cNvCxnSpPr>
          <p:nvPr/>
        </p:nvCxnSpPr>
        <p:spPr>
          <a:xfrm flipV="1">
            <a:off x="3103420" y="1495843"/>
            <a:ext cx="4710544" cy="202414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0FE0844-314D-870D-874E-6FB21C8FB68A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2860007" y="1495843"/>
            <a:ext cx="4953957" cy="232844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BD9F295-9CBD-0978-4B42-B51AA772DC19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677661" y="1590416"/>
            <a:ext cx="2230876" cy="20417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7AFB3EA1-978E-F73E-7A09-B952F082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3" y="4516911"/>
            <a:ext cx="7836284" cy="219078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A3B5C7-E95E-9209-6019-3928E92604A7}"/>
              </a:ext>
            </a:extLst>
          </p:cNvPr>
          <p:cNvSpPr/>
          <p:nvPr/>
        </p:nvSpPr>
        <p:spPr>
          <a:xfrm>
            <a:off x="191193" y="4782094"/>
            <a:ext cx="617828" cy="26406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46AB167-5828-9AC4-11A6-76DC9099794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09021" y="1495843"/>
            <a:ext cx="7004943" cy="341663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BEDEC3-548C-07DB-B547-ED9F6544A851}"/>
              </a:ext>
            </a:extLst>
          </p:cNvPr>
          <p:cNvSpPr/>
          <p:nvPr/>
        </p:nvSpPr>
        <p:spPr>
          <a:xfrm>
            <a:off x="736791" y="6443637"/>
            <a:ext cx="759499" cy="26406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0FFC0A-EEE9-FE06-3DE7-5BBC82BB943F}"/>
              </a:ext>
            </a:extLst>
          </p:cNvPr>
          <p:cNvSpPr/>
          <p:nvPr/>
        </p:nvSpPr>
        <p:spPr>
          <a:xfrm>
            <a:off x="4008463" y="6285697"/>
            <a:ext cx="1031850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4AA8E33-8AA5-5F43-2115-96022E049ABF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496290" y="6443189"/>
            <a:ext cx="2512173" cy="1324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99601C-5119-222C-FE03-25DCE46B9EFE}"/>
              </a:ext>
            </a:extLst>
          </p:cNvPr>
          <p:cNvSpPr/>
          <p:nvPr/>
        </p:nvSpPr>
        <p:spPr>
          <a:xfrm>
            <a:off x="500106" y="3408875"/>
            <a:ext cx="996183" cy="51298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01604D-AD05-9BD2-44D4-0766B3E37E2A}"/>
              </a:ext>
            </a:extLst>
          </p:cNvPr>
          <p:cNvSpPr/>
          <p:nvPr/>
        </p:nvSpPr>
        <p:spPr>
          <a:xfrm>
            <a:off x="1506330" y="2482009"/>
            <a:ext cx="1110264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/>
                </a:solidFill>
                <a:latin typeface="+mj-ea"/>
                <a:ea typeface="+mj-ea"/>
              </a:rPr>
              <a:t>㈜</a:t>
            </a:r>
            <a:r>
              <a:rPr lang="ko-KR" altLang="en-US" sz="900" dirty="0" err="1">
                <a:solidFill>
                  <a:schemeClr val="tx1"/>
                </a:solidFill>
                <a:latin typeface="+mj-ea"/>
                <a:ea typeface="+mj-ea"/>
              </a:rPr>
              <a:t>위다스컴퍼니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FB869F-5EB7-2E4C-1844-5D5CA1321971}"/>
              </a:ext>
            </a:extLst>
          </p:cNvPr>
          <p:cNvCxnSpPr>
            <a:cxnSpLocks/>
            <a:stCxn id="23" idx="0"/>
            <a:endCxn id="28" idx="1"/>
          </p:cNvCxnSpPr>
          <p:nvPr/>
        </p:nvCxnSpPr>
        <p:spPr>
          <a:xfrm rot="5400000" flipH="1" flipV="1">
            <a:off x="867577" y="2770122"/>
            <a:ext cx="769374" cy="50813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3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E99DD2-DA9B-C1E0-522C-F33878093163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안내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안내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F586C-5C28-08CB-E705-B0BE7FE26D91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http://open.coachjob.net/info/business_info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4E86D69A-6121-FC52-8DD6-BC86AC66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9272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4163659-8AAF-745B-8657-B5AF936F242C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C8736-EE28-55CC-26BB-F295AE0928C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B21AF-4998-161F-8F05-9B6ED06285C2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99E4-C53F-708C-23A5-44BC84BC01E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59A8-ED50-B0D3-DEBE-0D1DDE537716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안내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BBF1E-7BA1-C044-304A-A582D1ABFE14}"/>
              </a:ext>
            </a:extLst>
          </p:cNvPr>
          <p:cNvSpPr/>
          <p:nvPr/>
        </p:nvSpPr>
        <p:spPr>
          <a:xfrm>
            <a:off x="36513" y="3158838"/>
            <a:ext cx="3887094" cy="36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포스터 이미지 삽입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DC25-A977-3EF7-F0AB-05A66919CB62}"/>
              </a:ext>
            </a:extLst>
          </p:cNvPr>
          <p:cNvSpPr/>
          <p:nvPr/>
        </p:nvSpPr>
        <p:spPr>
          <a:xfrm>
            <a:off x="3995738" y="3158838"/>
            <a:ext cx="3924300" cy="756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보훈가족 일자리 박람회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9FC50-7CA2-338A-554B-0B5E3B020148}"/>
              </a:ext>
            </a:extLst>
          </p:cNvPr>
          <p:cNvSpPr/>
          <p:nvPr/>
        </p:nvSpPr>
        <p:spPr>
          <a:xfrm>
            <a:off x="4014357" y="4117572"/>
            <a:ext cx="3924300" cy="2358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일시     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10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~17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/1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      고양시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킨텍스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전시장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9B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홀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주최       국방신문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제대군인지원협회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 대상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취업을 희망하는 제대군인 및 전역예정장병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보훈 가족 등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경기 수도권 고교졸업반 학생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학군단 보유 대학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군사학과 및 군 관련학과 운영대학 등과 일반 국민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8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인력 채용 수요가 있는 우수 유망기업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창업관련 기업 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E12D9-3AEA-1C3B-11FA-9A23FBE92F3B}"/>
              </a:ext>
            </a:extLst>
          </p:cNvPr>
          <p:cNvSpPr/>
          <p:nvPr/>
        </p:nvSpPr>
        <p:spPr>
          <a:xfrm>
            <a:off x="6780433" y="4545659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약도보기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CD843-E686-9301-C343-01C0FBBCBDC5}"/>
              </a:ext>
            </a:extLst>
          </p:cNvPr>
          <p:cNvSpPr/>
          <p:nvPr/>
        </p:nvSpPr>
        <p:spPr>
          <a:xfrm>
            <a:off x="7325455" y="4512841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84721C-8C4F-486B-A75A-186ACF91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49027"/>
              </p:ext>
            </p:extLst>
          </p:nvPr>
        </p:nvGraphicFramePr>
        <p:xfrm>
          <a:off x="7956092" y="736718"/>
          <a:ext cx="2076414" cy="418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약도보기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아웃링크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https://map.naver.com/v5/entry/place/1010432943?c=14108648.9499311,4532197.3139579,13,0,0,0,dh&amp;placePath=%2Fhome%3Fentry=plt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노출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국방신문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http://www.gukbangnews.com/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제대군인지원협회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http://voda01.sky2.kr/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DA46F28-D82E-77F5-02A3-384C938B98E0}"/>
              </a:ext>
            </a:extLst>
          </p:cNvPr>
          <p:cNvSpPr/>
          <p:nvPr/>
        </p:nvSpPr>
        <p:spPr>
          <a:xfrm>
            <a:off x="3782697" y="4859511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D824B7-42F6-B95F-AC02-0C390C6C6DB6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안내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E21A82-E305-322E-53C1-C8690E7921CF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마당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87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E99DD2-DA9B-C1E0-522C-F33878093163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안내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마당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F586C-5C28-08CB-E705-B0BE7FE26D91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http://open.coachjob.net/info/board/notice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4E86D69A-6121-FC52-8DD6-BC86AC66D5D5}"/>
              </a:ext>
            </a:extLst>
          </p:cNvPr>
          <p:cNvGraphicFramePr>
            <a:graphicFrameLocks noGrp="1"/>
          </p:cNvGraphicFramePr>
          <p:nvPr/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4163659-8AAF-745B-8657-B5AF936F242C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C8736-EE28-55CC-26BB-F295AE0928C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B21AF-4998-161F-8F05-9B6ED06285C2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99E4-C53F-708C-23A5-44BC84BC01E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59A8-ED50-B0D3-DEBE-0D1DDE537716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안내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84721C-8C4F-486B-A75A-186ACF91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98014"/>
              </p:ext>
            </p:extLst>
          </p:nvPr>
        </p:nvGraphicFramePr>
        <p:xfrm>
          <a:off x="7956092" y="736718"/>
          <a:ext cx="2076414" cy="264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35321E-784E-0DA3-E731-AF1B67D59EE9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안내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E8D748-3246-AAF5-35B0-729205172A84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마당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C9B93A-A523-5856-6090-12FBB3A6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18995"/>
            <a:ext cx="7956092" cy="14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E99DD2-DA9B-C1E0-522C-F33878093163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개회사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환영사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F586C-5C28-08CB-E705-B0BE7FE26D91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http://open.coachjob.net/info/greeting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4E86D69A-6121-FC52-8DD6-BC86AC66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77714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4163659-8AAF-745B-8657-B5AF936F242C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C8736-EE28-55CC-26BB-F295AE0928C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B21AF-4998-161F-8F05-9B6ED06285C2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99E4-C53F-708C-23A5-44BC84BC01E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59A8-ED50-B0D3-DEBE-0D1DDE537716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개회사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환영사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DC25-A977-3EF7-F0AB-05A66919CB62}"/>
              </a:ext>
            </a:extLst>
          </p:cNvPr>
          <p:cNvSpPr/>
          <p:nvPr/>
        </p:nvSpPr>
        <p:spPr>
          <a:xfrm>
            <a:off x="1102907" y="3266902"/>
            <a:ext cx="5804968" cy="756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준비 중입니다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84721C-8C4F-486B-A75A-186ACF91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91708"/>
              </p:ext>
            </p:extLst>
          </p:nvPr>
        </p:nvGraphicFramePr>
        <p:xfrm>
          <a:off x="7956092" y="736718"/>
          <a:ext cx="2076414" cy="264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0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E99DD2-DA9B-C1E0-522C-F33878093163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참가 등록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구직자 참가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F586C-5C28-08CB-E705-B0BE7FE26D91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http://open.coachjob.net/join/individual_join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4E86D69A-6121-FC52-8DD6-BC86AC66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42597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4163659-8AAF-745B-8657-B5AF936F242C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C8736-EE28-55CC-26BB-F295AE0928C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B21AF-4998-161F-8F05-9B6ED06285C2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99E4-C53F-708C-23A5-44BC84BC01E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59A8-ED50-B0D3-DEBE-0D1DDE537716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참가등록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84721C-8C4F-486B-A75A-186ACF91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19982"/>
              </p:ext>
            </p:extLst>
          </p:nvPr>
        </p:nvGraphicFramePr>
        <p:xfrm>
          <a:off x="7956092" y="736718"/>
          <a:ext cx="2076414" cy="282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디자인이 필요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저와 상의 요망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3B62A1-AA1D-50C3-EB8A-A82A87EB6D73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구직자 참가 등록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8A8C3-75CC-BCD7-C6F5-7B2FD4F769EB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참가 등록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F03A-5BEF-19F9-E8F3-92CDC9E3CFA0}"/>
              </a:ext>
            </a:extLst>
          </p:cNvPr>
          <p:cNvSpPr/>
          <p:nvPr/>
        </p:nvSpPr>
        <p:spPr>
          <a:xfrm>
            <a:off x="36513" y="3159555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구직자 참가 등록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41B3E-7A44-6EB6-F84B-DE2577A98378}"/>
              </a:ext>
            </a:extLst>
          </p:cNvPr>
          <p:cNvSpPr/>
          <p:nvPr/>
        </p:nvSpPr>
        <p:spPr>
          <a:xfrm>
            <a:off x="2029119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채용정보 확인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EA465D-A5F8-71F0-E4A7-48E655D1372F}"/>
              </a:ext>
            </a:extLst>
          </p:cNvPr>
          <p:cNvSpPr/>
          <p:nvPr/>
        </p:nvSpPr>
        <p:spPr>
          <a:xfrm>
            <a:off x="4021725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입사지원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6756F4-D16D-3794-8F86-3E3C1D79CD0E}"/>
              </a:ext>
            </a:extLst>
          </p:cNvPr>
          <p:cNvSpPr/>
          <p:nvPr/>
        </p:nvSpPr>
        <p:spPr>
          <a:xfrm>
            <a:off x="6014331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면접 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E78AFF-2E52-C689-CB47-27D4FDA3AC19}"/>
              </a:ext>
            </a:extLst>
          </p:cNvPr>
          <p:cNvSpPr/>
          <p:nvPr/>
        </p:nvSpPr>
        <p:spPr>
          <a:xfrm>
            <a:off x="87358" y="3584287"/>
            <a:ext cx="1727265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사이트에서 구직자 참가등록을 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1E1E7B-EC6C-5AD2-5FD1-EFF408A8EA29}"/>
              </a:ext>
            </a:extLst>
          </p:cNvPr>
          <p:cNvSpPr/>
          <p:nvPr/>
        </p:nvSpPr>
        <p:spPr>
          <a:xfrm>
            <a:off x="2050964" y="3588559"/>
            <a:ext cx="1706389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채용관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온라인과 현장 참여기업 채용정보를 확인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A8490-25D1-00D7-3F14-E0508BF65F59}"/>
              </a:ext>
            </a:extLst>
          </p:cNvPr>
          <p:cNvSpPr/>
          <p:nvPr/>
        </p:nvSpPr>
        <p:spPr>
          <a:xfrm>
            <a:off x="4094092" y="3579087"/>
            <a:ext cx="1799633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온라인과 현장 참여기업에 입사지원을 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9EAEF2-1E39-2D45-36BD-2BFBE6F14C46}"/>
              </a:ext>
            </a:extLst>
          </p:cNvPr>
          <p:cNvSpPr/>
          <p:nvPr/>
        </p:nvSpPr>
        <p:spPr>
          <a:xfrm>
            <a:off x="6086698" y="3579087"/>
            <a:ext cx="1799633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서류전형 합격자 대상 면접진행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참여기업은 당일 현장에서 면접 진행 </a:t>
            </a:r>
            <a:r>
              <a:rPr lang="en-US" altLang="ko-KR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개별 연락</a:t>
            </a:r>
            <a:r>
              <a:rPr lang="en-US" altLang="ko-KR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면접</a:t>
            </a:r>
            <a:r>
              <a:rPr lang="en-US" altLang="ko-KR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E6EC93-8E8A-7CB7-99CF-7C8B3862AA87}"/>
              </a:ext>
            </a:extLst>
          </p:cNvPr>
          <p:cNvSpPr/>
          <p:nvPr/>
        </p:nvSpPr>
        <p:spPr>
          <a:xfrm>
            <a:off x="0" y="294085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12AFFF-76A4-E781-9ECC-9D556ABC38FE}"/>
              </a:ext>
            </a:extLst>
          </p:cNvPr>
          <p:cNvSpPr/>
          <p:nvPr/>
        </p:nvSpPr>
        <p:spPr>
          <a:xfrm>
            <a:off x="53803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1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24ECD4-33EA-A0C3-E847-8FEA241D013E}"/>
              </a:ext>
            </a:extLst>
          </p:cNvPr>
          <p:cNvSpPr/>
          <p:nvPr/>
        </p:nvSpPr>
        <p:spPr>
          <a:xfrm>
            <a:off x="2013531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2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15CEEA-0474-FF65-913B-A81597B1E34F}"/>
              </a:ext>
            </a:extLst>
          </p:cNvPr>
          <p:cNvSpPr/>
          <p:nvPr/>
        </p:nvSpPr>
        <p:spPr>
          <a:xfrm>
            <a:off x="4012891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3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F2FC83-9F17-7557-69B7-94DA253B2E91}"/>
              </a:ext>
            </a:extLst>
          </p:cNvPr>
          <p:cNvSpPr/>
          <p:nvPr/>
        </p:nvSpPr>
        <p:spPr>
          <a:xfrm>
            <a:off x="6012399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4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E54B10-2873-7974-47B3-4FEC5684C111}"/>
              </a:ext>
            </a:extLst>
          </p:cNvPr>
          <p:cNvSpPr/>
          <p:nvPr/>
        </p:nvSpPr>
        <p:spPr>
          <a:xfrm>
            <a:off x="-1545" y="6605497"/>
            <a:ext cx="7930028" cy="243252"/>
          </a:xfrm>
          <a:prstGeom prst="rect">
            <a:avLst/>
          </a:prstGeom>
          <a:solidFill>
            <a:srgbClr val="FF6600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이어짐</a:t>
            </a:r>
          </a:p>
        </p:txBody>
      </p:sp>
    </p:spTree>
    <p:extLst>
      <p:ext uri="{BB962C8B-B14F-4D97-AF65-F5344CB8AC3E}">
        <p14:creationId xmlns:p14="http://schemas.microsoft.com/office/powerpoint/2010/main" val="38704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4C9AC7-6A4A-3105-0903-3AC0EC27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9" y="335058"/>
            <a:ext cx="7614458" cy="43726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8D8105-0459-A3D2-D43B-4B689A2C52E8}"/>
              </a:ext>
            </a:extLst>
          </p:cNvPr>
          <p:cNvSpPr/>
          <p:nvPr/>
        </p:nvSpPr>
        <p:spPr>
          <a:xfrm>
            <a:off x="6625359" y="1715135"/>
            <a:ext cx="1177608" cy="2300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필수 입력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선택값</a:t>
            </a:r>
            <a:endParaRPr lang="en-US" altLang="ko-KR" sz="9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320C5D-18BB-70CF-4BC1-411B7A953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83453"/>
              </p:ext>
            </p:extLst>
          </p:nvPr>
        </p:nvGraphicFramePr>
        <p:xfrm>
          <a:off x="7956092" y="736718"/>
          <a:ext cx="2076414" cy="5098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 변경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 참여기업은 박람회 당일에 현장에서 기업별 개별 면접을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 변경이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명으로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신청이 종료된 이후에는 자동으로 해당 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900" b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취업코칭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 신청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영역은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 수정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컨설턴트 운영을 통해 기업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구직자 간 헤드헌팅 개념의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맞춤형 취업 코칭 및 채용연계 지원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서비스를 신청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전담 취업 컨설턴트가 최종 참여여부를   유선으로 확인  후 컨설팅 서비스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  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제공기간 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2022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일까지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변경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65720D-DC27-2AF4-8045-73CB5C8DC336}"/>
              </a:ext>
            </a:extLst>
          </p:cNvPr>
          <p:cNvSpPr/>
          <p:nvPr/>
        </p:nvSpPr>
        <p:spPr>
          <a:xfrm>
            <a:off x="2435274" y="541579"/>
            <a:ext cx="3142566" cy="383389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5A802D-D376-B496-FB9A-7CAEA01D54CB}"/>
              </a:ext>
            </a:extLst>
          </p:cNvPr>
          <p:cNvSpPr/>
          <p:nvPr/>
        </p:nvSpPr>
        <p:spPr>
          <a:xfrm>
            <a:off x="177513" y="335058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C84142-15EA-A111-760D-77E3CB76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9" y="4836825"/>
            <a:ext cx="7614458" cy="16083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0BE46B-0A8C-7656-54A6-E12C7121EDFF}"/>
              </a:ext>
            </a:extLst>
          </p:cNvPr>
          <p:cNvSpPr/>
          <p:nvPr/>
        </p:nvSpPr>
        <p:spPr>
          <a:xfrm>
            <a:off x="476771" y="5136083"/>
            <a:ext cx="4563541" cy="649575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D64A4645-E8F6-1E34-4D6E-4B76880E8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03145"/>
              </p:ext>
            </p:extLst>
          </p:nvPr>
        </p:nvGraphicFramePr>
        <p:xfrm>
          <a:off x="559368" y="5856317"/>
          <a:ext cx="1875906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06">
                  <a:extLst>
                    <a:ext uri="{9D8B030D-6E8A-4147-A177-3AD203B41FA5}">
                      <a16:colId xmlns:a16="http://schemas.microsoft.com/office/drawing/2014/main" val="3914608247"/>
                    </a:ext>
                  </a:extLst>
                </a:gridCol>
              </a:tblGrid>
              <a:tr h="144666"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8704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16B55A64-CCC1-6FCF-2849-E4BB98F38A5F}"/>
              </a:ext>
            </a:extLst>
          </p:cNvPr>
          <p:cNvSpPr/>
          <p:nvPr/>
        </p:nvSpPr>
        <p:spPr>
          <a:xfrm>
            <a:off x="204866" y="483682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3811D5-E5E3-33B0-3E02-87044C465332}"/>
              </a:ext>
            </a:extLst>
          </p:cNvPr>
          <p:cNvSpPr/>
          <p:nvPr/>
        </p:nvSpPr>
        <p:spPr>
          <a:xfrm>
            <a:off x="6273273" y="483682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A2688-E775-A2D0-1E66-58683DDB4667}"/>
              </a:ext>
            </a:extLst>
          </p:cNvPr>
          <p:cNvSpPr/>
          <p:nvPr/>
        </p:nvSpPr>
        <p:spPr>
          <a:xfrm>
            <a:off x="-1545" y="6605497"/>
            <a:ext cx="7930028" cy="243252"/>
          </a:xfrm>
          <a:prstGeom prst="rect">
            <a:avLst/>
          </a:prstGeom>
          <a:solidFill>
            <a:srgbClr val="FF6600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이어짐</a:t>
            </a:r>
          </a:p>
        </p:txBody>
      </p:sp>
    </p:spTree>
    <p:extLst>
      <p:ext uri="{BB962C8B-B14F-4D97-AF65-F5344CB8AC3E}">
        <p14:creationId xmlns:p14="http://schemas.microsoft.com/office/powerpoint/2010/main" val="185480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F07312-F4B8-D342-7F72-42576C9C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4" y="403955"/>
            <a:ext cx="7581208" cy="439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A5F6FD-E916-9FBD-BBFD-CD2674B49D28}"/>
              </a:ext>
            </a:extLst>
          </p:cNvPr>
          <p:cNvSpPr/>
          <p:nvPr/>
        </p:nvSpPr>
        <p:spPr>
          <a:xfrm>
            <a:off x="357092" y="1081907"/>
            <a:ext cx="7298929" cy="1062777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B9F67E-9CB9-9CBB-2BC5-639FDE682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87250"/>
              </p:ext>
            </p:extLst>
          </p:nvPr>
        </p:nvGraphicFramePr>
        <p:xfrm>
          <a:off x="7956092" y="736718"/>
          <a:ext cx="20764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내용으로 수정반영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504D96D-C74A-41C6-D8F3-75E1EE25A358}"/>
              </a:ext>
            </a:extLst>
          </p:cNvPr>
          <p:cNvSpPr/>
          <p:nvPr/>
        </p:nvSpPr>
        <p:spPr>
          <a:xfrm>
            <a:off x="285579" y="932278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8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E99DD2-DA9B-C1E0-522C-F33878093163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참가 등록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참가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F586C-5C28-08CB-E705-B0BE7FE26D91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http://open.coachjob.net/join/company_join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4E86D69A-6121-FC52-8DD6-BC86AC66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40495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4163659-8AAF-745B-8657-B5AF936F242C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C8736-EE28-55CC-26BB-F295AE0928C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B21AF-4998-161F-8F05-9B6ED06285C2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99E4-C53F-708C-23A5-44BC84BC01E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59A8-ED50-B0D3-DEBE-0D1DDE537716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참가등록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84721C-8C4F-486B-A75A-186ACF91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3860"/>
              </p:ext>
            </p:extLst>
          </p:nvPr>
        </p:nvGraphicFramePr>
        <p:xfrm>
          <a:off x="7956092" y="736718"/>
          <a:ext cx="2076414" cy="282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디자인이 필요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저와 상의 요망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93FA6A-3E2A-8D23-2F5A-ADD68D3CE7A4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구직자 참가 등록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6DBAE0-47CD-AEE9-D5ED-95AB7588B6D8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참가 등록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500B05-63B0-34DE-9A74-698AABB87F5A}"/>
              </a:ext>
            </a:extLst>
          </p:cNvPr>
          <p:cNvSpPr/>
          <p:nvPr/>
        </p:nvSpPr>
        <p:spPr>
          <a:xfrm>
            <a:off x="36513" y="3159555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참가 등록 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EA904B-3FC3-4705-4096-210D34778D40}"/>
              </a:ext>
            </a:extLst>
          </p:cNvPr>
          <p:cNvSpPr/>
          <p:nvPr/>
        </p:nvSpPr>
        <p:spPr>
          <a:xfrm>
            <a:off x="2029119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정보 및 참가방법 선택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3A536-A5A1-2F5C-DE28-4D3E9DF40873}"/>
              </a:ext>
            </a:extLst>
          </p:cNvPr>
          <p:cNvSpPr/>
          <p:nvPr/>
        </p:nvSpPr>
        <p:spPr>
          <a:xfrm>
            <a:off x="4021725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채용공고 등록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0994D7-CF2E-4289-262B-790E90FE518C}"/>
              </a:ext>
            </a:extLst>
          </p:cNvPr>
          <p:cNvSpPr/>
          <p:nvPr/>
        </p:nvSpPr>
        <p:spPr>
          <a:xfrm>
            <a:off x="6014331" y="3158170"/>
            <a:ext cx="1872000" cy="1505269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참가 등록 확인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F4020-E762-A608-5A0C-712C31358E8D}"/>
              </a:ext>
            </a:extLst>
          </p:cNvPr>
          <p:cNvSpPr/>
          <p:nvPr/>
        </p:nvSpPr>
        <p:spPr>
          <a:xfrm>
            <a:off x="87358" y="3584287"/>
            <a:ext cx="1727265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사이트에서 기업  참가등록을 진행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F6A82E-308B-83D1-8633-A28BC427D1BD}"/>
              </a:ext>
            </a:extLst>
          </p:cNvPr>
          <p:cNvSpPr/>
          <p:nvPr/>
        </p:nvSpPr>
        <p:spPr>
          <a:xfrm>
            <a:off x="2050964" y="3588559"/>
            <a:ext cx="1706389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기업정보와 박람회 참가방법을 선택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A06369-2C2A-6089-6B98-1F5CA9B5683F}"/>
              </a:ext>
            </a:extLst>
          </p:cNvPr>
          <p:cNvSpPr/>
          <p:nvPr/>
        </p:nvSpPr>
        <p:spPr>
          <a:xfrm>
            <a:off x="4094092" y="3579087"/>
            <a:ext cx="1799633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구직자에게 제공 할 채용공고 내용을 등록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6F0163-1A20-DC2E-0C6E-28F7CF9ADDB6}"/>
              </a:ext>
            </a:extLst>
          </p:cNvPr>
          <p:cNvSpPr/>
          <p:nvPr/>
        </p:nvSpPr>
        <p:spPr>
          <a:xfrm>
            <a:off x="6086698" y="3579087"/>
            <a:ext cx="1799633" cy="48000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rgbClr val="FF9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참가를 선택한 기업은 운영사무국에서 확인 후 연락 예정</a:t>
            </a:r>
            <a:endParaRPr lang="en-US" altLang="ko-KR" sz="900" dirty="0">
              <a:solidFill>
                <a:srgbClr val="FF9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DF1EF1-1178-58F2-0110-C81DB1A6570B}"/>
              </a:ext>
            </a:extLst>
          </p:cNvPr>
          <p:cNvSpPr/>
          <p:nvPr/>
        </p:nvSpPr>
        <p:spPr>
          <a:xfrm>
            <a:off x="0" y="294085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4C475F-F4CE-BD30-FE1A-EC5EEA884FF9}"/>
              </a:ext>
            </a:extLst>
          </p:cNvPr>
          <p:cNvSpPr/>
          <p:nvPr/>
        </p:nvSpPr>
        <p:spPr>
          <a:xfrm>
            <a:off x="53803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1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14F958-7DF3-5974-AD49-E5826FCC3035}"/>
              </a:ext>
            </a:extLst>
          </p:cNvPr>
          <p:cNvSpPr/>
          <p:nvPr/>
        </p:nvSpPr>
        <p:spPr>
          <a:xfrm>
            <a:off x="2013531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2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62D7EA-14F4-7076-DE48-14AF0B77A376}"/>
              </a:ext>
            </a:extLst>
          </p:cNvPr>
          <p:cNvSpPr/>
          <p:nvPr/>
        </p:nvSpPr>
        <p:spPr>
          <a:xfrm>
            <a:off x="4012891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3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04C221-3CED-DD8C-C951-B3F1B41D8ED9}"/>
              </a:ext>
            </a:extLst>
          </p:cNvPr>
          <p:cNvSpPr/>
          <p:nvPr/>
        </p:nvSpPr>
        <p:spPr>
          <a:xfrm>
            <a:off x="6012399" y="3167019"/>
            <a:ext cx="570983" cy="2528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4</a:t>
            </a:r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60B3BF-B5D2-448C-4211-948AF1EF73FA}"/>
              </a:ext>
            </a:extLst>
          </p:cNvPr>
          <p:cNvSpPr/>
          <p:nvPr/>
        </p:nvSpPr>
        <p:spPr>
          <a:xfrm>
            <a:off x="-1545" y="6605497"/>
            <a:ext cx="7930028" cy="243252"/>
          </a:xfrm>
          <a:prstGeom prst="rect">
            <a:avLst/>
          </a:prstGeom>
          <a:solidFill>
            <a:srgbClr val="FF6600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이어짐</a:t>
            </a:r>
          </a:p>
        </p:txBody>
      </p:sp>
    </p:spTree>
    <p:extLst>
      <p:ext uri="{BB962C8B-B14F-4D97-AF65-F5344CB8AC3E}">
        <p14:creationId xmlns:p14="http://schemas.microsoft.com/office/powerpoint/2010/main" val="169413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3B3E63-216E-7133-5F40-3F7E917B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" y="335222"/>
            <a:ext cx="7694902" cy="18792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E38A5B-C308-855B-85CB-DDD603C34622}"/>
              </a:ext>
            </a:extLst>
          </p:cNvPr>
          <p:cNvSpPr/>
          <p:nvPr/>
        </p:nvSpPr>
        <p:spPr>
          <a:xfrm>
            <a:off x="6625359" y="335222"/>
            <a:ext cx="1177608" cy="2300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필수 입력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선택값</a:t>
            </a:r>
            <a:endParaRPr lang="en-US" altLang="ko-KR" sz="9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순서도: 천공 테이프 4">
            <a:extLst>
              <a:ext uri="{FF2B5EF4-FFF2-40B4-BE49-F238E27FC236}">
                <a16:creationId xmlns:a16="http://schemas.microsoft.com/office/drawing/2014/main" id="{63E413EE-C93B-C1D1-2A3A-C192FAAD2CA7}"/>
              </a:ext>
            </a:extLst>
          </p:cNvPr>
          <p:cNvSpPr/>
          <p:nvPr/>
        </p:nvSpPr>
        <p:spPr>
          <a:xfrm>
            <a:off x="108065" y="1471353"/>
            <a:ext cx="7694902" cy="743152"/>
          </a:xfrm>
          <a:prstGeom prst="flowChartPunchedTape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기존 페이지와 동일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0918D7-7222-FB47-28C4-3FDAAEC1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" y="2310959"/>
            <a:ext cx="7694903" cy="941293"/>
          </a:xfrm>
          <a:prstGeom prst="rect">
            <a:avLst/>
          </a:prstGeom>
        </p:spPr>
      </p:pic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93EDAABC-2559-414D-101B-6BB9EAE10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43051"/>
              </p:ext>
            </p:extLst>
          </p:nvPr>
        </p:nvGraphicFramePr>
        <p:xfrm>
          <a:off x="108065" y="2635815"/>
          <a:ext cx="931026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26">
                  <a:extLst>
                    <a:ext uri="{9D8B030D-6E8A-4147-A177-3AD203B41FA5}">
                      <a16:colId xmlns:a16="http://schemas.microsoft.com/office/drawing/2014/main" val="3914608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870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B8A9E7-D818-F833-A7CC-A7E81A9D5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99355"/>
              </p:ext>
            </p:extLst>
          </p:nvPr>
        </p:nvGraphicFramePr>
        <p:xfrm>
          <a:off x="7956092" y="736718"/>
          <a:ext cx="2076414" cy="496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컬럼명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일자리 박람회 참가방법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  <a:r>
                        <a:rPr lang="ko-KR" altLang="en-US" sz="900" b="0" dirty="0">
                          <a:solidFill>
                            <a:srgbClr val="FF96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 참여 채용관 참여</a:t>
                      </a:r>
                      <a:r>
                        <a:rPr lang="en-US" altLang="ko-KR" sz="900" b="0" dirty="0">
                          <a:solidFill>
                            <a:srgbClr val="FF96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(10.15)</a:t>
                      </a:r>
                      <a:endParaRPr lang="ko-KR" altLang="en-US" sz="900" b="0" dirty="0">
                        <a:solidFill>
                          <a:srgbClr val="FF96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○온라인 채용관 참여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 중 한 개만 선택이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 한 값에 따라 채용관에서 구분하여 공고가 노출됨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개인회원과 기업회원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MY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페이지에서도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온라인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],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현장참여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공고로 구분하여 노출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전라북도선도기업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삭제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내용으로 반영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C3BCF9F3-FFAD-E6B9-62F2-00EBF966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3" y="3792759"/>
            <a:ext cx="7107382" cy="306524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E8C41-A7C9-15A9-0B5A-093DB3EF3D35}"/>
              </a:ext>
            </a:extLst>
          </p:cNvPr>
          <p:cNvSpPr/>
          <p:nvPr/>
        </p:nvSpPr>
        <p:spPr>
          <a:xfrm>
            <a:off x="823301" y="2389732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D8E6E67A-9662-D2F8-4597-CB2307F83889}"/>
              </a:ext>
            </a:extLst>
          </p:cNvPr>
          <p:cNvSpPr/>
          <p:nvPr/>
        </p:nvSpPr>
        <p:spPr>
          <a:xfrm>
            <a:off x="94254" y="3452712"/>
            <a:ext cx="7694902" cy="743152"/>
          </a:xfrm>
          <a:prstGeom prst="flowChartPunchedTape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기존 페이지와 동일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EAD1BD-70EC-24D7-6EF7-692F78AD7B1A}"/>
              </a:ext>
            </a:extLst>
          </p:cNvPr>
          <p:cNvSpPr/>
          <p:nvPr/>
        </p:nvSpPr>
        <p:spPr>
          <a:xfrm>
            <a:off x="295957" y="5279836"/>
            <a:ext cx="6886240" cy="1062777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2751AD2-309C-9391-6714-5BCF9C3C4B79}"/>
              </a:ext>
            </a:extLst>
          </p:cNvPr>
          <p:cNvSpPr/>
          <p:nvPr/>
        </p:nvSpPr>
        <p:spPr>
          <a:xfrm>
            <a:off x="224443" y="509695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28ED63-5715-8A59-791A-F983DEDF717C}"/>
              </a:ext>
            </a:extLst>
          </p:cNvPr>
          <p:cNvSpPr/>
          <p:nvPr/>
        </p:nvSpPr>
        <p:spPr>
          <a:xfrm>
            <a:off x="3846109" y="438456"/>
            <a:ext cx="299258" cy="2992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57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0216C1-CA4E-872E-69D2-7F5173B4B15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참여기업 채용관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참여기업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1042E2-819D-4736-6C41-40EC4A18016F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http://open.coachjob.net/company/company_recruit_online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B79E22B7-F168-E92D-2831-288AE6B0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78420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61CE54-261C-BA00-01B8-8CEBAF622AF5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A4A663-A0CD-55CC-CEA4-991C119B82E4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89306-BDE9-4E20-4B27-9571D5EFA859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5F27C0-B562-E6E0-2EB4-4A0A784F41C0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8355B4-A12F-061C-70A0-E47B73120981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채용관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00D25F-A49C-DB60-816B-9AD9210C57D6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참여기업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C4DCB8-7E62-C7E3-F208-A64B243FCEC8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참여기업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190AE8-612D-4304-F9E5-B7F9CD50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0" y="3242991"/>
            <a:ext cx="7655051" cy="7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38C195E-AF0E-4A68-9B51-F4756455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8"/>
            <a:ext cx="10080625" cy="5353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l">
              <a:lnSpc>
                <a:spcPct val="150000"/>
              </a:lnSpc>
            </a:pPr>
            <a:r>
              <a:rPr lang="ko-KR" altLang="en-US" sz="16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런칭 플랫폼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5012D1-829A-4391-908F-B4AC0169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42" y="701264"/>
            <a:ext cx="4863199" cy="38993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l">
              <a:lnSpc>
                <a:spcPct val="150000"/>
              </a:lnSpc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■ 런칭 플랫폼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0D8565E9-E7AA-9531-10A4-658B504D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25565"/>
              </p:ext>
            </p:extLst>
          </p:nvPr>
        </p:nvGraphicFramePr>
        <p:xfrm>
          <a:off x="1193042" y="1878678"/>
          <a:ext cx="7701572" cy="246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8">
                  <a:extLst>
                    <a:ext uri="{9D8B030D-6E8A-4147-A177-3AD203B41FA5}">
                      <a16:colId xmlns:a16="http://schemas.microsoft.com/office/drawing/2014/main" val="2744026682"/>
                    </a:ext>
                  </a:extLst>
                </a:gridCol>
                <a:gridCol w="1081591">
                  <a:extLst>
                    <a:ext uri="{9D8B030D-6E8A-4147-A177-3AD203B41FA5}">
                      <a16:colId xmlns:a16="http://schemas.microsoft.com/office/drawing/2014/main" val="3532704010"/>
                    </a:ext>
                  </a:extLst>
                </a:gridCol>
                <a:gridCol w="2567698">
                  <a:extLst>
                    <a:ext uri="{9D8B030D-6E8A-4147-A177-3AD203B41FA5}">
                      <a16:colId xmlns:a16="http://schemas.microsoft.com/office/drawing/2014/main" val="3405370899"/>
                    </a:ext>
                  </a:extLst>
                </a:gridCol>
                <a:gridCol w="3532905">
                  <a:extLst>
                    <a:ext uri="{9D8B030D-6E8A-4147-A177-3AD203B41FA5}">
                      <a16:colId xmlns:a16="http://schemas.microsoft.com/office/drawing/2014/main" val="2350194863"/>
                    </a:ext>
                  </a:extLst>
                </a:gridCol>
              </a:tblGrid>
              <a:tr h="32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사이트 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사이트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URL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활용 사이트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URL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10745"/>
                  </a:ext>
                </a:extLst>
              </a:tr>
              <a:tr h="32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www.gbnjob.co.kr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(SSL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등록필요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open.coachjob.net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68445"/>
                  </a:ext>
                </a:extLst>
              </a:tr>
              <a:tr h="32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코칭 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www.gbnjob.co.kr/coaching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job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.coachjob.net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13344"/>
                  </a:ext>
                </a:extLst>
              </a:tr>
              <a:tr h="989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통합 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admin.gbnjob.co.kr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Box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ID/PW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로그인 가능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 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gbnjob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admin1013*#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adminjobfair.coachjob.net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Box :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전북 상반기 온라인 취업박람회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openadmin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PW: open0517#*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43694"/>
                  </a:ext>
                </a:extLst>
              </a:tr>
              <a:tr h="32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코치 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admincoachjobfair.coachjob.net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admincoachjobfair.coachjob.net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6390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8F593AB-A94C-B738-6782-8B01757554C9}"/>
              </a:ext>
            </a:extLst>
          </p:cNvPr>
          <p:cNvSpPr/>
          <p:nvPr/>
        </p:nvSpPr>
        <p:spPr>
          <a:xfrm>
            <a:off x="1193042" y="1031018"/>
            <a:ext cx="7701572" cy="7281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★★ 활용 사이트를 카피하여 작업 진행 ★★</a:t>
            </a:r>
            <a:endParaRPr lang="en-US" altLang="ko-KR" sz="1100" b="1" dirty="0">
              <a:solidFill>
                <a:srgbClr val="FF0000"/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화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작업 완료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검수 진행</a:t>
            </a:r>
            <a:endParaRPr lang="en-US" altLang="ko-KR" sz="1100" b="1" dirty="0">
              <a:solidFill>
                <a:srgbClr val="FF0000"/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차 작업 완료일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: 8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화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런칭일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: 8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70F9312-26D0-A4D9-63A7-7A9221284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1544"/>
              </p:ext>
            </p:extLst>
          </p:nvPr>
        </p:nvGraphicFramePr>
        <p:xfrm>
          <a:off x="1201531" y="4917198"/>
          <a:ext cx="7693083" cy="119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00">
                  <a:extLst>
                    <a:ext uri="{9D8B030D-6E8A-4147-A177-3AD203B41FA5}">
                      <a16:colId xmlns:a16="http://schemas.microsoft.com/office/drawing/2014/main" val="2744026682"/>
                    </a:ext>
                  </a:extLst>
                </a:gridCol>
                <a:gridCol w="5868783">
                  <a:extLst>
                    <a:ext uri="{9D8B030D-6E8A-4147-A177-3AD203B41FA5}">
                      <a16:colId xmlns:a16="http://schemas.microsoft.com/office/drawing/2014/main" val="3532704010"/>
                    </a:ext>
                  </a:extLst>
                </a:gridCol>
              </a:tblGrid>
              <a:tr h="339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제대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군인 및 보훈가족 일자리 박람회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68445"/>
                  </a:ext>
                </a:extLst>
              </a:tr>
              <a:tr h="339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2022.10.13(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10 ~ 17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1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일간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킨텍스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전시장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9B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홀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13344"/>
                  </a:ext>
                </a:extLst>
              </a:tr>
              <a:tr h="16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플랫폼 운영일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2022.8.18(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11.30(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6182"/>
                  </a:ext>
                </a:extLst>
              </a:tr>
              <a:tr h="16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국방신문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제대군인지원협회 공동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9067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560DE9EB-22EE-4B2C-D127-5C0EE35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31" y="4496321"/>
            <a:ext cx="4863199" cy="38993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l">
              <a:lnSpc>
                <a:spcPct val="150000"/>
              </a:lnSpc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■ 행사 개요</a:t>
            </a:r>
          </a:p>
        </p:txBody>
      </p:sp>
    </p:spTree>
    <p:extLst>
      <p:ext uri="{BB962C8B-B14F-4D97-AF65-F5344CB8AC3E}">
        <p14:creationId xmlns:p14="http://schemas.microsoft.com/office/powerpoint/2010/main" val="381814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0216C1-CA4E-872E-69D2-7F5173B4B15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참여기업 채용관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 참여기업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1042E2-819D-4736-6C41-40EC4A18016F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http://open.coachjob.net/company/company_recruit_offline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968CD96F-3496-01BF-7294-61BE7D7B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67615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3EC9244-315B-6CBC-509E-A6395A03478B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6FA0D-6650-4DAD-079B-4DB91ABFA8E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DF777-B858-00F0-CD8E-F3C6B7CF03CB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39F02-C8BB-4ED5-E9EB-3A6B0CAA53C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20231-86D7-C5FC-539A-07058B5CB999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채용관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F526E-1AA8-AC53-4935-2CE3E908299B}"/>
              </a:ext>
            </a:extLst>
          </p:cNvPr>
          <p:cNvSpPr/>
          <p:nvPr/>
        </p:nvSpPr>
        <p:spPr>
          <a:xfrm>
            <a:off x="2493811" y="2706900"/>
            <a:ext cx="1463413" cy="340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참여기업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08455-BBB7-5DAC-43EC-4D29AA24C4FB}"/>
              </a:ext>
            </a:extLst>
          </p:cNvPr>
          <p:cNvSpPr/>
          <p:nvPr/>
        </p:nvSpPr>
        <p:spPr>
          <a:xfrm>
            <a:off x="4022986" y="2706900"/>
            <a:ext cx="1463413" cy="34082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참여기업</a:t>
            </a:r>
            <a:endParaRPr lang="en-US" altLang="ko-KR" sz="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9AA446-1F51-B8EB-C587-A6350651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0" y="3242991"/>
            <a:ext cx="7655051" cy="7906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8D82B-3DA3-456E-3876-68CCF399C2E3}"/>
              </a:ext>
            </a:extLst>
          </p:cNvPr>
          <p:cNvSpPr/>
          <p:nvPr/>
        </p:nvSpPr>
        <p:spPr>
          <a:xfrm>
            <a:off x="1679170" y="5109323"/>
            <a:ext cx="5212081" cy="713762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참여기업 채용관 페이지가 있는 것으로 알고 있음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페이지 오픈해주세요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578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0216C1-CA4E-872E-69D2-7F5173B4B15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박람회 프로그램 안내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1042E2-819D-4736-6C41-40EC4A18016F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URL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968CD96F-3496-01BF-7294-61BE7D7B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27998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3EC9244-315B-6CBC-509E-A6395A03478B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6FA0D-6650-4DAD-079B-4DB91ABFA8E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DF777-B858-00F0-CD8E-F3C6B7CF03CB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39F02-C8BB-4ED5-E9EB-3A6B0CAA53C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20231-86D7-C5FC-539A-07058B5CB999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안내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242014-ADCC-FC63-725F-2E7E31D4EDDF}"/>
              </a:ext>
            </a:extLst>
          </p:cNvPr>
          <p:cNvSpPr/>
          <p:nvPr/>
        </p:nvSpPr>
        <p:spPr>
          <a:xfrm>
            <a:off x="1102907" y="3266902"/>
            <a:ext cx="5804968" cy="756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준비 중입니다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0216C1-CA4E-872E-69D2-7F5173B4B15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취업교육 동영상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1042E2-819D-4736-6C41-40EC4A18016F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Edu.coachjob.net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968CD96F-3496-01BF-7294-61BE7D7B643A}"/>
              </a:ext>
            </a:extLst>
          </p:cNvPr>
          <p:cNvGraphicFramePr>
            <a:graphicFrameLocks noGrp="1"/>
          </p:cNvGraphicFramePr>
          <p:nvPr/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3EC9244-315B-6CBC-509E-A6395A03478B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6FA0D-6650-4DAD-079B-4DB91ABFA8E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DF777-B858-00F0-CD8E-F3C6B7CF03CB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39F02-C8BB-4ED5-E9EB-3A6B0CAA53CA}"/>
              </a:ext>
            </a:extLst>
          </p:cNvPr>
          <p:cNvSpPr/>
          <p:nvPr/>
        </p:nvSpPr>
        <p:spPr>
          <a:xfrm>
            <a:off x="36513" y="1591186"/>
            <a:ext cx="7888480" cy="1060574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4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20231-86D7-C5FC-539A-07058B5CB999}"/>
              </a:ext>
            </a:extLst>
          </p:cNvPr>
          <p:cNvSpPr/>
          <p:nvPr/>
        </p:nvSpPr>
        <p:spPr>
          <a:xfrm>
            <a:off x="1679170" y="1724746"/>
            <a:ext cx="4650817" cy="4759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취업교육 동영상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EB7043-453F-A01B-6FD6-C86578948A0E}"/>
              </a:ext>
            </a:extLst>
          </p:cNvPr>
          <p:cNvSpPr/>
          <p:nvPr/>
        </p:nvSpPr>
        <p:spPr>
          <a:xfrm>
            <a:off x="1026790" y="3159592"/>
            <a:ext cx="3502627" cy="597571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edu.coachjob.net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아웃링크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새창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개인회원으로 로그인을 해야 열람 가능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EAD68D-21D0-C3DB-54C4-447B5BD6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17" y="4083484"/>
            <a:ext cx="3552748" cy="1365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EB0E09-041D-2643-498C-315250A056AA}"/>
              </a:ext>
            </a:extLst>
          </p:cNvPr>
          <p:cNvSpPr txBox="1"/>
          <p:nvPr/>
        </p:nvSpPr>
        <p:spPr>
          <a:xfrm>
            <a:off x="1086050" y="4240841"/>
            <a:ext cx="3413519" cy="6194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취업교육 동영상은 개인회원 로그인 후 열람이 가능 합니다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로그인을 하시겠습니까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CF3C2-1D94-E72B-CE7A-8F4BE541FC44}"/>
              </a:ext>
            </a:extLst>
          </p:cNvPr>
          <p:cNvSpPr/>
          <p:nvPr/>
        </p:nvSpPr>
        <p:spPr>
          <a:xfrm>
            <a:off x="1026790" y="3824288"/>
            <a:ext cx="3532475" cy="3166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개인회원 로그인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×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9D386-E3E9-3DFE-359D-65A7B4394F1B}"/>
              </a:ext>
            </a:extLst>
          </p:cNvPr>
          <p:cNvSpPr/>
          <p:nvPr/>
        </p:nvSpPr>
        <p:spPr>
          <a:xfrm>
            <a:off x="5575792" y="1310278"/>
            <a:ext cx="899823" cy="28090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3B8D6CC-F118-7882-C1C8-AF25D390D67C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H="1">
            <a:off x="4559265" y="1450731"/>
            <a:ext cx="1916350" cy="3315255"/>
          </a:xfrm>
          <a:prstGeom prst="bentConnector3">
            <a:avLst>
              <a:gd name="adj1" fmla="val -1192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0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E2F0EB-4B15-B1C3-A6C5-8A96734C0FC9}"/>
              </a:ext>
            </a:extLst>
          </p:cNvPr>
          <p:cNvSpPr/>
          <p:nvPr/>
        </p:nvSpPr>
        <p:spPr>
          <a:xfrm>
            <a:off x="829915" y="1022465"/>
            <a:ext cx="8420793" cy="160435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 영역은 </a:t>
            </a:r>
            <a:r>
              <a:rPr lang="en-US" altLang="ko-KR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작업이 완료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화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시점에  검수하면서 수정내용 전달 할 예정입니다</a:t>
            </a:r>
            <a:r>
              <a:rPr lang="en-US" altLang="ko-KR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6FEBD1-FC34-22CC-6B2F-3543B873D88D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0D9AC7-BCE3-EA50-27F9-6D6DD664DB5E}"/>
              </a:ext>
            </a:extLst>
          </p:cNvPr>
          <p:cNvSpPr/>
          <p:nvPr/>
        </p:nvSpPr>
        <p:spPr>
          <a:xfrm>
            <a:off x="829914" y="3086793"/>
            <a:ext cx="3775337" cy="160435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개인회원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</a:t>
            </a:r>
            <a:endParaRPr lang="en-US" altLang="ko-KR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 리스트의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구별값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현장참여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지원기업 리스트 등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F3850-4D9E-4F22-63DE-3FE6EE3B5965}"/>
              </a:ext>
            </a:extLst>
          </p:cNvPr>
          <p:cNvSpPr/>
          <p:nvPr/>
        </p:nvSpPr>
        <p:spPr>
          <a:xfrm>
            <a:off x="5040311" y="3086793"/>
            <a:ext cx="3775337" cy="160435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기업회원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</a:t>
            </a:r>
            <a:endParaRPr lang="en-US" altLang="ko-KR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기업정보 수정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채용공고 수정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입사지원자 리스트 등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651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BB6018-00E4-4E96-9EF0-8896C0B71248}"/>
              </a:ext>
            </a:extLst>
          </p:cNvPr>
          <p:cNvSpPr/>
          <p:nvPr/>
        </p:nvSpPr>
        <p:spPr>
          <a:xfrm>
            <a:off x="0" y="1496919"/>
            <a:ext cx="10080625" cy="106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코칭 사용자 플랫폼</a:t>
            </a:r>
            <a:endParaRPr lang="en-US" altLang="ko-KR" sz="3200" dirty="0">
              <a:solidFill>
                <a:srgbClr val="1F8B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41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7FADA2-F0F8-48B5-82EE-3D1655A7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7" y="1557467"/>
            <a:ext cx="3740062" cy="4889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C2F322-594C-4F0C-81F4-1F82FA488EDC}"/>
              </a:ext>
            </a:extLst>
          </p:cNvPr>
          <p:cNvSpPr/>
          <p:nvPr/>
        </p:nvSpPr>
        <p:spPr>
          <a:xfrm>
            <a:off x="671383" y="1762905"/>
            <a:ext cx="902044" cy="31303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F1CC67-7D74-497B-A37F-FB1A4D553E39}"/>
              </a:ext>
            </a:extLst>
          </p:cNvPr>
          <p:cNvSpPr/>
          <p:nvPr/>
        </p:nvSpPr>
        <p:spPr>
          <a:xfrm>
            <a:off x="674392" y="3097966"/>
            <a:ext cx="2752550" cy="31303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6D794A-D72A-43BF-A5CD-A6C7E5F92D36}"/>
              </a:ext>
            </a:extLst>
          </p:cNvPr>
          <p:cNvSpPr/>
          <p:nvPr/>
        </p:nvSpPr>
        <p:spPr>
          <a:xfrm>
            <a:off x="5245331" y="2366995"/>
            <a:ext cx="2864133" cy="496325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0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92D3A-B857-4AD0-A6F3-EA3296C02946}"/>
              </a:ext>
            </a:extLst>
          </p:cNvPr>
          <p:cNvSpPr/>
          <p:nvPr/>
        </p:nvSpPr>
        <p:spPr>
          <a:xfrm>
            <a:off x="351835" y="1062758"/>
            <a:ext cx="3864004" cy="45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취업코칭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 안내 이메일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A04280-C83B-4062-93E7-564E3524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04" y="3603519"/>
            <a:ext cx="3054896" cy="22883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E4B71-CB29-4EBA-8611-454AAB23141A}"/>
              </a:ext>
            </a:extLst>
          </p:cNvPr>
          <p:cNvSpPr/>
          <p:nvPr/>
        </p:nvSpPr>
        <p:spPr>
          <a:xfrm>
            <a:off x="6540845" y="4129419"/>
            <a:ext cx="1568619" cy="31303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3EB1B11-CBF3-4711-8332-4764E27A5CE6}"/>
              </a:ext>
            </a:extLst>
          </p:cNvPr>
          <p:cNvCxnSpPr>
            <a:cxnSpLocks/>
            <a:stCxn id="14" idx="3"/>
            <a:endCxn id="20" idx="3"/>
          </p:cNvCxnSpPr>
          <p:nvPr/>
        </p:nvCxnSpPr>
        <p:spPr>
          <a:xfrm flipV="1">
            <a:off x="8109464" y="2615158"/>
            <a:ext cx="12700" cy="167077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A98771-1DD9-434A-9FFA-481C56950D21}"/>
              </a:ext>
            </a:extLst>
          </p:cNvPr>
          <p:cNvSpPr/>
          <p:nvPr/>
        </p:nvSpPr>
        <p:spPr>
          <a:xfrm>
            <a:off x="5631850" y="3230760"/>
            <a:ext cx="3864004" cy="45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[SMS] </a:t>
            </a:r>
            <a:r>
              <a:rPr lang="ko-KR" altLang="en-US" sz="14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취업코칭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 안내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SMS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373387A-FC2C-439F-B396-71358EC2E8D2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26942" y="2615158"/>
            <a:ext cx="1818389" cy="6393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C31AAF-07D9-4A08-9337-D70C307B4007}"/>
              </a:ext>
            </a:extLst>
          </p:cNvPr>
          <p:cNvSpPr/>
          <p:nvPr/>
        </p:nvSpPr>
        <p:spPr>
          <a:xfrm>
            <a:off x="6610867" y="4921395"/>
            <a:ext cx="1568619" cy="52381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AF9B34-82CB-4B35-B806-D3E6355A179C}"/>
              </a:ext>
            </a:extLst>
          </p:cNvPr>
          <p:cNvSpPr/>
          <p:nvPr/>
        </p:nvSpPr>
        <p:spPr>
          <a:xfrm>
            <a:off x="5521540" y="6165769"/>
            <a:ext cx="2386784" cy="451085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https://www.gbnjob.co.kr/coaching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45420D8-9234-42B4-8E80-469F8A65C866}"/>
              </a:ext>
            </a:extLst>
          </p:cNvPr>
          <p:cNvCxnSpPr>
            <a:cxnSpLocks/>
            <a:stCxn id="29" idx="1"/>
            <a:endCxn id="28" idx="1"/>
          </p:cNvCxnSpPr>
          <p:nvPr/>
        </p:nvCxnSpPr>
        <p:spPr>
          <a:xfrm rot="10800000" flipH="1">
            <a:off x="5521539" y="5183304"/>
            <a:ext cx="1089327" cy="1208009"/>
          </a:xfrm>
          <a:prstGeom prst="bentConnector3">
            <a:avLst>
              <a:gd name="adj1" fmla="val -2098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FDC116-A5B2-CB68-06CC-D5BAF5E9FAF3}"/>
              </a:ext>
            </a:extLst>
          </p:cNvPr>
          <p:cNvSpPr/>
          <p:nvPr/>
        </p:nvSpPr>
        <p:spPr>
          <a:xfrm>
            <a:off x="589523" y="2194719"/>
            <a:ext cx="1363967" cy="31303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61E488-4B6D-91CE-3024-5203A51FF272}"/>
              </a:ext>
            </a:extLst>
          </p:cNvPr>
          <p:cNvSpPr/>
          <p:nvPr/>
        </p:nvSpPr>
        <p:spPr>
          <a:xfrm>
            <a:off x="6265456" y="579854"/>
            <a:ext cx="1844008" cy="672590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 제작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박람회 로고 반영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7ACC575-B9D7-9F0E-5A8F-1347CE62EE9E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1573427" y="916149"/>
            <a:ext cx="4692029" cy="10032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C635DA-264B-84CC-A393-A7917B7F4443}"/>
              </a:ext>
            </a:extLst>
          </p:cNvPr>
          <p:cNvSpPr/>
          <p:nvPr/>
        </p:nvSpPr>
        <p:spPr>
          <a:xfrm>
            <a:off x="6036403" y="1429871"/>
            <a:ext cx="3207349" cy="672590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 운영사무국</a:t>
            </a:r>
            <a:endParaRPr lang="en-US" altLang="ko-KR" sz="9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039CDD4-5EEA-DD04-C524-1AC1F98E8B0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6656" y="1766166"/>
            <a:ext cx="3689747" cy="4873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4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F013C32-85E9-30A7-6CCC-52F085DA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5513080"/>
            <a:ext cx="6296025" cy="847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D6F9E3-50B5-6B27-5FFA-69002C50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891"/>
            <a:ext cx="10080625" cy="4238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EF7083-5460-44CA-807B-454EB7477B67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코칭 플랫폼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86ABA-A957-4F7F-BAEE-668FA007F9C6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b="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www.gbnjob.co.kr/coaching</a:t>
            </a:r>
            <a:endParaRPr lang="ko-KR" altLang="en-US" sz="1000" b="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185B8-A933-474F-833D-24D71B5E117B}"/>
              </a:ext>
            </a:extLst>
          </p:cNvPr>
          <p:cNvSpPr/>
          <p:nvPr/>
        </p:nvSpPr>
        <p:spPr>
          <a:xfrm>
            <a:off x="1073877" y="863391"/>
            <a:ext cx="977345" cy="462898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0E051-E8EF-4A60-84F9-DB4CB92170AF}"/>
              </a:ext>
            </a:extLst>
          </p:cNvPr>
          <p:cNvSpPr/>
          <p:nvPr/>
        </p:nvSpPr>
        <p:spPr>
          <a:xfrm>
            <a:off x="4357816" y="845160"/>
            <a:ext cx="1721708" cy="265880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박람회 사이트 로고로 변경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427A2-10BA-4D87-97D3-AA954CEA06F1}"/>
              </a:ext>
            </a:extLst>
          </p:cNvPr>
          <p:cNvSpPr/>
          <p:nvPr/>
        </p:nvSpPr>
        <p:spPr>
          <a:xfrm>
            <a:off x="4357816" y="594496"/>
            <a:ext cx="477793" cy="2658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C08FA3-EB37-4DFE-AE5A-EDAC978DC68D}"/>
              </a:ext>
            </a:extLst>
          </p:cNvPr>
          <p:cNvCxnSpPr>
            <a:cxnSpLocks/>
          </p:cNvCxnSpPr>
          <p:nvPr/>
        </p:nvCxnSpPr>
        <p:spPr>
          <a:xfrm>
            <a:off x="2051222" y="978100"/>
            <a:ext cx="23065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7B4571-4723-4383-A4B8-CA1BD8BCDA76}"/>
              </a:ext>
            </a:extLst>
          </p:cNvPr>
          <p:cNvSpPr/>
          <p:nvPr/>
        </p:nvSpPr>
        <p:spPr>
          <a:xfrm>
            <a:off x="324196" y="2265403"/>
            <a:ext cx="9318568" cy="52304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724CC-3B9E-4E80-8631-F05459B1F037}"/>
              </a:ext>
            </a:extLst>
          </p:cNvPr>
          <p:cNvSpPr/>
          <p:nvPr/>
        </p:nvSpPr>
        <p:spPr>
          <a:xfrm>
            <a:off x="1073877" y="4462966"/>
            <a:ext cx="5218858" cy="52304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 참여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구직자를 위한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취업코칭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2D2F49-9BAF-49E6-8434-C5AA0DE3D64C}"/>
              </a:ext>
            </a:extLst>
          </p:cNvPr>
          <p:cNvCxnSpPr>
            <a:cxnSpLocks/>
          </p:cNvCxnSpPr>
          <p:nvPr/>
        </p:nvCxnSpPr>
        <p:spPr>
          <a:xfrm>
            <a:off x="1869989" y="2788446"/>
            <a:ext cx="0" cy="1674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0300-F3DF-475F-BD14-C7FCD52E9933}"/>
              </a:ext>
            </a:extLst>
          </p:cNvPr>
          <p:cNvSpPr/>
          <p:nvPr/>
        </p:nvSpPr>
        <p:spPr>
          <a:xfrm>
            <a:off x="1419330" y="5910661"/>
            <a:ext cx="3620983" cy="29063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9C71FF-CD53-4F7B-B31B-35265B085A02}"/>
              </a:ext>
            </a:extLst>
          </p:cNvPr>
          <p:cNvSpPr/>
          <p:nvPr/>
        </p:nvSpPr>
        <p:spPr>
          <a:xfrm>
            <a:off x="5577841" y="5660696"/>
            <a:ext cx="4344166" cy="435034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© 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All rights Reserved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D935AD8-9E78-92DA-4409-147A2A72086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040313" y="5878213"/>
            <a:ext cx="537528" cy="1777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EF7083-5460-44CA-807B-454EB7477B67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코칭 플랫폼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개인정보취급방침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86ABA-A957-4F7F-BAEE-668FA007F9C6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b="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</a:t>
            </a:r>
            <a:r>
              <a:rPr lang="en-US" altLang="ko-KR" sz="10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</a:t>
            </a:r>
            <a:r>
              <a:rPr lang="en-US" altLang="ko-KR" sz="1000" b="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job.coachjob.net/gimje/policy_type</a:t>
            </a:r>
            <a:endParaRPr lang="ko-KR" altLang="en-US" sz="1000" b="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90E1F-E556-456A-B375-CED37EC8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4" y="875635"/>
            <a:ext cx="6928022" cy="35751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2C7743-EE6C-4A01-B5A2-675A117CA264}"/>
              </a:ext>
            </a:extLst>
          </p:cNvPr>
          <p:cNvSpPr/>
          <p:nvPr/>
        </p:nvSpPr>
        <p:spPr>
          <a:xfrm>
            <a:off x="718823" y="5305169"/>
            <a:ext cx="3637045" cy="480490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1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행사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개인정보취급방침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수정한 내용 반영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C0EE57-05C0-4A5A-88AC-986D51D3A47D}"/>
              </a:ext>
            </a:extLst>
          </p:cNvPr>
          <p:cNvCxnSpPr>
            <a:cxnSpLocks/>
          </p:cNvCxnSpPr>
          <p:nvPr/>
        </p:nvCxnSpPr>
        <p:spPr>
          <a:xfrm>
            <a:off x="2380735" y="4458326"/>
            <a:ext cx="0" cy="84684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3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EF7083-5460-44CA-807B-454EB7477B67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코칭 플랫폼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이용약관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86ABA-A957-4F7F-BAEE-668FA007F9C6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b="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https://openjob.coachjob.net/gimje/info_type</a:t>
            </a:r>
            <a:endParaRPr lang="ko-KR" altLang="en-US" sz="1000" b="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E2A017-4082-4306-BC70-52F5ED59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989948"/>
            <a:ext cx="6137189" cy="28093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E8A60-DDAF-45D1-9DCC-3F7C07C95325}"/>
              </a:ext>
            </a:extLst>
          </p:cNvPr>
          <p:cNvSpPr/>
          <p:nvPr/>
        </p:nvSpPr>
        <p:spPr>
          <a:xfrm>
            <a:off x="685870" y="4646141"/>
            <a:ext cx="3503745" cy="432935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행사 사이트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이용약관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수정한 내용 반영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4AE5A-A716-410F-A3FB-86483A25330E}"/>
              </a:ext>
            </a:extLst>
          </p:cNvPr>
          <p:cNvSpPr/>
          <p:nvPr/>
        </p:nvSpPr>
        <p:spPr>
          <a:xfrm>
            <a:off x="644320" y="4425010"/>
            <a:ext cx="477793" cy="2658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57D0CE-A116-48EC-8A43-073000659FA9}"/>
              </a:ext>
            </a:extLst>
          </p:cNvPr>
          <p:cNvCxnSpPr>
            <a:cxnSpLocks/>
          </p:cNvCxnSpPr>
          <p:nvPr/>
        </p:nvCxnSpPr>
        <p:spPr>
          <a:xfrm>
            <a:off x="2347783" y="3799299"/>
            <a:ext cx="0" cy="84684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1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063F63-C5F7-CBB8-123A-867EFBD06AFC}"/>
              </a:ext>
            </a:extLst>
          </p:cNvPr>
          <p:cNvSpPr/>
          <p:nvPr/>
        </p:nvSpPr>
        <p:spPr>
          <a:xfrm>
            <a:off x="1003156" y="2127721"/>
            <a:ext cx="5985163" cy="2602558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코칭 플랫폼 로그인 후 처음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가입인증할때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노출되는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이용약관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개인정보취급방침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 변경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2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BB6018-00E4-4E96-9EF0-8896C0B71248}"/>
              </a:ext>
            </a:extLst>
          </p:cNvPr>
          <p:cNvSpPr/>
          <p:nvPr/>
        </p:nvSpPr>
        <p:spPr>
          <a:xfrm>
            <a:off x="0" y="1496919"/>
            <a:ext cx="10080625" cy="106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박람회 플랫폼</a:t>
            </a:r>
            <a:endParaRPr lang="en-US" altLang="ko-KR" sz="3200" dirty="0">
              <a:solidFill>
                <a:srgbClr val="1F8B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3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BB6018-00E4-4E96-9EF0-8896C0B71248}"/>
              </a:ext>
            </a:extLst>
          </p:cNvPr>
          <p:cNvSpPr/>
          <p:nvPr/>
        </p:nvSpPr>
        <p:spPr>
          <a:xfrm>
            <a:off x="0" y="1496919"/>
            <a:ext cx="10080625" cy="106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ko-KR" altLang="en-US" sz="3200" b="1" dirty="0">
                <a:solidFill>
                  <a:srgbClr val="1F8B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 관리자 플랫폼</a:t>
            </a:r>
            <a:endParaRPr lang="en-US" altLang="ko-KR" sz="3200" dirty="0">
              <a:solidFill>
                <a:srgbClr val="1F8B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19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F51126-AF50-C23D-E92A-38C655751F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13675" y="6356350"/>
            <a:ext cx="2266950" cy="365125"/>
          </a:xfrm>
        </p:spPr>
        <p:txBody>
          <a:bodyPr/>
          <a:lstStyle/>
          <a:p>
            <a:fld id="{96288C69-9B0F-4C60-B4B0-54E335F1136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41B4F-6218-2B4B-A14F-254709C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364"/>
            <a:ext cx="7813675" cy="3601158"/>
          </a:xfrm>
          <a:prstGeom prst="rect">
            <a:avLst/>
          </a:prstGeom>
        </p:spPr>
      </p:pic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00B989B9-49AE-2CBE-D630-B2D7F32D4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39452"/>
              </p:ext>
            </p:extLst>
          </p:nvPr>
        </p:nvGraphicFramePr>
        <p:xfrm>
          <a:off x="149629" y="3449076"/>
          <a:ext cx="931026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26">
                  <a:extLst>
                    <a:ext uri="{9D8B030D-6E8A-4147-A177-3AD203B41FA5}">
                      <a16:colId xmlns:a16="http://schemas.microsoft.com/office/drawing/2014/main" val="3914608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8704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CBF84F9-F138-FB3D-0C79-CD332B18F440}"/>
              </a:ext>
            </a:extLst>
          </p:cNvPr>
          <p:cNvSpPr/>
          <p:nvPr/>
        </p:nvSpPr>
        <p:spPr>
          <a:xfrm>
            <a:off x="1368858" y="3576796"/>
            <a:ext cx="2779194" cy="53829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095FEB-2494-EC28-D9CF-F5E9CD3401B9}"/>
              </a:ext>
            </a:extLst>
          </p:cNvPr>
          <p:cNvSpPr/>
          <p:nvPr/>
        </p:nvSpPr>
        <p:spPr>
          <a:xfrm>
            <a:off x="4713315" y="3576796"/>
            <a:ext cx="2502133" cy="53829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A0261-F8D5-C9E5-17D9-9D874FC331CA}"/>
              </a:ext>
            </a:extLst>
          </p:cNvPr>
          <p:cNvSpPr/>
          <p:nvPr/>
        </p:nvSpPr>
        <p:spPr>
          <a:xfrm>
            <a:off x="2266950" y="4851415"/>
            <a:ext cx="1448839" cy="53829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572D91-3192-671A-3804-C73828E9C043}"/>
              </a:ext>
            </a:extLst>
          </p:cNvPr>
          <p:cNvSpPr/>
          <p:nvPr/>
        </p:nvSpPr>
        <p:spPr>
          <a:xfrm>
            <a:off x="5766609" y="4851415"/>
            <a:ext cx="1814598" cy="53829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477680-9328-8C7A-D047-4C4CBDC11781}"/>
              </a:ext>
            </a:extLst>
          </p:cNvPr>
          <p:cNvCxnSpPr>
            <a:cxnSpLocks/>
            <a:stCxn id="9" idx="2"/>
            <a:endCxn id="17" idx="3"/>
          </p:cNvCxnSpPr>
          <p:nvPr/>
        </p:nvCxnSpPr>
        <p:spPr>
          <a:xfrm rot="16200000" flipH="1">
            <a:off x="2498473" y="5882604"/>
            <a:ext cx="1294577" cy="308783"/>
          </a:xfrm>
          <a:prstGeom prst="bentConnector4">
            <a:avLst>
              <a:gd name="adj1" fmla="val 42276"/>
              <a:gd name="adj2" fmla="val 3086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D088D6-3717-1B85-3DF2-1A400691112B}"/>
              </a:ext>
            </a:extLst>
          </p:cNvPr>
          <p:cNvSpPr/>
          <p:nvPr/>
        </p:nvSpPr>
        <p:spPr>
          <a:xfrm>
            <a:off x="149629" y="6484300"/>
            <a:ext cx="3150524" cy="399969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네이밍 수정 </a:t>
            </a: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공고 지원              현장 참가공고 지원</a:t>
            </a:r>
            <a:endParaRPr lang="en-US" altLang="ko-KR" sz="9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결과에 맞는 통계 추출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B38579-0958-8B82-BD99-829AC085A59A}"/>
              </a:ext>
            </a:extLst>
          </p:cNvPr>
          <p:cNvSpPr/>
          <p:nvPr/>
        </p:nvSpPr>
        <p:spPr>
          <a:xfrm>
            <a:off x="4365280" y="6271388"/>
            <a:ext cx="3554757" cy="517224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네이밍 수정 </a:t>
            </a: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 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공고 지원                  현장 참가공고 지원</a:t>
            </a:r>
            <a:endParaRPr lang="en-US" altLang="ko-KR" sz="9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결과에 맞는 통계 추출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9904917-C0B4-2D9C-3D97-FF62365E791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5400000">
            <a:off x="5967444" y="5564924"/>
            <a:ext cx="881680" cy="5312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ED0FC6-57D9-7414-37E3-AFDF62DEC0E9}"/>
              </a:ext>
            </a:extLst>
          </p:cNvPr>
          <p:cNvSpPr/>
          <p:nvPr/>
        </p:nvSpPr>
        <p:spPr>
          <a:xfrm>
            <a:off x="840514" y="924607"/>
            <a:ext cx="2459639" cy="567741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  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화상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녹화       온라인 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</a:t>
            </a: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 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참가                  현장 참가</a:t>
            </a:r>
            <a:endParaRPr lang="en-US" altLang="ko-KR" sz="9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결과에 맞는 통계 추출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1120BFD-1CFC-B2B6-F0FF-D9644A01E0F3}"/>
              </a:ext>
            </a:extLst>
          </p:cNvPr>
          <p:cNvCxnSpPr>
            <a:cxnSpLocks/>
            <a:stCxn id="8" idx="0"/>
            <a:endCxn id="30" idx="3"/>
          </p:cNvCxnSpPr>
          <p:nvPr/>
        </p:nvCxnSpPr>
        <p:spPr>
          <a:xfrm rot="16200000" flipV="1">
            <a:off x="3448109" y="1060522"/>
            <a:ext cx="2368318" cy="266422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1420B44-E1E7-D2F5-3A29-3A336C48B545}"/>
              </a:ext>
            </a:extLst>
          </p:cNvPr>
          <p:cNvCxnSpPr>
            <a:cxnSpLocks/>
            <a:stCxn id="7" idx="0"/>
            <a:endCxn id="30" idx="3"/>
          </p:cNvCxnSpPr>
          <p:nvPr/>
        </p:nvCxnSpPr>
        <p:spPr>
          <a:xfrm rot="5400000" flipH="1" flipV="1">
            <a:off x="1845145" y="2121788"/>
            <a:ext cx="2368318" cy="541698"/>
          </a:xfrm>
          <a:prstGeom prst="bentConnector4">
            <a:avLst>
              <a:gd name="adj1" fmla="val 44007"/>
              <a:gd name="adj2" fmla="val 14220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7072E1-504F-B2C9-8775-BF9CE81E8719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채용박람회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현황판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7011DF-DD0A-A6B8-0723-79DB650CAABF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https://adminjobfair.coachjob.net/company/company_board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426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2B619-ABE5-CFC0-D8C1-6E0C68A5CBB5}"/>
              </a:ext>
            </a:extLst>
          </p:cNvPr>
          <p:cNvSpPr txBox="1"/>
          <p:nvPr/>
        </p:nvSpPr>
        <p:spPr>
          <a:xfrm>
            <a:off x="126769" y="793228"/>
            <a:ext cx="87953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신청현황 관리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기업 참가등록 리스트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2"/>
              </a:rPr>
              <a:t>https://adminjobfair.coachjob.net/company/company_list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3"/>
              </a:rPr>
              <a:t>https://adminjobfair.coachjob.net/company/company_list/complete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4"/>
              </a:rPr>
              <a:t>https://adminjobfair.coachjob.net/company/company_list/fail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https://adminjobfair.coachjob.net/company/company_list/total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9E476-36D6-0A45-A5C9-F409A418A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9" y="2440524"/>
            <a:ext cx="10080625" cy="2991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B3ADF1-0535-3065-137D-26D47CADD728}"/>
              </a:ext>
            </a:extLst>
          </p:cNvPr>
          <p:cNvSpPr/>
          <p:nvPr/>
        </p:nvSpPr>
        <p:spPr>
          <a:xfrm>
            <a:off x="7920038" y="4967018"/>
            <a:ext cx="2113010" cy="461455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9431F-0CC5-E10F-9AB8-1C0C49DBAFA0}"/>
              </a:ext>
            </a:extLst>
          </p:cNvPr>
          <p:cNvSpPr/>
          <p:nvPr/>
        </p:nvSpPr>
        <p:spPr>
          <a:xfrm>
            <a:off x="3765595" y="5501448"/>
            <a:ext cx="2845794" cy="450465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내용 반영에 따른 엑셀 다운로드도 수정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857A4F-04A6-9B61-D30E-FF5773593C96}"/>
              </a:ext>
            </a:extLst>
          </p:cNvPr>
          <p:cNvSpPr/>
          <p:nvPr/>
        </p:nvSpPr>
        <p:spPr>
          <a:xfrm>
            <a:off x="3759152" y="5278844"/>
            <a:ext cx="391670" cy="29925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988457E-8C7A-C41B-6720-183CD63973EC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7644862" y="4395000"/>
            <a:ext cx="298208" cy="236515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5D2E72-6D81-F3E8-C577-EBADFC40C61A}"/>
              </a:ext>
            </a:extLst>
          </p:cNvPr>
          <p:cNvSpPr/>
          <p:nvPr/>
        </p:nvSpPr>
        <p:spPr>
          <a:xfrm>
            <a:off x="8495607" y="3387768"/>
            <a:ext cx="640080" cy="1354017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7D3CE-2D56-B812-FE11-FE7AB3A891FF}"/>
              </a:ext>
            </a:extLst>
          </p:cNvPr>
          <p:cNvSpPr/>
          <p:nvPr/>
        </p:nvSpPr>
        <p:spPr>
          <a:xfrm>
            <a:off x="1036249" y="4279215"/>
            <a:ext cx="2845794" cy="760779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참가등록 선택한 아래 </a:t>
            </a: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중 </a:t>
            </a:r>
            <a:r>
              <a:rPr lang="ko-KR" altLang="en-US" sz="9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한개값이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찍혀야 함</a:t>
            </a:r>
            <a:r>
              <a:rPr lang="en-US" altLang="ko-KR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○현장 참여 채용관 참여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(10.15)</a:t>
            </a:r>
            <a:endParaRPr lang="ko-KR" altLang="en-US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○온라인 채용관 참여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0C025B4-48BF-9F99-43F9-55C00A83426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3882043" y="4064777"/>
            <a:ext cx="4613564" cy="5948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5B3820-FF64-E967-C8DD-5F21C2A18DD5}"/>
              </a:ext>
            </a:extLst>
          </p:cNvPr>
          <p:cNvSpPr/>
          <p:nvPr/>
        </p:nvSpPr>
        <p:spPr>
          <a:xfrm>
            <a:off x="1029806" y="4056611"/>
            <a:ext cx="391670" cy="29925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40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252A06-C489-E1F3-153A-6A33C3AF86D1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참가등록 리스트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E35B87-4575-C3D7-4A3D-39227F3EF88B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https://adminjobfair.coachjob.net/company/company_add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9B671E-141D-B6B6-293C-26E6A53E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2626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홈 &gt; 기업 참가등록 리스트 &gt; 기업등록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C23914-1400-F2E8-DE93-AC56C7EA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36"/>
            <a:ext cx="7789025" cy="24773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1E0DB9-B241-652F-1117-4A73F17323D6}"/>
              </a:ext>
            </a:extLst>
          </p:cNvPr>
          <p:cNvSpPr/>
          <p:nvPr/>
        </p:nvSpPr>
        <p:spPr>
          <a:xfrm>
            <a:off x="4056611" y="1978429"/>
            <a:ext cx="2901142" cy="44057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D6EBD3-C554-BF73-3A10-756C2D6834CD}"/>
              </a:ext>
            </a:extLst>
          </p:cNvPr>
          <p:cNvSpPr/>
          <p:nvPr/>
        </p:nvSpPr>
        <p:spPr>
          <a:xfrm>
            <a:off x="357446" y="3448331"/>
            <a:ext cx="1820487" cy="32603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행사 플랫폼과 동일하게 수정반영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37BC3D2-066E-979D-8FC0-41E11EFE253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 flipV="1">
            <a:off x="2177933" y="2198717"/>
            <a:ext cx="1878678" cy="1412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693E957-394B-9EEC-9B89-1FCAAA24A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" y="4520288"/>
            <a:ext cx="10080625" cy="976260"/>
          </a:xfrm>
          <a:prstGeom prst="rect">
            <a:avLst/>
          </a:prstGeom>
        </p:spPr>
      </p:pic>
      <p:graphicFrame>
        <p:nvGraphicFramePr>
          <p:cNvPr id="31" name="표 14">
            <a:extLst>
              <a:ext uri="{FF2B5EF4-FFF2-40B4-BE49-F238E27FC236}">
                <a16:creationId xmlns:a16="http://schemas.microsoft.com/office/drawing/2014/main" id="{CC8E8673-8E08-BB1C-9F7A-8BD7FD5B5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11995"/>
              </p:ext>
            </p:extLst>
          </p:nvPr>
        </p:nvGraphicFramePr>
        <p:xfrm>
          <a:off x="274319" y="4921240"/>
          <a:ext cx="1064029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029">
                  <a:extLst>
                    <a:ext uri="{9D8B030D-6E8A-4147-A177-3AD203B41FA5}">
                      <a16:colId xmlns:a16="http://schemas.microsoft.com/office/drawing/2014/main" val="3914608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8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52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252A06-C489-E1F3-153A-6A33C3AF86D1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신청현황 관리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참가등록 리스트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E35B87-4575-C3D7-4A3D-39227F3EF88B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https://adminjobfair.coachjob.net/company/company_modify/1561_b6dd5efebg6b69b7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9B671E-141D-B6B6-293C-26E6A53E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2626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홈 &gt; 기업 참가등록 리스트 &gt; 기업등록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16257F-20CA-532E-2808-C8B5D931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5" y="1651125"/>
            <a:ext cx="7664334" cy="1249806"/>
          </a:xfrm>
          <a:prstGeom prst="rect">
            <a:avLst/>
          </a:prstGeom>
        </p:spPr>
      </p:pic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40B57AAF-7CDF-604E-BEDF-38A6097A2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40156"/>
              </p:ext>
            </p:extLst>
          </p:nvPr>
        </p:nvGraphicFramePr>
        <p:xfrm>
          <a:off x="133005" y="1928658"/>
          <a:ext cx="1064029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029">
                  <a:extLst>
                    <a:ext uri="{9D8B030D-6E8A-4147-A177-3AD203B41FA5}">
                      <a16:colId xmlns:a16="http://schemas.microsoft.com/office/drawing/2014/main" val="3914608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8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AFC2E2-0E11-7A16-F4A0-3DC6C1333D54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D0CD82-11E0-7601-002A-3A1729C1CC92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0DBC0-EBFB-ED22-71AD-CB94D84D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206"/>
            <a:ext cx="10080625" cy="1062971"/>
          </a:xfrm>
          <a:prstGeom prst="rect">
            <a:avLst/>
          </a:prstGeom>
        </p:spPr>
      </p:pic>
      <p:graphicFrame>
        <p:nvGraphicFramePr>
          <p:cNvPr id="51" name="표 23">
            <a:extLst>
              <a:ext uri="{FF2B5EF4-FFF2-40B4-BE49-F238E27FC236}">
                <a16:creationId xmlns:a16="http://schemas.microsoft.com/office/drawing/2014/main" id="{35FA04F2-5F4F-DA8D-E84A-356400DE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66911"/>
              </p:ext>
            </p:extLst>
          </p:nvPr>
        </p:nvGraphicFramePr>
        <p:xfrm>
          <a:off x="182880" y="4676933"/>
          <a:ext cx="9826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5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40375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40375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40375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1193092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696459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구직자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현장 참여 기업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메뉴동일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3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알림 마당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온라인 참여 기업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5412"/>
                  </a:ext>
                </a:extLst>
              </a:tr>
            </a:tbl>
          </a:graphicData>
        </a:graphic>
      </p:graphicFrame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7139AF3C-FBF9-8031-4AD2-EFC077124047}"/>
              </a:ext>
            </a:extLst>
          </p:cNvPr>
          <p:cNvSpPr/>
          <p:nvPr/>
        </p:nvSpPr>
        <p:spPr>
          <a:xfrm>
            <a:off x="4632988" y="2802819"/>
            <a:ext cx="814648" cy="9294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DA666A-6CED-F8C5-6F60-343CA72E46F6}"/>
              </a:ext>
            </a:extLst>
          </p:cNvPr>
          <p:cNvSpPr/>
          <p:nvPr/>
        </p:nvSpPr>
        <p:spPr>
          <a:xfrm>
            <a:off x="1312055" y="2050623"/>
            <a:ext cx="7456515" cy="568681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사이트의 활용 페이지는 기획안에 해당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 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그대로 활용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DD7D58-6AD3-63AA-A50F-9AD5D150F3A5}"/>
              </a:ext>
            </a:extLst>
          </p:cNvPr>
          <p:cNvSpPr/>
          <p:nvPr/>
        </p:nvSpPr>
        <p:spPr>
          <a:xfrm>
            <a:off x="8491848" y="4316104"/>
            <a:ext cx="730721" cy="3109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9E5317-65C2-C596-5594-0E4B97C3FDE3}"/>
              </a:ext>
            </a:extLst>
          </p:cNvPr>
          <p:cNvSpPr/>
          <p:nvPr/>
        </p:nvSpPr>
        <p:spPr>
          <a:xfrm>
            <a:off x="9271888" y="4313028"/>
            <a:ext cx="730721" cy="3109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3F9A5E-8E09-F1DE-A754-D5FA7D32A37E}"/>
              </a:ext>
            </a:extLst>
          </p:cNvPr>
          <p:cNvSpPr/>
          <p:nvPr/>
        </p:nvSpPr>
        <p:spPr>
          <a:xfrm>
            <a:off x="2959330" y="3924089"/>
            <a:ext cx="4164677" cy="673279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4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4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C4BAAB-17AD-C23F-12A3-EF7716AF790C}"/>
              </a:ext>
            </a:extLst>
          </p:cNvPr>
          <p:cNvSpPr/>
          <p:nvPr/>
        </p:nvSpPr>
        <p:spPr>
          <a:xfrm>
            <a:off x="399012" y="5107300"/>
            <a:ext cx="5271222" cy="68215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B3B02AD-4E05-DBE0-1A18-1D78AD7A1CE2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rot="16200000" flipH="1">
            <a:off x="3179340" y="5644735"/>
            <a:ext cx="598604" cy="88803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B71CD0-B8A9-568E-E7D5-DA4DBF4CD929}"/>
              </a:ext>
            </a:extLst>
          </p:cNvPr>
          <p:cNvSpPr/>
          <p:nvPr/>
        </p:nvSpPr>
        <p:spPr>
          <a:xfrm>
            <a:off x="3922662" y="6107961"/>
            <a:ext cx="1389171" cy="560191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&lt;GNB on-Mouse 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메뉴 노출되도록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740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CCDFC212-DE55-71A3-CEA3-862E7BBE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5752"/>
              </p:ext>
            </p:extLst>
          </p:nvPr>
        </p:nvGraphicFramePr>
        <p:xfrm>
          <a:off x="36513" y="1310279"/>
          <a:ext cx="7902144" cy="2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8">
                  <a:extLst>
                    <a:ext uri="{9D8B030D-6E8A-4147-A177-3AD203B41FA5}">
                      <a16:colId xmlns:a16="http://schemas.microsoft.com/office/drawing/2014/main" val="1410302627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2329029995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585460092"/>
                    </a:ext>
                  </a:extLst>
                </a:gridCol>
                <a:gridCol w="1128878">
                  <a:extLst>
                    <a:ext uri="{9D8B030D-6E8A-4147-A177-3AD203B41FA5}">
                      <a16:colId xmlns:a16="http://schemas.microsoft.com/office/drawing/2014/main" val="1728948972"/>
                    </a:ext>
                  </a:extLst>
                </a:gridCol>
                <a:gridCol w="959464">
                  <a:extLst>
                    <a:ext uri="{9D8B030D-6E8A-4147-A177-3AD203B41FA5}">
                      <a16:colId xmlns:a16="http://schemas.microsoft.com/office/drawing/2014/main" val="1813619312"/>
                    </a:ext>
                  </a:extLst>
                </a:gridCol>
                <a:gridCol w="1062906">
                  <a:extLst>
                    <a:ext uri="{9D8B030D-6E8A-4147-A177-3AD203B41FA5}">
                      <a16:colId xmlns:a16="http://schemas.microsoft.com/office/drawing/2014/main" val="2063783889"/>
                    </a:ext>
                  </a:extLst>
                </a:gridCol>
                <a:gridCol w="1364262">
                  <a:extLst>
                    <a:ext uri="{9D8B030D-6E8A-4147-A177-3AD203B41FA5}">
                      <a16:colId xmlns:a16="http://schemas.microsoft.com/office/drawing/2014/main" val="375987472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박람회 참가등록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참여기업 채용관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취업교육 동영상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868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ED22D61-A26E-9F18-30D4-38981772B102}"/>
              </a:ext>
            </a:extLst>
          </p:cNvPr>
          <p:cNvSpPr/>
          <p:nvPr/>
        </p:nvSpPr>
        <p:spPr>
          <a:xfrm>
            <a:off x="6792957" y="1034916"/>
            <a:ext cx="603902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 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15639-9F2F-7EC6-3180-1EB24A229FA8}"/>
              </a:ext>
            </a:extLst>
          </p:cNvPr>
          <p:cNvSpPr/>
          <p:nvPr/>
        </p:nvSpPr>
        <p:spPr>
          <a:xfrm>
            <a:off x="7425900" y="1034916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89902-E13F-0B1F-E2DB-09BAC8A2A4B3}"/>
              </a:ext>
            </a:extLst>
          </p:cNvPr>
          <p:cNvSpPr/>
          <p:nvPr/>
        </p:nvSpPr>
        <p:spPr>
          <a:xfrm>
            <a:off x="2377435" y="798022"/>
            <a:ext cx="3258591" cy="457631"/>
          </a:xfrm>
          <a:prstGeom prst="rect">
            <a:avLst/>
          </a:prstGeom>
          <a:solidFill>
            <a:schemeClr val="bg1"/>
          </a:solidFill>
          <a:ln w="3175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LOGO)</a:t>
            </a:r>
            <a:endParaRPr lang="en-US" altLang="ko-KR" sz="1100" b="1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100" b="1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1BCE-4FC4-26EC-AFA4-1E7CE80EF58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B53F8-AC6C-D766-D119-11BD61B4D78A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2AC896-76D8-147C-5844-93A8801AE837}"/>
              </a:ext>
            </a:extLst>
          </p:cNvPr>
          <p:cNvSpPr/>
          <p:nvPr/>
        </p:nvSpPr>
        <p:spPr>
          <a:xfrm>
            <a:off x="36513" y="1591185"/>
            <a:ext cx="7888480" cy="3178593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포스터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메인 페이지 대문 이미지 제작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CD01D9-D503-3F6C-1785-27814824FC1E}"/>
              </a:ext>
            </a:extLst>
          </p:cNvPr>
          <p:cNvSpPr/>
          <p:nvPr/>
        </p:nvSpPr>
        <p:spPr>
          <a:xfrm>
            <a:off x="36513" y="4830415"/>
            <a:ext cx="1872000" cy="1437382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참가등록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참여하실 구직자와 기업체에서는  박람회 참여등록을 진행해주세요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F05FCBC-87F9-BB4E-BD32-907C07307804}"/>
              </a:ext>
            </a:extLst>
          </p:cNvPr>
          <p:cNvSpPr/>
          <p:nvPr/>
        </p:nvSpPr>
        <p:spPr>
          <a:xfrm>
            <a:off x="1515365" y="5868785"/>
            <a:ext cx="299258" cy="2992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66F36E-035D-3476-9188-912324169402}"/>
              </a:ext>
            </a:extLst>
          </p:cNvPr>
          <p:cNvSpPr/>
          <p:nvPr/>
        </p:nvSpPr>
        <p:spPr>
          <a:xfrm>
            <a:off x="3526227" y="5868785"/>
            <a:ext cx="299258" cy="2992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F673E95-F7DB-961B-85FC-6D62CAD8167A}"/>
              </a:ext>
            </a:extLst>
          </p:cNvPr>
          <p:cNvSpPr/>
          <p:nvPr/>
        </p:nvSpPr>
        <p:spPr>
          <a:xfrm>
            <a:off x="5514599" y="5868785"/>
            <a:ext cx="299258" cy="2992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8DBCE5D-30E3-EBAE-22B4-5C364C953B28}"/>
              </a:ext>
            </a:extLst>
          </p:cNvPr>
          <p:cNvSpPr/>
          <p:nvPr/>
        </p:nvSpPr>
        <p:spPr>
          <a:xfrm>
            <a:off x="7525817" y="5868785"/>
            <a:ext cx="299258" cy="2992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C9EB6D-04B5-67DA-505B-C3C8B75CD225}"/>
              </a:ext>
            </a:extLst>
          </p:cNvPr>
          <p:cNvSpPr/>
          <p:nvPr/>
        </p:nvSpPr>
        <p:spPr>
          <a:xfrm>
            <a:off x="2029119" y="4829030"/>
            <a:ext cx="1872000" cy="1437382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참여기업 채용관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온라인과 행사당일에 참여할 기업의 채용공고를 확인하실 수 있습니다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63211B-B2A5-54B4-7808-50C6747AE72A}"/>
              </a:ext>
            </a:extLst>
          </p:cNvPr>
          <p:cNvSpPr/>
          <p:nvPr/>
        </p:nvSpPr>
        <p:spPr>
          <a:xfrm>
            <a:off x="4021725" y="4829030"/>
            <a:ext cx="1872000" cy="1437382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 프로그램 안내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행사 당일 진행 될 현장 프로그램을 소개합니다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C0C19E-837F-0E0E-B5FC-4A00120E4371}"/>
              </a:ext>
            </a:extLst>
          </p:cNvPr>
          <p:cNvSpPr/>
          <p:nvPr/>
        </p:nvSpPr>
        <p:spPr>
          <a:xfrm>
            <a:off x="6014331" y="4829030"/>
            <a:ext cx="1872000" cy="1437382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취업교육 동영상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취업뽀개기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심화특강과 원포인트 취업레슨 동영상을 제공합니다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D01002-0ABE-C2F2-617B-8903EEE45E0A}"/>
              </a:ext>
            </a:extLst>
          </p:cNvPr>
          <p:cNvSpPr/>
          <p:nvPr/>
        </p:nvSpPr>
        <p:spPr>
          <a:xfrm>
            <a:off x="-1545" y="6605497"/>
            <a:ext cx="7930028" cy="243252"/>
          </a:xfrm>
          <a:prstGeom prst="rect">
            <a:avLst/>
          </a:prstGeom>
          <a:solidFill>
            <a:srgbClr val="FF6600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이어짐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8E0DD87-78C1-0510-11E1-81238E587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81307"/>
              </p:ext>
            </p:extLst>
          </p:nvPr>
        </p:nvGraphicFramePr>
        <p:xfrm>
          <a:off x="7956092" y="1850624"/>
          <a:ext cx="2076414" cy="3180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4">
                  <a:extLst>
                    <a:ext uri="{9D8B030D-6E8A-4147-A177-3AD203B41FA5}">
                      <a16:colId xmlns:a16="http://schemas.microsoft.com/office/drawing/2014/main" val="2730319873"/>
                    </a:ext>
                  </a:extLst>
                </a:gridCol>
                <a:gridCol w="1855790">
                  <a:extLst>
                    <a:ext uri="{9D8B030D-6E8A-4147-A177-3AD203B41FA5}">
                      <a16:colId xmlns:a16="http://schemas.microsoft.com/office/drawing/2014/main" val="241920945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관련페이지 링크는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GNB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메뉴와 동일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디자인이 필요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저와 상의 요망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949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86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247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55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95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518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472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⑧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05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508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0177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ACBF7E24-41CA-6ED7-29F2-C31845D2FD40}"/>
              </a:ext>
            </a:extLst>
          </p:cNvPr>
          <p:cNvSpPr/>
          <p:nvPr/>
        </p:nvSpPr>
        <p:spPr>
          <a:xfrm>
            <a:off x="1515365" y="4829030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F620E-FDA8-7AA1-9F94-46B1618E8A42}"/>
              </a:ext>
            </a:extLst>
          </p:cNvPr>
          <p:cNvSpPr/>
          <p:nvPr/>
        </p:nvSpPr>
        <p:spPr>
          <a:xfrm>
            <a:off x="3662164" y="4829030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D5960FB-4504-5EC1-1041-14A22D6A9725}"/>
              </a:ext>
            </a:extLst>
          </p:cNvPr>
          <p:cNvSpPr/>
          <p:nvPr/>
        </p:nvSpPr>
        <p:spPr>
          <a:xfrm>
            <a:off x="5664228" y="4781554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003F75B-A420-CD7E-F1E5-84322B7B890D}"/>
              </a:ext>
            </a:extLst>
          </p:cNvPr>
          <p:cNvSpPr/>
          <p:nvPr/>
        </p:nvSpPr>
        <p:spPr>
          <a:xfrm>
            <a:off x="7656834" y="4807185"/>
            <a:ext cx="299258" cy="299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63B3A-727D-A0C5-535B-C8C63613CCB5}"/>
              </a:ext>
            </a:extLst>
          </p:cNvPr>
          <p:cNvSpPr/>
          <p:nvPr/>
        </p:nvSpPr>
        <p:spPr>
          <a:xfrm>
            <a:off x="8006492" y="793403"/>
            <a:ext cx="1975613" cy="950272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디자인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기타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moti.career.co.kr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참조하여 해당 수준으로 작업을 진행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국방신문 요청사항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92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2F5B7B-9F7E-45E1-FE19-A74279CD6D05}"/>
              </a:ext>
            </a:extLst>
          </p:cNvPr>
          <p:cNvSpPr/>
          <p:nvPr/>
        </p:nvSpPr>
        <p:spPr>
          <a:xfrm>
            <a:off x="36513" y="315884"/>
            <a:ext cx="3878782" cy="1213657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마당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2022-10-15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현장 참가에 대해서 안내해드립니다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2022-08-25 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기업체 참가신청은 이렇게 진행됩니다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2022-08-22 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사전접수를 시작합니다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679AE-2162-64F2-A89E-8DB58CEB91DB}"/>
              </a:ext>
            </a:extLst>
          </p:cNvPr>
          <p:cNvSpPr/>
          <p:nvPr/>
        </p:nvSpPr>
        <p:spPr>
          <a:xfrm>
            <a:off x="3995738" y="315884"/>
            <a:ext cx="3924300" cy="1213657"/>
          </a:xfrm>
          <a:prstGeom prst="rect">
            <a:avLst/>
          </a:prstGeom>
          <a:noFill/>
          <a:ln w="6350">
            <a:solidFill>
              <a:srgbClr val="0F2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운영 사무국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C229B-31A2-2BD0-ECF5-AFA125AEB6AD}"/>
              </a:ext>
            </a:extLst>
          </p:cNvPr>
          <p:cNvSpPr/>
          <p:nvPr/>
        </p:nvSpPr>
        <p:spPr>
          <a:xfrm>
            <a:off x="3311100" y="386524"/>
            <a:ext cx="499093" cy="233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0B014E-C694-1F03-6275-22B6A03C083C}"/>
              </a:ext>
            </a:extLst>
          </p:cNvPr>
          <p:cNvSpPr/>
          <p:nvPr/>
        </p:nvSpPr>
        <p:spPr>
          <a:xfrm>
            <a:off x="4089862" y="706582"/>
            <a:ext cx="1396538" cy="73983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이미지 제작 후 노출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C66875-4876-88A6-1AC7-9B77A4B61F37}"/>
              </a:ext>
            </a:extLst>
          </p:cNvPr>
          <p:cNvSpPr/>
          <p:nvPr/>
        </p:nvSpPr>
        <p:spPr>
          <a:xfrm>
            <a:off x="5535244" y="706582"/>
            <a:ext cx="2384793" cy="38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박람회에 대한 문의는 아래 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연찰처로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문의주시면 안내해드리겠습니다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FA6BD9-3364-BA54-3B00-271865E69B2E}"/>
              </a:ext>
            </a:extLst>
          </p:cNvPr>
          <p:cNvSpPr/>
          <p:nvPr/>
        </p:nvSpPr>
        <p:spPr>
          <a:xfrm>
            <a:off x="5580524" y="1084809"/>
            <a:ext cx="1989600" cy="38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전화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000-0000-0000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OOOO@OOOO.OOO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6AB54-AF74-9EF1-F127-D9BBE09AC832}"/>
              </a:ext>
            </a:extLst>
          </p:cNvPr>
          <p:cNvSpPr/>
          <p:nvPr/>
        </p:nvSpPr>
        <p:spPr>
          <a:xfrm>
            <a:off x="36513" y="1583555"/>
            <a:ext cx="7883524" cy="336684"/>
          </a:xfrm>
          <a:prstGeom prst="rect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이용약관   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  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개인정보취급방침                                                                     </a:t>
            </a:r>
            <a:r>
              <a:rPr lang="en-US" altLang="ko-KR" sz="1000" i="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© 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r>
              <a:rPr lang="en-US" altLang="ko-KR" sz="1000" i="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All rights Reserved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C9501-D3FD-EAC0-040A-8A8CBFF63157}"/>
              </a:ext>
            </a:extLst>
          </p:cNvPr>
          <p:cNvSpPr/>
          <p:nvPr/>
        </p:nvSpPr>
        <p:spPr>
          <a:xfrm>
            <a:off x="116819" y="689448"/>
            <a:ext cx="2900701" cy="756967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521E0B-8E58-C002-DF06-E785BDAA6CEA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1112175" y="1901410"/>
            <a:ext cx="1665755" cy="75576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B688D5-B1F4-FDF8-19A9-497A70EF745A}"/>
              </a:ext>
            </a:extLst>
          </p:cNvPr>
          <p:cNvSpPr/>
          <p:nvPr/>
        </p:nvSpPr>
        <p:spPr>
          <a:xfrm>
            <a:off x="2322934" y="2624928"/>
            <a:ext cx="3745357" cy="9744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우측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박람회 운영 사무국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박스의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맞춤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마당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없는 경우</a:t>
            </a:r>
            <a:endParaRPr lang="en-US" altLang="ko-KR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등록된 내용이 존재하지 않습니다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5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7D805A-36BE-0E21-B6E2-205122CB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1" y="3806315"/>
            <a:ext cx="5245330" cy="1447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2E651C-AEFB-D436-CBC1-36BBD041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1" y="927842"/>
            <a:ext cx="2726166" cy="8745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0C00D2-DF7E-406A-84BE-CB6667C896C6}"/>
              </a:ext>
            </a:extLst>
          </p:cNvPr>
          <p:cNvSpPr/>
          <p:nvPr/>
        </p:nvSpPr>
        <p:spPr>
          <a:xfrm>
            <a:off x="402152" y="1346662"/>
            <a:ext cx="2058416" cy="275462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2D3BB-23E3-EB2C-0674-24650D92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29" y="1019238"/>
            <a:ext cx="1938844" cy="15764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0DF28F-3D05-F79B-4722-3EBB0227DABD}"/>
              </a:ext>
            </a:extLst>
          </p:cNvPr>
          <p:cNvSpPr/>
          <p:nvPr/>
        </p:nvSpPr>
        <p:spPr>
          <a:xfrm>
            <a:off x="5036457" y="3099060"/>
            <a:ext cx="1365387" cy="362327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수신노출 반영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F63226-16A6-F300-530D-6972F8B8836A}"/>
              </a:ext>
            </a:extLst>
          </p:cNvPr>
          <p:cNvSpPr/>
          <p:nvPr/>
        </p:nvSpPr>
        <p:spPr>
          <a:xfrm>
            <a:off x="325260" y="4054273"/>
            <a:ext cx="5245331" cy="1245335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4F18C35-4B3B-C44A-7652-DA5421DCFBD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325260" y="4676941"/>
            <a:ext cx="12700" cy="1083846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409AD-7648-D4B0-4714-CB4BA61D7F68}"/>
              </a:ext>
            </a:extLst>
          </p:cNvPr>
          <p:cNvSpPr/>
          <p:nvPr/>
        </p:nvSpPr>
        <p:spPr>
          <a:xfrm>
            <a:off x="325260" y="5511921"/>
            <a:ext cx="5944640" cy="497732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페이지 슬라이드</a:t>
            </a:r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포스터 참조하여 적용하되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슬라이드 이미지 </a:t>
            </a:r>
            <a:r>
              <a:rPr lang="en-US" altLang="ko-KR" sz="11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CENTER </a:t>
            </a:r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영역에 해당 페이지 타이틀을 노출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할 예정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2DFDB1-49A5-DFCE-5DD5-E963A4B3FA1F}"/>
              </a:ext>
            </a:extLst>
          </p:cNvPr>
          <p:cNvSpPr/>
          <p:nvPr/>
        </p:nvSpPr>
        <p:spPr>
          <a:xfrm>
            <a:off x="320119" y="2288592"/>
            <a:ext cx="2665243" cy="504895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&lt;META Title tag&gt; 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9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72D4BEC-8AE9-8173-2981-B775CB987C9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1208816" y="1844667"/>
            <a:ext cx="666468" cy="2213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E97AB6D-50F0-12D4-0F07-B27DC632005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5035533" y="2596605"/>
            <a:ext cx="684543" cy="682694"/>
          </a:xfrm>
          <a:prstGeom prst="bentConnector4">
            <a:avLst>
              <a:gd name="adj1" fmla="val 36767"/>
              <a:gd name="adj2" fmla="val 13348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25D152-4D51-5E6F-81D2-E88DB3A2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1" y="4228894"/>
            <a:ext cx="2857500" cy="83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A3CB19-3FF1-E9BD-80B6-79E71257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86"/>
            <a:ext cx="10080625" cy="16150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4DB409-1312-40BF-B895-1425171FF03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이용약관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D4CAA-58EE-4028-9882-B6FE0CF20E8B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http://open.coachjob.net/info/policy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0C37A-0A28-4881-BCBC-2C0C3EB455BA}"/>
              </a:ext>
            </a:extLst>
          </p:cNvPr>
          <p:cNvSpPr/>
          <p:nvPr/>
        </p:nvSpPr>
        <p:spPr>
          <a:xfrm>
            <a:off x="686627" y="2174145"/>
            <a:ext cx="2191268" cy="172395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A93C42-C701-4705-9095-96A1C1946DB4}"/>
              </a:ext>
            </a:extLst>
          </p:cNvPr>
          <p:cNvCxnSpPr>
            <a:cxnSpLocks/>
          </p:cNvCxnSpPr>
          <p:nvPr/>
        </p:nvCxnSpPr>
        <p:spPr>
          <a:xfrm>
            <a:off x="2041797" y="2340908"/>
            <a:ext cx="0" cy="885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02D857-0E27-456C-9B62-FB5E97564F96}"/>
              </a:ext>
            </a:extLst>
          </p:cNvPr>
          <p:cNvSpPr/>
          <p:nvPr/>
        </p:nvSpPr>
        <p:spPr>
          <a:xfrm>
            <a:off x="1429789" y="3234150"/>
            <a:ext cx="3025831" cy="34880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60E7E3-492E-4396-B041-C80D52AFACCC}"/>
              </a:ext>
            </a:extLst>
          </p:cNvPr>
          <p:cNvCxnSpPr>
            <a:cxnSpLocks/>
          </p:cNvCxnSpPr>
          <p:nvPr/>
        </p:nvCxnSpPr>
        <p:spPr>
          <a:xfrm>
            <a:off x="8339702" y="2347978"/>
            <a:ext cx="0" cy="8279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850445-73D1-4C1A-8A9D-0D39069843BB}"/>
              </a:ext>
            </a:extLst>
          </p:cNvPr>
          <p:cNvSpPr/>
          <p:nvPr/>
        </p:nvSpPr>
        <p:spPr>
          <a:xfrm>
            <a:off x="6018416" y="3175937"/>
            <a:ext cx="3150291" cy="34880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488828-2745-48F8-A7E9-5AE365906CD1}"/>
              </a:ext>
            </a:extLst>
          </p:cNvPr>
          <p:cNvSpPr/>
          <p:nvPr/>
        </p:nvSpPr>
        <p:spPr>
          <a:xfrm>
            <a:off x="1045110" y="4647994"/>
            <a:ext cx="996687" cy="27670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486AD3-90F8-4B0F-8A6F-9E2D21939FA8}"/>
              </a:ext>
            </a:extLst>
          </p:cNvPr>
          <p:cNvCxnSpPr>
            <a:cxnSpLocks/>
          </p:cNvCxnSpPr>
          <p:nvPr/>
        </p:nvCxnSpPr>
        <p:spPr>
          <a:xfrm>
            <a:off x="1611231" y="4937523"/>
            <a:ext cx="0" cy="4941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333C92-91AD-4EAB-A915-BE0E7B899704}"/>
              </a:ext>
            </a:extLst>
          </p:cNvPr>
          <p:cNvSpPr/>
          <p:nvPr/>
        </p:nvSpPr>
        <p:spPr>
          <a:xfrm>
            <a:off x="7743565" y="2174146"/>
            <a:ext cx="2099174" cy="172394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420E7B-8D5A-4B01-A8A6-7BC529B67787}"/>
              </a:ext>
            </a:extLst>
          </p:cNvPr>
          <p:cNvSpPr/>
          <p:nvPr/>
        </p:nvSpPr>
        <p:spPr>
          <a:xfrm>
            <a:off x="939684" y="5444468"/>
            <a:ext cx="1237669" cy="34880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61157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B18B66-3A05-868D-B7CD-20C1402C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" y="909539"/>
            <a:ext cx="6982203" cy="36942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4DB409-1312-40BF-B895-1425171FF038}"/>
              </a:ext>
            </a:extLst>
          </p:cNvPr>
          <p:cNvSpPr/>
          <p:nvPr/>
        </p:nvSpPr>
        <p:spPr>
          <a:xfrm>
            <a:off x="565608" y="254524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개인정보취급방침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D4CAA-58EE-4028-9882-B6FE0CF20E8B}"/>
              </a:ext>
            </a:extLst>
          </p:cNvPr>
          <p:cNvSpPr/>
          <p:nvPr/>
        </p:nvSpPr>
        <p:spPr>
          <a:xfrm>
            <a:off x="567176" y="472913"/>
            <a:ext cx="7560297" cy="20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http://open.coachjob.net/info/privacy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4CC1AC-AA8F-4400-AA1F-DDB8C8506265}"/>
              </a:ext>
            </a:extLst>
          </p:cNvPr>
          <p:cNvSpPr/>
          <p:nvPr/>
        </p:nvSpPr>
        <p:spPr>
          <a:xfrm>
            <a:off x="311793" y="1242709"/>
            <a:ext cx="1939702" cy="168997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1DD89E-284D-4FE7-B99D-A52A9D292C31}"/>
              </a:ext>
            </a:extLst>
          </p:cNvPr>
          <p:cNvSpPr/>
          <p:nvPr/>
        </p:nvSpPr>
        <p:spPr>
          <a:xfrm>
            <a:off x="1443912" y="1658185"/>
            <a:ext cx="3118965" cy="34605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F128A-0834-4146-91CF-E025073725E9}"/>
              </a:ext>
            </a:extLst>
          </p:cNvPr>
          <p:cNvSpPr/>
          <p:nvPr/>
        </p:nvSpPr>
        <p:spPr>
          <a:xfrm>
            <a:off x="3310342" y="1247582"/>
            <a:ext cx="1481733" cy="19678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A6939F-A6C5-496D-AF7C-88EAD27CD6A2}"/>
              </a:ext>
            </a:extLst>
          </p:cNvPr>
          <p:cNvSpPr/>
          <p:nvPr/>
        </p:nvSpPr>
        <p:spPr>
          <a:xfrm>
            <a:off x="5600984" y="637429"/>
            <a:ext cx="3118965" cy="34880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0D547-4F93-4015-B5A8-F75C808D2035}"/>
              </a:ext>
            </a:extLst>
          </p:cNvPr>
          <p:cNvSpPr/>
          <p:nvPr/>
        </p:nvSpPr>
        <p:spPr>
          <a:xfrm>
            <a:off x="344055" y="2282037"/>
            <a:ext cx="1543278" cy="15329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7C1B37-9472-4876-8E2F-1182836B21D1}"/>
              </a:ext>
            </a:extLst>
          </p:cNvPr>
          <p:cNvSpPr/>
          <p:nvPr/>
        </p:nvSpPr>
        <p:spPr>
          <a:xfrm>
            <a:off x="6310544" y="2855050"/>
            <a:ext cx="2872306" cy="348806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제대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군인 및 보훈가족 일자리 박람회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C69D897-EAA4-449E-AA67-4F793B162BB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4608221" y="254820"/>
            <a:ext cx="435750" cy="154977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40911E-A7F9-457F-BB7E-28D31247788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887333" y="2358685"/>
            <a:ext cx="4423211" cy="6707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FC82B8C-037F-B935-4E3C-8C1E60805E86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2251495" y="1327208"/>
            <a:ext cx="751900" cy="33097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9C2000-126B-A51B-8EB6-D743C9100237}"/>
              </a:ext>
            </a:extLst>
          </p:cNvPr>
          <p:cNvSpPr/>
          <p:nvPr/>
        </p:nvSpPr>
        <p:spPr>
          <a:xfrm>
            <a:off x="5067708" y="1245849"/>
            <a:ext cx="460670" cy="196783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1E2B-95C1-D63B-7E40-61FB7AD4F80D}"/>
              </a:ext>
            </a:extLst>
          </p:cNvPr>
          <p:cNvSpPr/>
          <p:nvPr/>
        </p:nvSpPr>
        <p:spPr>
          <a:xfrm>
            <a:off x="7809003" y="1860786"/>
            <a:ext cx="910945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박람회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E5CE0C1-9233-2D76-886F-C326799C1C46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528378" y="1344241"/>
            <a:ext cx="2280625" cy="6740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755DE0-BA2E-7993-4D92-0C22DABFBA74}"/>
              </a:ext>
            </a:extLst>
          </p:cNvPr>
          <p:cNvSpPr/>
          <p:nvPr/>
        </p:nvSpPr>
        <p:spPr>
          <a:xfrm>
            <a:off x="378427" y="2464958"/>
            <a:ext cx="519348" cy="153296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B7CB0F-A20B-87D9-A08E-07D233EAD435}"/>
              </a:ext>
            </a:extLst>
          </p:cNvPr>
          <p:cNvSpPr/>
          <p:nvPr/>
        </p:nvSpPr>
        <p:spPr>
          <a:xfrm>
            <a:off x="186577" y="3980645"/>
            <a:ext cx="519348" cy="212234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8D079980-E995-7093-0F1C-49921DD0CC9B}"/>
              </a:ext>
            </a:extLst>
          </p:cNvPr>
          <p:cNvCxnSpPr>
            <a:cxnSpLocks/>
          </p:cNvCxnSpPr>
          <p:nvPr/>
        </p:nvCxnSpPr>
        <p:spPr>
          <a:xfrm>
            <a:off x="897775" y="2555467"/>
            <a:ext cx="5412769" cy="12798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A3D9C0A-FC65-C272-FA0F-7D22D4C4A2C5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705925" y="3834636"/>
            <a:ext cx="5626939" cy="2521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E8B050-4223-45B7-D8C0-BC5AD183860D}"/>
              </a:ext>
            </a:extLst>
          </p:cNvPr>
          <p:cNvSpPr/>
          <p:nvPr/>
        </p:nvSpPr>
        <p:spPr>
          <a:xfrm>
            <a:off x="6332864" y="3677144"/>
            <a:ext cx="910945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박람회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0E8D3D5-38F0-A6D8-A8AA-187FA72B159A}"/>
              </a:ext>
            </a:extLst>
          </p:cNvPr>
          <p:cNvSpPr/>
          <p:nvPr/>
        </p:nvSpPr>
        <p:spPr>
          <a:xfrm>
            <a:off x="186576" y="4224127"/>
            <a:ext cx="6895867" cy="342120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113926-D69D-5CF0-0EB4-788D7331EBA3}"/>
              </a:ext>
            </a:extLst>
          </p:cNvPr>
          <p:cNvSpPr/>
          <p:nvPr/>
        </p:nvSpPr>
        <p:spPr>
          <a:xfrm>
            <a:off x="7384790" y="4603793"/>
            <a:ext cx="2509260" cy="315842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주최 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국방신문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제대군인지원협회 공동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1761405-FCF4-7298-F5F1-4EEABD051394}"/>
              </a:ext>
            </a:extLst>
          </p:cNvPr>
          <p:cNvCxnSpPr>
            <a:cxnSpLocks/>
            <a:stCxn id="71" idx="2"/>
            <a:endCxn id="72" idx="1"/>
          </p:cNvCxnSpPr>
          <p:nvPr/>
        </p:nvCxnSpPr>
        <p:spPr>
          <a:xfrm rot="16200000" flipH="1">
            <a:off x="5411917" y="2788840"/>
            <a:ext cx="195467" cy="375028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C3104C6C-8F0F-21FF-8F98-720BDAC1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8" y="4919635"/>
            <a:ext cx="7497554" cy="62987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938F03D3-3E2A-4C7A-6D2F-074630733638}"/>
              </a:ext>
            </a:extLst>
          </p:cNvPr>
          <p:cNvSpPr/>
          <p:nvPr/>
        </p:nvSpPr>
        <p:spPr>
          <a:xfrm>
            <a:off x="6001435" y="5208135"/>
            <a:ext cx="519348" cy="212234"/>
          </a:xfrm>
          <a:prstGeom prst="rect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DFD6B03-9395-0599-E610-3D465FC30FB1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>
            <a:off x="6520783" y="5314252"/>
            <a:ext cx="267554" cy="8547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1058F6-4EF8-4A5D-3E5A-9DC547BB462A}"/>
              </a:ext>
            </a:extLst>
          </p:cNvPr>
          <p:cNvSpPr/>
          <p:nvPr/>
        </p:nvSpPr>
        <p:spPr>
          <a:xfrm>
            <a:off x="6788337" y="6011465"/>
            <a:ext cx="910945" cy="314983"/>
          </a:xfrm>
          <a:prstGeom prst="rect">
            <a:avLst/>
          </a:prstGeom>
          <a:solidFill>
            <a:srgbClr val="FFCC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박람회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11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13091</TotalTime>
  <Words>2001</Words>
  <Application>Microsoft Office PowerPoint</Application>
  <PresentationFormat>사용자 지정</PresentationFormat>
  <Paragraphs>578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나눔고딕</vt:lpstr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성광제</dc:creator>
  <cp:lastModifiedBy>821029929083</cp:lastModifiedBy>
  <cp:revision>1375</cp:revision>
  <dcterms:created xsi:type="dcterms:W3CDTF">2017-08-01T07:59:01Z</dcterms:created>
  <dcterms:modified xsi:type="dcterms:W3CDTF">2023-03-27T05:42:31Z</dcterms:modified>
</cp:coreProperties>
</file>