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65" r:id="rId5"/>
    <p:sldId id="264" r:id="rId6"/>
    <p:sldId id="268" r:id="rId7"/>
    <p:sldId id="269" r:id="rId8"/>
    <p:sldId id="271" r:id="rId9"/>
    <p:sldId id="277" r:id="rId10"/>
    <p:sldId id="278" r:id="rId11"/>
    <p:sldId id="272" r:id="rId12"/>
    <p:sldId id="276" r:id="rId13"/>
    <p:sldId id="275" r:id="rId14"/>
    <p:sldId id="273" r:id="rId15"/>
    <p:sldId id="274" r:id="rId16"/>
    <p:sldId id="258" r:id="rId17"/>
  </p:sldIdLst>
  <p:sldSz cx="9144000" cy="5143500" type="screen16x9"/>
  <p:notesSz cx="6858000" cy="9144000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3FDF"/>
    <a:srgbClr val="10218B"/>
    <a:srgbClr val="2DA161"/>
    <a:srgbClr val="31C90D"/>
    <a:srgbClr val="AF322F"/>
    <a:srgbClr val="E51C07"/>
    <a:srgbClr val="7B7B79"/>
    <a:srgbClr val="194331"/>
    <a:srgbClr val="3CB4A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0C87F2-3399-4988-9DF1-87E9F6B70BEF}" v="66" dt="2024-01-19T05:55:11.247"/>
    <p1510:client id="{71090219-B906-4AF3-A5EB-E9DA9D57E861}" v="3" dt="2024-01-19T08:28:13.687"/>
    <p1510:client id="{8192BAB9-B51D-1F5F-B535-C4DD9C010B50}" v="7" dt="2024-01-19T05:49:15.51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29" autoAdjust="0"/>
    <p:restoredTop sz="92989" autoAdjust="0"/>
  </p:normalViewPr>
  <p:slideViewPr>
    <p:cSldViewPr>
      <p:cViewPr varScale="1">
        <p:scale>
          <a:sx n="140" d="100"/>
          <a:sy n="140" d="100"/>
        </p:scale>
        <p:origin x="954" y="10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3126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1ECAD7-16B4-4AA6-BE7C-462D03CAB99F}" type="datetimeFigureOut">
              <a:rPr kumimoji="1" lang="ja-JP" altLang="en-US" smtClean="0"/>
              <a:t>2024/3/1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35D41E-C9DD-4B95-8405-D89D7117D1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47236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773440-AAEA-441C-AC96-DD4C48979420}" type="datetimeFigureOut">
              <a:rPr kumimoji="1" lang="ja-JP" altLang="en-US" smtClean="0"/>
              <a:t>2024/3/1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2C835B-B68C-440C-AA98-823EAC9DA9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474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2C835B-B68C-440C-AA98-823EAC9DA9F9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50699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 descr="背景パターン&#10;&#10;自動的に生成された説明">
            <a:extLst>
              <a:ext uri="{FF2B5EF4-FFF2-40B4-BE49-F238E27FC236}">
                <a16:creationId xmlns:a16="http://schemas.microsoft.com/office/drawing/2014/main" id="{A0C68420-23AE-4430-BB7A-578B1F03306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"/>
            <a:ext cx="9144000" cy="5143374"/>
          </a:xfrm>
          <a:prstGeom prst="rect">
            <a:avLst/>
          </a:prstGeom>
        </p:spPr>
      </p:pic>
      <p:sp>
        <p:nvSpPr>
          <p:cNvPr id="8" name="Text Box 35">
            <a:extLst>
              <a:ext uri="{FF2B5EF4-FFF2-40B4-BE49-F238E27FC236}">
                <a16:creationId xmlns:a16="http://schemas.microsoft.com/office/drawing/2014/main" id="{8D77F328-64B7-4991-87E8-572205A58904}"/>
              </a:ext>
            </a:extLst>
          </p:cNvPr>
          <p:cNvSpPr txBox="1">
            <a:spLocks noChangeArrowheads="1"/>
          </p:cNvSpPr>
          <p:nvPr userDrawn="1"/>
        </p:nvSpPr>
        <p:spPr bwMode="white">
          <a:xfrm>
            <a:off x="0" y="4940460"/>
            <a:ext cx="3144455" cy="192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71B5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Blip>
                <a:blip r:embed="rId3"/>
              </a:buBlip>
              <a:defRPr kumimoji="1">
                <a:solidFill>
                  <a:schemeClr val="tx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ja-JP" sz="650" dirty="0">
                <a:solidFill>
                  <a:schemeClr val="bg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Confidential </a:t>
            </a:r>
            <a:r>
              <a:rPr lang="ja-JP" altLang="en-US" sz="650" dirty="0">
                <a:solidFill>
                  <a:schemeClr val="bg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 開示範囲：</a:t>
            </a:r>
            <a:r>
              <a:rPr lang="en-US" altLang="ja-JP" sz="650" dirty="0">
                <a:solidFill>
                  <a:schemeClr val="bg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DX</a:t>
            </a:r>
            <a:r>
              <a:rPr lang="ja-JP" altLang="en-US" sz="650" dirty="0">
                <a:solidFill>
                  <a:schemeClr val="bg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推進本部内</a:t>
            </a:r>
            <a:endParaRPr lang="en-US" altLang="ja-JP" sz="650" dirty="0">
              <a:solidFill>
                <a:schemeClr val="bg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7" name="Text Box 35">
            <a:extLst>
              <a:ext uri="{FF2B5EF4-FFF2-40B4-BE49-F238E27FC236}">
                <a16:creationId xmlns:a16="http://schemas.microsoft.com/office/drawing/2014/main" id="{56D07D5B-903F-41F1-A033-87F08AA1642F}"/>
              </a:ext>
            </a:extLst>
          </p:cNvPr>
          <p:cNvSpPr txBox="1">
            <a:spLocks noChangeArrowheads="1"/>
          </p:cNvSpPr>
          <p:nvPr userDrawn="1"/>
        </p:nvSpPr>
        <p:spPr bwMode="white">
          <a:xfrm>
            <a:off x="7246918" y="4950346"/>
            <a:ext cx="1872208" cy="1931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71B5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Blip>
                <a:blip r:embed="rId3"/>
              </a:buBlip>
              <a:defRPr kumimoji="1">
                <a:solidFill>
                  <a:schemeClr val="tx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ja-JP" sz="6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© Seiko Epson Corporation. 2024</a:t>
            </a:r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3F8B7301-DCED-4955-96B7-DCF480EFC050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478" y="68560"/>
            <a:ext cx="1655999" cy="71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9422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 hasCustomPrompt="1"/>
          </p:nvPr>
        </p:nvSpPr>
        <p:spPr>
          <a:xfrm>
            <a:off x="173038" y="562960"/>
            <a:ext cx="8791575" cy="4287937"/>
          </a:xfrm>
          <a:prstGeom prst="rect">
            <a:avLst/>
          </a:prstGeom>
        </p:spPr>
        <p:txBody>
          <a:bodyPr/>
          <a:lstStyle>
            <a:lvl1pPr>
              <a:defRPr>
                <a:latin typeface="BIZ UDPゴシック" panose="020B0400000000000000" pitchFamily="50" charset="-128"/>
                <a:ea typeface="BIZ UDPゴシック" panose="020B0400000000000000" pitchFamily="50" charset="-128"/>
              </a:defRPr>
            </a:lvl1pPr>
            <a:lvl2pPr>
              <a:defRPr>
                <a:latin typeface="BIZ UDPゴシック" panose="020B0400000000000000" pitchFamily="50" charset="-128"/>
                <a:ea typeface="BIZ UDPゴシック" panose="020B0400000000000000" pitchFamily="50" charset="-128"/>
              </a:defRPr>
            </a:lvl2pPr>
            <a:lvl3pPr>
              <a:defRPr>
                <a:latin typeface="BIZ UDPゴシック" panose="020B0400000000000000" pitchFamily="50" charset="-128"/>
                <a:ea typeface="BIZ UDPゴシック" panose="020B0400000000000000" pitchFamily="50" charset="-128"/>
              </a:defRPr>
            </a:lvl3pPr>
            <a:lvl4pPr>
              <a:defRPr>
                <a:latin typeface="BIZ UDPゴシック" panose="020B0400000000000000" pitchFamily="50" charset="-128"/>
                <a:ea typeface="BIZ UDPゴシック" panose="020B0400000000000000" pitchFamily="50" charset="-128"/>
              </a:defRPr>
            </a:lvl4pPr>
            <a:lvl5pPr marL="1828800" indent="0">
              <a:buFont typeface="Arial" panose="020B0604020202020204" pitchFamily="34" charset="0"/>
              <a:buNone/>
              <a:defRPr sz="1200">
                <a:latin typeface="BIZ UDPゴシック" panose="020B0400000000000000" pitchFamily="50" charset="-128"/>
                <a:ea typeface="BIZ UDPゴシック" panose="020B0400000000000000" pitchFamily="50" charset="-128"/>
                <a:cs typeface="Meiryo UI" panose="020B0604030504040204" pitchFamily="50" charset="-128"/>
              </a:defRPr>
            </a:lvl5pPr>
          </a:lstStyle>
          <a:p>
            <a:pPr lvl="0"/>
            <a:r>
              <a:rPr lang="ja-JP" altLang="en-US" dirty="0"/>
              <a:t>マスタ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ED579DD3-4D7D-4ABF-B7D9-2E204C1D5A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79388" y="189753"/>
            <a:ext cx="7377112" cy="271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2400"/>
            </a:lvl1pPr>
          </a:lstStyle>
          <a:p>
            <a:pPr lvl="0"/>
            <a:r>
              <a:rPr lang="ja-JP" altLang="en-US" dirty="0"/>
              <a:t>マスタ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0144502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>
            <a:extLst>
              <a:ext uri="{FF2B5EF4-FFF2-40B4-BE49-F238E27FC236}">
                <a16:creationId xmlns:a16="http://schemas.microsoft.com/office/drawing/2014/main" id="{919B42F7-0B2A-41FA-B0BA-E1DA8054FB3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3" y="4955294"/>
            <a:ext cx="9143194" cy="188206"/>
          </a:xfrm>
          <a:prstGeom prst="rect">
            <a:avLst/>
          </a:prstGeom>
        </p:spPr>
      </p:pic>
      <p:sp>
        <p:nvSpPr>
          <p:cNvPr id="11" name="Rectangle 9"/>
          <p:cNvSpPr>
            <a:spLocks noChangeArrowheads="1"/>
          </p:cNvSpPr>
          <p:nvPr userDrawn="1"/>
        </p:nvSpPr>
        <p:spPr bwMode="auto">
          <a:xfrm>
            <a:off x="8669032" y="4959790"/>
            <a:ext cx="467591" cy="1781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 eaLnBrk="1" hangingPunct="1">
              <a:defRPr/>
            </a:pPr>
            <a:fld id="{AA5BA34C-40D9-469A-B714-19AF262DDE9A}" type="slidenum">
              <a:rPr kumimoji="0" lang="en-US" altLang="ja-JP" sz="800" b="0" smtClean="0">
                <a:solidFill>
                  <a:schemeClr val="bg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  <a:cs typeface="Meiryo UI" panose="020B0604030504040204" pitchFamily="50" charset="-128"/>
              </a:rPr>
              <a:pPr algn="r" eaLnBrk="1" hangingPunct="1">
                <a:defRPr/>
              </a:pPr>
              <a:t>‹#›</a:t>
            </a:fld>
            <a:endParaRPr kumimoji="0" lang="en-US" altLang="ja-JP" sz="800" b="0" dirty="0">
              <a:solidFill>
                <a:schemeClr val="bg1"/>
              </a:solidFill>
              <a:latin typeface="BIZ UDPゴシック" panose="020B0400000000000000" pitchFamily="50" charset="-128"/>
              <a:ea typeface="BIZ UDPゴシック" panose="020B0400000000000000" pitchFamily="50" charset="-128"/>
              <a:cs typeface="Meiryo UI" panose="020B0604030504040204" pitchFamily="50" charset="-128"/>
            </a:endParaRPr>
          </a:p>
        </p:txBody>
      </p:sp>
      <p:cxnSp>
        <p:nvCxnSpPr>
          <p:cNvPr id="17" name="直線コネクタ 16"/>
          <p:cNvCxnSpPr/>
          <p:nvPr userDrawn="1"/>
        </p:nvCxnSpPr>
        <p:spPr>
          <a:xfrm>
            <a:off x="173038" y="555625"/>
            <a:ext cx="8791575" cy="0"/>
          </a:xfrm>
          <a:prstGeom prst="line">
            <a:avLst/>
          </a:prstGeom>
          <a:ln>
            <a:solidFill>
              <a:srgbClr val="0D1B6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1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179388" y="189753"/>
            <a:ext cx="7377112" cy="271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/>
              <a:t>マスタ タイトルの書式設定</a:t>
            </a:r>
          </a:p>
        </p:txBody>
      </p:sp>
      <p:sp>
        <p:nvSpPr>
          <p:cNvPr id="1032" name="Rectangle 1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3038" y="566437"/>
            <a:ext cx="8791575" cy="435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/>
              <a:t>マスタ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3"/>
            <a:endParaRPr lang="en-US" altLang="ja-JP" dirty="0"/>
          </a:p>
        </p:txBody>
      </p:sp>
      <p:sp>
        <p:nvSpPr>
          <p:cNvPr id="12" name="Text Box 35">
            <a:extLst>
              <a:ext uri="{FF2B5EF4-FFF2-40B4-BE49-F238E27FC236}">
                <a16:creationId xmlns:a16="http://schemas.microsoft.com/office/drawing/2014/main" id="{CCB94D2A-FF2D-464A-953E-603645BADF46}"/>
              </a:ext>
            </a:extLst>
          </p:cNvPr>
          <p:cNvSpPr txBox="1">
            <a:spLocks noChangeArrowheads="1"/>
          </p:cNvSpPr>
          <p:nvPr userDrawn="1"/>
        </p:nvSpPr>
        <p:spPr bwMode="white">
          <a:xfrm>
            <a:off x="59393" y="4947894"/>
            <a:ext cx="3144455" cy="192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71B5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chemeClr val="tx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Blip>
                <a:blip r:embed="rId5"/>
              </a:buBlip>
              <a:defRPr kumimoji="1">
                <a:solidFill>
                  <a:schemeClr val="tx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ja-JP" altLang="en-US" sz="650" dirty="0">
                <a:solidFill>
                  <a:schemeClr val="bg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開示範囲</a:t>
            </a:r>
            <a:r>
              <a:rPr lang="en-US" altLang="ja-JP" sz="650" dirty="0">
                <a:solidFill>
                  <a:schemeClr val="bg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:DX</a:t>
            </a:r>
            <a:r>
              <a:rPr lang="ja-JP" altLang="en-US" sz="650" dirty="0">
                <a:solidFill>
                  <a:schemeClr val="bg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推進本部内</a:t>
            </a:r>
            <a:endParaRPr lang="en-US" altLang="ja-JP" sz="650" dirty="0">
              <a:solidFill>
                <a:schemeClr val="bg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3" name="Text Box 35">
            <a:extLst>
              <a:ext uri="{FF2B5EF4-FFF2-40B4-BE49-F238E27FC236}">
                <a16:creationId xmlns:a16="http://schemas.microsoft.com/office/drawing/2014/main" id="{E2DF2959-28C9-4F17-AD0A-CC2D7CE7BAAF}"/>
              </a:ext>
            </a:extLst>
          </p:cNvPr>
          <p:cNvSpPr txBox="1">
            <a:spLocks noChangeArrowheads="1"/>
          </p:cNvSpPr>
          <p:nvPr userDrawn="1"/>
        </p:nvSpPr>
        <p:spPr bwMode="white">
          <a:xfrm>
            <a:off x="7543037" y="4955328"/>
            <a:ext cx="1224136" cy="192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71B5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chemeClr val="tx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chemeClr val="tx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Blip>
                <a:blip r:embed="rId5"/>
              </a:buBlip>
              <a:defRPr kumimoji="1">
                <a:solidFill>
                  <a:schemeClr val="tx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ja-JP" sz="650" dirty="0">
                <a:solidFill>
                  <a:schemeClr val="bg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Confidential </a:t>
            </a:r>
          </a:p>
        </p:txBody>
      </p:sp>
      <p:pic>
        <p:nvPicPr>
          <p:cNvPr id="18" name="図 17">
            <a:extLst>
              <a:ext uri="{FF2B5EF4-FFF2-40B4-BE49-F238E27FC236}">
                <a16:creationId xmlns:a16="http://schemas.microsoft.com/office/drawing/2014/main" id="{A60B9BB7-FA4B-46D4-9D90-778C352F215D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3148" y="85132"/>
            <a:ext cx="1008000" cy="43734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95" r:id="rId1"/>
    <p:sldLayoutId id="2147483985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1">
          <a:solidFill>
            <a:srgbClr val="10218B"/>
          </a:solidFill>
          <a:latin typeface="BIZ UDPゴシック" panose="020B0400000000000000" pitchFamily="50" charset="-128"/>
          <a:ea typeface="BIZ UDPゴシック" panose="020B0400000000000000" pitchFamily="50" charset="-128"/>
          <a:cs typeface="BIZ UDPゴシック" panose="020B0400000000000000" pitchFamily="50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400" b="1">
          <a:solidFill>
            <a:schemeClr val="accent1"/>
          </a:solidFill>
          <a:latin typeface="Meiryo UI" pitchFamily="50" charset="-128"/>
          <a:ea typeface="Meiryo UI" pitchFamily="50" charset="-128"/>
          <a:cs typeface="Meiryo UI" pitchFamily="5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400" b="1">
          <a:solidFill>
            <a:schemeClr val="accent1"/>
          </a:solidFill>
          <a:latin typeface="Meiryo UI" pitchFamily="50" charset="-128"/>
          <a:ea typeface="Meiryo UI" pitchFamily="50" charset="-128"/>
          <a:cs typeface="Meiryo UI" pitchFamily="5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400" b="1">
          <a:solidFill>
            <a:schemeClr val="accent1"/>
          </a:solidFill>
          <a:latin typeface="Meiryo UI" pitchFamily="50" charset="-128"/>
          <a:ea typeface="Meiryo UI" pitchFamily="50" charset="-128"/>
          <a:cs typeface="Meiryo UI" pitchFamily="5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400" b="1">
          <a:solidFill>
            <a:schemeClr val="accent1"/>
          </a:solidFill>
          <a:latin typeface="Meiryo UI" pitchFamily="50" charset="-128"/>
          <a:ea typeface="Meiryo UI" pitchFamily="50" charset="-128"/>
          <a:cs typeface="Meiryo UI" pitchFamily="50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400">
          <a:solidFill>
            <a:schemeClr val="accent1"/>
          </a:solidFill>
          <a:latin typeface="Arial" charset="0"/>
          <a:ea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400">
          <a:solidFill>
            <a:schemeClr val="accent1"/>
          </a:solidFill>
          <a:latin typeface="Arial" charset="0"/>
          <a:ea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400">
          <a:solidFill>
            <a:schemeClr val="accent1"/>
          </a:solidFill>
          <a:latin typeface="Arial" charset="0"/>
          <a:ea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400">
          <a:solidFill>
            <a:schemeClr val="accent1"/>
          </a:solidFill>
          <a:latin typeface="Arial" charset="0"/>
          <a:ea typeface="ＭＳ Ｐゴシック" charset="-128"/>
        </a:defRPr>
      </a:lvl9pPr>
    </p:titleStyle>
    <p:bodyStyle>
      <a:lvl1pPr algn="l" rtl="0" eaLnBrk="0" fontAlgn="base" hangingPunct="0">
        <a:spcBef>
          <a:spcPct val="20000"/>
        </a:spcBef>
        <a:spcAft>
          <a:spcPct val="0"/>
        </a:spcAft>
        <a:buFont typeface="Arial" charset="0"/>
        <a:defRPr kumimoji="1" sz="2000">
          <a:solidFill>
            <a:schemeClr val="tx1"/>
          </a:solidFill>
          <a:latin typeface="BIZ UDPゴシック" panose="020B0400000000000000" pitchFamily="50" charset="-128"/>
          <a:ea typeface="BIZ UDPゴシック" panose="020B0400000000000000" pitchFamily="50" charset="-128"/>
          <a:cs typeface="BIZ UDPゴシック" panose="020B0400000000000000" pitchFamily="50" charset="-128"/>
        </a:defRPr>
      </a:lvl1pPr>
      <a:lvl2pPr marL="457200" algn="l" rtl="0" eaLnBrk="0" fontAlgn="base" hangingPunct="0">
        <a:spcBef>
          <a:spcPct val="20000"/>
        </a:spcBef>
        <a:spcAft>
          <a:spcPct val="0"/>
        </a:spcAft>
        <a:buFont typeface="Arial" charset="0"/>
        <a:defRPr kumimoji="1">
          <a:solidFill>
            <a:schemeClr val="tx1"/>
          </a:solidFill>
          <a:latin typeface="BIZ UDPゴシック" panose="020B0400000000000000" pitchFamily="50" charset="-128"/>
          <a:ea typeface="BIZ UDPゴシック" panose="020B0400000000000000" pitchFamily="50" charset="-128"/>
          <a:cs typeface="BIZ UDPゴシック" panose="020B0400000000000000" pitchFamily="50" charset="-128"/>
        </a:defRPr>
      </a:lvl2pPr>
      <a:lvl3pPr marL="914400" algn="l" rtl="0" eaLnBrk="0" fontAlgn="base" hangingPunct="0">
        <a:spcBef>
          <a:spcPct val="20000"/>
        </a:spcBef>
        <a:spcAft>
          <a:spcPct val="0"/>
        </a:spcAft>
        <a:buFont typeface="Arial" charset="0"/>
        <a:defRPr kumimoji="1" sz="1600">
          <a:solidFill>
            <a:schemeClr val="tx1"/>
          </a:solidFill>
          <a:latin typeface="BIZ UDPゴシック" panose="020B0400000000000000" pitchFamily="50" charset="-128"/>
          <a:ea typeface="BIZ UDPゴシック" panose="020B0400000000000000" pitchFamily="50" charset="-128"/>
          <a:cs typeface="BIZ UDPゴシック" panose="020B0400000000000000" pitchFamily="50" charset="-128"/>
        </a:defRPr>
      </a:lvl3pPr>
      <a:lvl4pPr marL="1371600" algn="l" rtl="0" eaLnBrk="0" fontAlgn="base" hangingPunct="0">
        <a:spcBef>
          <a:spcPct val="20000"/>
        </a:spcBef>
        <a:spcAft>
          <a:spcPct val="0"/>
        </a:spcAft>
        <a:buFont typeface="Arial" charset="0"/>
        <a:defRPr kumimoji="1" sz="1200">
          <a:solidFill>
            <a:schemeClr val="tx1"/>
          </a:solidFill>
          <a:latin typeface="BIZ UDPゴシック" panose="020B0400000000000000" pitchFamily="50" charset="-128"/>
          <a:ea typeface="BIZ UDPゴシック" panose="020B0400000000000000" pitchFamily="50" charset="-128"/>
          <a:cs typeface="BIZ UDPゴシック" panose="020B0400000000000000" pitchFamily="50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  <a:cs typeface="Meiryo UI" pitchFamily="50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2"/>
          <p:cNvSpPr txBox="1">
            <a:spLocks noChangeArrowheads="1"/>
          </p:cNvSpPr>
          <p:nvPr/>
        </p:nvSpPr>
        <p:spPr bwMode="auto">
          <a:xfrm>
            <a:off x="971600" y="1209872"/>
            <a:ext cx="612068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10218B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Font typeface="Arial" charset="0"/>
              <a:defRPr kumimoji="1" sz="2000">
                <a:solidFill>
                  <a:schemeClr val="tx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defRPr kumimoji="1">
                <a:solidFill>
                  <a:schemeClr val="tx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defRPr kumimoji="1" sz="1600">
                <a:solidFill>
                  <a:schemeClr val="tx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defRPr kumimoji="1" sz="1200">
                <a:solidFill>
                  <a:schemeClr val="tx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  <a:cs typeface="Meiryo UI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  <a:cs typeface="Meiryo UI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  <a:cs typeface="Meiryo UI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  <a:cs typeface="Meiryo UI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  <a:cs typeface="Meiryo UI" pitchFamily="50" charset="-128"/>
              </a:defRPr>
            </a:lvl9pPr>
          </a:lstStyle>
          <a:p>
            <a:pPr algn="l"/>
            <a:r>
              <a:rPr lang="en-US" altLang="ja-JP" sz="3200" b="1" i="0" dirty="0">
                <a:solidFill>
                  <a:srgbClr val="111111"/>
                </a:solidFill>
                <a:effectLst/>
                <a:latin typeface="-apple-system"/>
              </a:rPr>
              <a:t>Microservices Architecture: </a:t>
            </a:r>
          </a:p>
          <a:p>
            <a:pPr algn="l"/>
            <a:r>
              <a:rPr lang="en-US" altLang="ja-JP" sz="3200" b="1" i="0" dirty="0">
                <a:solidFill>
                  <a:srgbClr val="111111"/>
                </a:solidFill>
                <a:effectLst/>
                <a:latin typeface="-apple-system"/>
              </a:rPr>
              <a:t>A Paradigm Shift</a:t>
            </a:r>
          </a:p>
        </p:txBody>
      </p:sp>
      <p:sp>
        <p:nvSpPr>
          <p:cNvPr id="5" name="Rectangle 5"/>
          <p:cNvSpPr txBox="1">
            <a:spLocks noChangeArrowheads="1"/>
          </p:cNvSpPr>
          <p:nvPr/>
        </p:nvSpPr>
        <p:spPr>
          <a:xfrm>
            <a:off x="971600" y="2738251"/>
            <a:ext cx="2304256" cy="257401"/>
          </a:xfrm>
          <a:prstGeom prst="rect">
            <a:avLst/>
          </a:prstGeom>
        </p:spPr>
        <p:txBody>
          <a:bodyPr/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kumimoji="1" sz="3200">
                <a:solidFill>
                  <a:schemeClr val="tx1">
                    <a:tint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4572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kumimoji="1" sz="2800">
                <a:solidFill>
                  <a:schemeClr val="tx1">
                    <a:tint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2pPr>
            <a:lvl3pPr marL="9144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kumimoji="1" sz="2400">
                <a:solidFill>
                  <a:schemeClr val="tx1">
                    <a:tint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3pPr>
            <a:lvl4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kumimoji="1" sz="2000">
                <a:solidFill>
                  <a:schemeClr val="tx1">
                    <a:tint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4pPr>
            <a:lvl5pPr marL="18288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kumimoji="1"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Meiryo UI" pitchFamily="50" charset="-128"/>
              </a:defRPr>
            </a:lvl5pPr>
            <a:lvl6pPr marL="22860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kumimoji="1"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6pPr>
            <a:lvl7pPr marL="27432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kumimoji="1"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7pPr>
            <a:lvl8pPr marL="32004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kumimoji="1"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8pPr>
            <a:lvl9pPr marL="36576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kumimoji="1"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9pPr>
          </a:lstStyle>
          <a:p>
            <a:pPr algn="l">
              <a:lnSpc>
                <a:spcPts val="1800"/>
              </a:lnSpc>
              <a:spcBef>
                <a:spcPct val="0"/>
              </a:spcBef>
              <a:buClr>
                <a:schemeClr val="accent1"/>
              </a:buClr>
              <a:buSzPct val="110000"/>
              <a:buFont typeface="Wingdings" pitchFamily="2" charset="2"/>
              <a:buNone/>
              <a:defRPr/>
            </a:pPr>
            <a:r>
              <a:rPr lang="en-US" altLang="ja-JP" sz="1200" kern="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2024</a:t>
            </a:r>
            <a:r>
              <a:rPr lang="ja-JP" altLang="en-US" sz="1200" kern="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年</a:t>
            </a:r>
            <a:r>
              <a:rPr lang="en-US" altLang="ja-JP" sz="1200" kern="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03</a:t>
            </a:r>
            <a:r>
              <a:rPr lang="ja-JP" altLang="en-US" sz="1200" kern="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月</a:t>
            </a:r>
            <a:r>
              <a:rPr lang="en-US" altLang="ja-JP" sz="1200" kern="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01</a:t>
            </a:r>
            <a:r>
              <a:rPr lang="ja-JP" altLang="en-US" sz="1200" kern="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日</a:t>
            </a:r>
            <a:endParaRPr lang="en-US" altLang="ja-JP" sz="1200" kern="0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8" name="Rectangle 5"/>
          <p:cNvSpPr txBox="1">
            <a:spLocks noChangeArrowheads="1"/>
          </p:cNvSpPr>
          <p:nvPr/>
        </p:nvSpPr>
        <p:spPr>
          <a:xfrm>
            <a:off x="971600" y="3088072"/>
            <a:ext cx="2736304" cy="845556"/>
          </a:xfrm>
          <a:prstGeom prst="rect">
            <a:avLst/>
          </a:prstGeom>
        </p:spPr>
        <p:txBody>
          <a:bodyPr/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kumimoji="1" sz="3200">
                <a:solidFill>
                  <a:schemeClr val="tx1">
                    <a:tint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4572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kumimoji="1" sz="2800">
                <a:solidFill>
                  <a:schemeClr val="tx1">
                    <a:tint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2pPr>
            <a:lvl3pPr marL="9144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kumimoji="1" sz="2400">
                <a:solidFill>
                  <a:schemeClr val="tx1">
                    <a:tint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3pPr>
            <a:lvl4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kumimoji="1" sz="2000">
                <a:solidFill>
                  <a:schemeClr val="tx1">
                    <a:tint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4pPr>
            <a:lvl5pPr marL="18288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kumimoji="1"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Meiryo UI" pitchFamily="50" charset="-128"/>
              </a:defRPr>
            </a:lvl5pPr>
            <a:lvl6pPr marL="22860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kumimoji="1"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6pPr>
            <a:lvl7pPr marL="27432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kumimoji="1"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7pPr>
            <a:lvl8pPr marL="32004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kumimoji="1"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8pPr>
            <a:lvl9pPr marL="36576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kumimoji="1"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9pPr>
          </a:lstStyle>
          <a:p>
            <a:pPr algn="l">
              <a:lnSpc>
                <a:spcPct val="125000"/>
              </a:lnSpc>
              <a:spcBef>
                <a:spcPct val="0"/>
              </a:spcBef>
              <a:buClr>
                <a:schemeClr val="accent1"/>
              </a:buClr>
              <a:buSzPct val="110000"/>
              <a:defRPr/>
            </a:pPr>
            <a:r>
              <a:rPr lang="ja-JP" altLang="en-US" sz="1200" kern="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セイコーエプソン株式会社</a:t>
            </a:r>
            <a:endParaRPr lang="en-US" altLang="ja-JP" sz="1200" kern="0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algn="l">
              <a:lnSpc>
                <a:spcPct val="125000"/>
              </a:lnSpc>
              <a:spcBef>
                <a:spcPct val="0"/>
              </a:spcBef>
              <a:buClr>
                <a:schemeClr val="accent1"/>
              </a:buClr>
              <a:buSzPct val="110000"/>
              <a:defRPr/>
            </a:pPr>
            <a:r>
              <a:rPr lang="en-US" altLang="ja-JP" sz="1200" kern="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DX</a:t>
            </a:r>
            <a:r>
              <a:rPr lang="ja-JP" altLang="en-US" sz="1200" kern="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推進本部　</a:t>
            </a:r>
            <a:r>
              <a:rPr lang="en-US" altLang="ja-JP" sz="1200" kern="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IT</a:t>
            </a:r>
            <a:r>
              <a:rPr lang="ja-JP" altLang="en-US" sz="1200" kern="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企画設計部</a:t>
            </a:r>
          </a:p>
          <a:p>
            <a:pPr algn="l">
              <a:lnSpc>
                <a:spcPct val="125000"/>
              </a:lnSpc>
              <a:spcBef>
                <a:spcPct val="0"/>
              </a:spcBef>
              <a:buClr>
                <a:schemeClr val="accent1"/>
              </a:buClr>
              <a:buSzPct val="110000"/>
              <a:buFont typeface="Wingdings" pitchFamily="2" charset="2"/>
              <a:buNone/>
              <a:defRPr/>
            </a:pPr>
            <a:r>
              <a:rPr lang="ja-JP" altLang="en-US" sz="1400" b="1" kern="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発表者　氏名 </a:t>
            </a:r>
            <a:r>
              <a:rPr lang="en-US" altLang="ja-JP" sz="1400" b="1" kern="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: </a:t>
            </a:r>
            <a:r>
              <a:rPr lang="ja-JP" altLang="en-US" sz="1400" b="1" kern="0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タマン・ニルマル</a:t>
            </a:r>
          </a:p>
        </p:txBody>
      </p:sp>
    </p:spTree>
    <p:extLst>
      <p:ext uri="{BB962C8B-B14F-4D97-AF65-F5344CB8AC3E}">
        <p14:creationId xmlns:p14="http://schemas.microsoft.com/office/powerpoint/2010/main" val="36017373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891B3D1C-AEEA-4198-3614-8C31486A27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987574"/>
            <a:ext cx="6058247" cy="3548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61BEE5C1-940B-C7CE-ACF5-D7FE299FF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388" y="195263"/>
            <a:ext cx="7377112" cy="271462"/>
          </a:xfrm>
        </p:spPr>
        <p:txBody>
          <a:bodyPr/>
          <a:lstStyle/>
          <a:p>
            <a:r>
              <a:rPr lang="en-US" altLang="ja-JP" b="1" i="0" dirty="0">
                <a:solidFill>
                  <a:srgbClr val="111111"/>
                </a:solidFill>
                <a:effectLst/>
                <a:latin typeface="-apple-system"/>
              </a:rPr>
              <a:t>Topology: Monolithic vs. Microservices</a:t>
            </a:r>
          </a:p>
        </p:txBody>
      </p:sp>
    </p:spTree>
    <p:extLst>
      <p:ext uri="{BB962C8B-B14F-4D97-AF65-F5344CB8AC3E}">
        <p14:creationId xmlns:p14="http://schemas.microsoft.com/office/powerpoint/2010/main" val="36713259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タイトル 1"/>
          <p:cNvSpPr>
            <a:spLocks noGrp="1"/>
          </p:cNvSpPr>
          <p:nvPr>
            <p:ph type="title"/>
          </p:nvPr>
        </p:nvSpPr>
        <p:spPr>
          <a:xfrm>
            <a:off x="179388" y="195263"/>
            <a:ext cx="7377112" cy="271462"/>
          </a:xfrm>
        </p:spPr>
        <p:txBody>
          <a:bodyPr/>
          <a:lstStyle/>
          <a:p>
            <a:pPr algn="l"/>
            <a:r>
              <a:rPr lang="en-US" altLang="ja-JP" b="1" i="0" dirty="0">
                <a:solidFill>
                  <a:srgbClr val="111111"/>
                </a:solidFill>
                <a:effectLst/>
                <a:latin typeface="-apple-system"/>
              </a:rPr>
              <a:t>Benefits</a:t>
            </a:r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9B0E9223-CD55-4AF0-8798-8F8495541E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038" y="566437"/>
            <a:ext cx="8791575" cy="435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defRPr kumimoji="1" sz="200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  <a:cs typeface="BIZ UDPゴシック" panose="020B0400000000000000" pitchFamily="50" charset="-128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defRPr kumimoji="1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  <a:cs typeface="BIZ UDPゴシック" panose="020B0400000000000000" pitchFamily="50" charset="-128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defRPr kumimoji="1" sz="160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  <a:cs typeface="BIZ UDPゴシック" panose="020B0400000000000000" pitchFamily="50" charset="-128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defRPr kumimoji="1" sz="120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  <a:cs typeface="BIZ UDPゴシック" panose="020B0400000000000000" pitchFamily="50" charset="-128"/>
              </a:defRPr>
            </a:lvl4pPr>
            <a:lvl5pPr marL="18288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kumimoji="1" sz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l"/>
            <a:endParaRPr lang="en-US" altLang="ja-JP" b="0" i="0" dirty="0">
              <a:solidFill>
                <a:srgbClr val="111111"/>
              </a:solidFill>
              <a:effectLst/>
              <a:latin typeface="-apple-system"/>
            </a:endParaRPr>
          </a:p>
          <a:p>
            <a:pPr algn="l"/>
            <a:endParaRPr lang="en-US" altLang="ja-JP" b="0" i="0" dirty="0">
              <a:solidFill>
                <a:srgbClr val="111111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ja-JP" b="1" i="0" dirty="0">
                <a:solidFill>
                  <a:srgbClr val="111111"/>
                </a:solidFill>
                <a:effectLst/>
                <a:latin typeface="-apple-system"/>
              </a:rPr>
              <a:t>Scalability</a:t>
            </a:r>
            <a:r>
              <a:rPr lang="en-US" altLang="ja-JP" b="0" i="0" dirty="0">
                <a:solidFill>
                  <a:srgbClr val="111111"/>
                </a:solidFill>
                <a:effectLst/>
                <a:latin typeface="-apple-system"/>
              </a:rPr>
              <a:t>: Scale individual services as needed.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ja-JP" b="1" i="0" dirty="0">
                <a:solidFill>
                  <a:srgbClr val="111111"/>
                </a:solidFill>
                <a:effectLst/>
                <a:latin typeface="-apple-system"/>
              </a:rPr>
              <a:t>Resilience</a:t>
            </a:r>
            <a:r>
              <a:rPr lang="en-US" altLang="ja-JP" b="0" i="0" dirty="0">
                <a:solidFill>
                  <a:srgbClr val="111111"/>
                </a:solidFill>
                <a:effectLst/>
                <a:latin typeface="-apple-system"/>
              </a:rPr>
              <a:t>: Failures in one service don’t affect others.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ja-JP" b="1" i="0" dirty="0">
                <a:solidFill>
                  <a:srgbClr val="111111"/>
                </a:solidFill>
                <a:effectLst/>
                <a:latin typeface="-apple-system"/>
              </a:rPr>
              <a:t>Agility</a:t>
            </a:r>
            <a:r>
              <a:rPr lang="en-US" altLang="ja-JP" b="0" i="0" dirty="0">
                <a:solidFill>
                  <a:srgbClr val="111111"/>
                </a:solidFill>
                <a:effectLst/>
                <a:latin typeface="-apple-system"/>
              </a:rPr>
              <a:t>: Faster development and deployment cycles.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ja-JP" b="1" i="0" dirty="0">
                <a:solidFill>
                  <a:srgbClr val="111111"/>
                </a:solidFill>
                <a:effectLst/>
                <a:latin typeface="-apple-system"/>
              </a:rPr>
              <a:t>Technology Heterogeneity</a:t>
            </a:r>
            <a:r>
              <a:rPr lang="en-US" altLang="ja-JP" b="0" i="0" dirty="0">
                <a:solidFill>
                  <a:srgbClr val="111111"/>
                </a:solidFill>
                <a:effectLst/>
                <a:latin typeface="-apple-system"/>
              </a:rPr>
              <a:t>: Choose the right tools for each service.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ja-JP" b="1" i="0" dirty="0">
                <a:solidFill>
                  <a:srgbClr val="111111"/>
                </a:solidFill>
                <a:effectLst/>
                <a:latin typeface="-apple-system"/>
              </a:rPr>
              <a:t>Team Autonomy</a:t>
            </a:r>
            <a:r>
              <a:rPr lang="en-US" altLang="ja-JP" b="0" i="0" dirty="0">
                <a:solidFill>
                  <a:srgbClr val="111111"/>
                </a:solidFill>
                <a:effectLst/>
                <a:latin typeface="-apple-system"/>
              </a:rPr>
              <a:t>: Independent teams manage services.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ja-JP" b="1" i="0" dirty="0">
                <a:solidFill>
                  <a:srgbClr val="111111"/>
                </a:solidFill>
                <a:effectLst/>
                <a:latin typeface="-apple-system"/>
              </a:rPr>
              <a:t>Evolvability</a:t>
            </a:r>
            <a:r>
              <a:rPr lang="en-US" altLang="ja-JP" b="0" i="0" dirty="0">
                <a:solidFill>
                  <a:srgbClr val="111111"/>
                </a:solidFill>
                <a:effectLst/>
                <a:latin typeface="-apple-system"/>
              </a:rPr>
              <a:t>: Easier to evolve and adapt.</a:t>
            </a:r>
          </a:p>
          <a:p>
            <a:pPr marL="342900" indent="-342900">
              <a:buFont typeface="Wingdings" panose="05000000000000000000" pitchFamily="2" charset="2"/>
              <a:buChar char="n"/>
            </a:pPr>
            <a:endParaRPr lang="en-US" altLang="ja-JP" b="0" i="0" dirty="0">
              <a:solidFill>
                <a:srgbClr val="111111"/>
              </a:solidFill>
              <a:effectLst/>
              <a:latin typeface="-apple-system"/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endParaRPr lang="en-US" altLang="ja-JP" b="0" i="0" dirty="0">
              <a:solidFill>
                <a:srgbClr val="111111"/>
              </a:solidFill>
              <a:effectLst/>
              <a:latin typeface="-apple-system"/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endParaRPr lang="en-US" altLang="ja-JP" kern="0" dirty="0"/>
          </a:p>
        </p:txBody>
      </p:sp>
    </p:spTree>
    <p:extLst>
      <p:ext uri="{BB962C8B-B14F-4D97-AF65-F5344CB8AC3E}">
        <p14:creationId xmlns:p14="http://schemas.microsoft.com/office/powerpoint/2010/main" val="34402302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タイトル 1"/>
          <p:cNvSpPr>
            <a:spLocks noGrp="1"/>
          </p:cNvSpPr>
          <p:nvPr>
            <p:ph type="title"/>
          </p:nvPr>
        </p:nvSpPr>
        <p:spPr>
          <a:xfrm>
            <a:off x="179388" y="195263"/>
            <a:ext cx="7377112" cy="271462"/>
          </a:xfrm>
        </p:spPr>
        <p:txBody>
          <a:bodyPr/>
          <a:lstStyle/>
          <a:p>
            <a:r>
              <a:rPr lang="en-US" altLang="ja-JP" b="1" i="0" dirty="0">
                <a:solidFill>
                  <a:srgbClr val="111111"/>
                </a:solidFill>
                <a:effectLst/>
                <a:latin typeface="-apple-system"/>
              </a:rPr>
              <a:t>Challenges</a:t>
            </a:r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9B0E9223-CD55-4AF0-8798-8F8495541E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038" y="566437"/>
            <a:ext cx="8791575" cy="435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defRPr kumimoji="1" sz="200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  <a:cs typeface="BIZ UDPゴシック" panose="020B0400000000000000" pitchFamily="50" charset="-128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defRPr kumimoji="1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  <a:cs typeface="BIZ UDPゴシック" panose="020B0400000000000000" pitchFamily="50" charset="-128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defRPr kumimoji="1" sz="160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  <a:cs typeface="BIZ UDPゴシック" panose="020B0400000000000000" pitchFamily="50" charset="-128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defRPr kumimoji="1" sz="120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  <a:cs typeface="BIZ UDPゴシック" panose="020B0400000000000000" pitchFamily="50" charset="-128"/>
              </a:defRPr>
            </a:lvl4pPr>
            <a:lvl5pPr marL="18288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kumimoji="1" sz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l"/>
            <a:endParaRPr lang="en-US" altLang="ja-JP" b="0" i="0" dirty="0">
              <a:solidFill>
                <a:srgbClr val="111111"/>
              </a:solidFill>
              <a:effectLst/>
              <a:latin typeface="-apple-system"/>
            </a:endParaRPr>
          </a:p>
          <a:p>
            <a:pPr algn="l"/>
            <a:endParaRPr lang="en-US" altLang="ja-JP" b="0" i="0" dirty="0">
              <a:solidFill>
                <a:srgbClr val="111111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ja-JP" b="1" i="0" dirty="0">
                <a:solidFill>
                  <a:srgbClr val="111111"/>
                </a:solidFill>
                <a:effectLst/>
                <a:latin typeface="-apple-system"/>
              </a:rPr>
              <a:t>Distributed Complexity</a:t>
            </a:r>
            <a:r>
              <a:rPr lang="en-US" altLang="ja-JP" b="0" i="0" dirty="0">
                <a:solidFill>
                  <a:srgbClr val="111111"/>
                </a:solidFill>
                <a:effectLst/>
                <a:latin typeface="-apple-system"/>
              </a:rPr>
              <a:t>: Managing multiple services.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ja-JP" b="1" i="0" dirty="0">
                <a:solidFill>
                  <a:srgbClr val="111111"/>
                </a:solidFill>
                <a:effectLst/>
                <a:latin typeface="-apple-system"/>
              </a:rPr>
              <a:t>Service Discovery</a:t>
            </a:r>
            <a:r>
              <a:rPr lang="en-US" altLang="ja-JP" b="0" i="0" dirty="0">
                <a:solidFill>
                  <a:srgbClr val="111111"/>
                </a:solidFill>
                <a:effectLst/>
                <a:latin typeface="-apple-system"/>
              </a:rPr>
              <a:t>: Finding and connecting services.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ja-JP" b="1" i="0" dirty="0">
                <a:solidFill>
                  <a:srgbClr val="111111"/>
                </a:solidFill>
                <a:effectLst/>
                <a:latin typeface="-apple-system"/>
              </a:rPr>
              <a:t>Data Consistency</a:t>
            </a:r>
            <a:r>
              <a:rPr lang="en-US" altLang="ja-JP" b="0" i="0" dirty="0">
                <a:solidFill>
                  <a:srgbClr val="111111"/>
                </a:solidFill>
                <a:effectLst/>
                <a:latin typeface="-apple-system"/>
              </a:rPr>
              <a:t>: Ensuring consistency across services.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ja-JP" b="1" i="0" dirty="0">
                <a:solidFill>
                  <a:srgbClr val="111111"/>
                </a:solidFill>
                <a:effectLst/>
                <a:latin typeface="-apple-system"/>
              </a:rPr>
              <a:t>Testing and Monitoring</a:t>
            </a:r>
            <a:r>
              <a:rPr lang="en-US" altLang="ja-JP" b="0" i="0" dirty="0">
                <a:solidFill>
                  <a:srgbClr val="111111"/>
                </a:solidFill>
                <a:effectLst/>
                <a:latin typeface="-apple-system"/>
              </a:rPr>
              <a:t>: Comprehensive testing and monitoring.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ja-JP" b="1" i="0" dirty="0">
                <a:solidFill>
                  <a:srgbClr val="111111"/>
                </a:solidFill>
                <a:effectLst/>
                <a:latin typeface="-apple-system"/>
              </a:rPr>
              <a:t>Operational Overhead</a:t>
            </a:r>
            <a:r>
              <a:rPr lang="en-US" altLang="ja-JP" b="0" i="0" dirty="0">
                <a:solidFill>
                  <a:srgbClr val="111111"/>
                </a:solidFill>
                <a:effectLst/>
                <a:latin typeface="-apple-system"/>
              </a:rPr>
              <a:t>: Managing deployments and infrastructure.</a:t>
            </a:r>
          </a:p>
          <a:p>
            <a:endParaRPr lang="en-US" altLang="ja-JP" b="0" i="0" dirty="0">
              <a:solidFill>
                <a:srgbClr val="111111"/>
              </a:solidFill>
              <a:effectLst/>
              <a:latin typeface="-apple-system"/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endParaRPr lang="en-US" altLang="ja-JP" b="0" i="0" dirty="0">
              <a:solidFill>
                <a:srgbClr val="111111"/>
              </a:solidFill>
              <a:effectLst/>
              <a:latin typeface="-apple-system"/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endParaRPr lang="en-US" altLang="ja-JP" kern="0" dirty="0"/>
          </a:p>
        </p:txBody>
      </p:sp>
    </p:spTree>
    <p:extLst>
      <p:ext uri="{BB962C8B-B14F-4D97-AF65-F5344CB8AC3E}">
        <p14:creationId xmlns:p14="http://schemas.microsoft.com/office/powerpoint/2010/main" val="10850911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/>
          <p:cNvSpPr>
            <a:spLocks noChangeArrowheads="1"/>
          </p:cNvSpPr>
          <p:nvPr/>
        </p:nvSpPr>
        <p:spPr bwMode="auto">
          <a:xfrm>
            <a:off x="7528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charset="0"/>
              <a:defRPr kumimoji="1" sz="2000">
                <a:solidFill>
                  <a:schemeClr val="tx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defRPr kumimoji="1">
                <a:solidFill>
                  <a:schemeClr val="tx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defRPr kumimoji="1" sz="1600">
                <a:solidFill>
                  <a:schemeClr val="tx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defRPr kumimoji="1" sz="1200">
                <a:solidFill>
                  <a:schemeClr val="tx1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  <a:cs typeface="Meiryo UI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  <a:cs typeface="Meiryo UI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  <a:cs typeface="Meiryo UI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  <a:cs typeface="Meiryo UI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ＭＳ Ｐゴシック" charset="-128"/>
                <a:cs typeface="Meiryo UI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800">
              <a:latin typeface="Arial" charset="0"/>
              <a:ea typeface="ＭＳ Ｐゴシック" charset="-128"/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0B5F5709-F1EF-4A59-90F6-9C385A1C6835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528" y="1658005"/>
            <a:ext cx="4212000" cy="182749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タイトル 1"/>
          <p:cNvSpPr>
            <a:spLocks noGrp="1"/>
          </p:cNvSpPr>
          <p:nvPr>
            <p:ph type="title"/>
          </p:nvPr>
        </p:nvSpPr>
        <p:spPr>
          <a:xfrm>
            <a:off x="179388" y="195263"/>
            <a:ext cx="7377112" cy="271462"/>
          </a:xfrm>
        </p:spPr>
        <p:txBody>
          <a:bodyPr/>
          <a:lstStyle/>
          <a:p>
            <a:r>
              <a:rPr lang="ja-JP" altLang="en-US" sz="2400" dirty="0">
                <a:solidFill>
                  <a:srgbClr val="10218B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目次</a:t>
            </a:r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9B0E9223-CD55-4AF0-8798-8F8495541E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038" y="566437"/>
            <a:ext cx="8791575" cy="435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defRPr kumimoji="1" sz="200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  <a:cs typeface="BIZ UDPゴシック" panose="020B0400000000000000" pitchFamily="50" charset="-128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defRPr kumimoji="1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  <a:cs typeface="BIZ UDPゴシック" panose="020B0400000000000000" pitchFamily="50" charset="-128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defRPr kumimoji="1" sz="160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  <a:cs typeface="BIZ UDPゴシック" panose="020B0400000000000000" pitchFamily="50" charset="-128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defRPr kumimoji="1" sz="120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  <a:cs typeface="BIZ UDPゴシック" panose="020B0400000000000000" pitchFamily="50" charset="-128"/>
              </a:defRPr>
            </a:lvl4pPr>
            <a:lvl5pPr marL="18288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kumimoji="1" sz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endParaRPr lang="en-US" altLang="ja-JP" kern="0" dirty="0"/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ja-JP" kern="0" dirty="0"/>
              <a:t>Introduction</a:t>
            </a: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ja-JP" kern="0" dirty="0"/>
              <a:t>Key characteristics</a:t>
            </a: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ja-JP" kern="0" dirty="0"/>
              <a:t>Monolithic vs Microservices</a:t>
            </a:r>
          </a:p>
          <a:p>
            <a:pPr marL="800100" lvl="1" indent="-342900">
              <a:buFont typeface="Wingdings" panose="05000000000000000000" pitchFamily="2" charset="2"/>
              <a:buChar char="n"/>
            </a:pPr>
            <a:r>
              <a:rPr lang="en-US" altLang="ja-JP" kern="0" dirty="0"/>
              <a:t>Monolithic Architecture</a:t>
            </a:r>
          </a:p>
          <a:p>
            <a:pPr marL="1257300" lvl="2" indent="-342900">
              <a:buFont typeface="Wingdings" panose="05000000000000000000" pitchFamily="2" charset="2"/>
              <a:buChar char="n"/>
            </a:pPr>
            <a:r>
              <a:rPr lang="en-US" altLang="ja-JP" kern="0" dirty="0"/>
              <a:t>Benefits : Why Monolith First</a:t>
            </a:r>
          </a:p>
          <a:p>
            <a:pPr marL="1257300" lvl="2" indent="-342900">
              <a:buFont typeface="Wingdings" panose="05000000000000000000" pitchFamily="2" charset="2"/>
              <a:buChar char="n"/>
            </a:pPr>
            <a:r>
              <a:rPr lang="en-US" altLang="ja-JP" kern="0" dirty="0"/>
              <a:t>Challenges</a:t>
            </a:r>
          </a:p>
          <a:p>
            <a:pPr marL="800100" lvl="1" indent="-342900">
              <a:buFont typeface="Wingdings" panose="05000000000000000000" pitchFamily="2" charset="2"/>
              <a:buChar char="n"/>
            </a:pPr>
            <a:r>
              <a:rPr lang="en-US" altLang="ja-JP" kern="0" dirty="0"/>
              <a:t>Microservices Architecture</a:t>
            </a:r>
          </a:p>
          <a:p>
            <a:pPr marL="1257300" lvl="2" indent="-342900">
              <a:buFont typeface="Wingdings" panose="05000000000000000000" pitchFamily="2" charset="2"/>
              <a:buChar char="n"/>
            </a:pPr>
            <a:r>
              <a:rPr lang="en-US" altLang="ja-JP" kern="0" dirty="0"/>
              <a:t>Benefits</a:t>
            </a:r>
          </a:p>
          <a:p>
            <a:pPr marL="1257300" lvl="2" indent="-342900">
              <a:buFont typeface="Wingdings" panose="05000000000000000000" pitchFamily="2" charset="2"/>
              <a:buChar char="n"/>
            </a:pPr>
            <a:r>
              <a:rPr lang="en-US" altLang="ja-JP" kern="0" dirty="0"/>
              <a:t>Challenges </a:t>
            </a:r>
          </a:p>
          <a:p>
            <a:pPr marL="342900" indent="-342900">
              <a:buFont typeface="Wingdings" panose="05000000000000000000" pitchFamily="2" charset="2"/>
              <a:buChar char="n"/>
            </a:pPr>
            <a:endParaRPr lang="en-US" altLang="ja-JP" kern="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タイトル 1"/>
          <p:cNvSpPr>
            <a:spLocks noGrp="1"/>
          </p:cNvSpPr>
          <p:nvPr>
            <p:ph type="title"/>
          </p:nvPr>
        </p:nvSpPr>
        <p:spPr>
          <a:xfrm>
            <a:off x="179388" y="195263"/>
            <a:ext cx="7377112" cy="271462"/>
          </a:xfrm>
        </p:spPr>
        <p:txBody>
          <a:bodyPr/>
          <a:lstStyle/>
          <a:p>
            <a:pPr algn="l"/>
            <a:r>
              <a:rPr lang="en-US" altLang="ja-JP" b="1" i="0" dirty="0">
                <a:solidFill>
                  <a:srgbClr val="111111"/>
                </a:solidFill>
                <a:effectLst/>
                <a:latin typeface="-apple-system"/>
              </a:rPr>
              <a:t>Introduction</a:t>
            </a:r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9B0E9223-CD55-4AF0-8798-8F8495541E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038" y="566437"/>
            <a:ext cx="8791575" cy="435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defRPr kumimoji="1" sz="200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  <a:cs typeface="BIZ UDPゴシック" panose="020B0400000000000000" pitchFamily="50" charset="-128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defRPr kumimoji="1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  <a:cs typeface="BIZ UDPゴシック" panose="020B0400000000000000" pitchFamily="50" charset="-128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defRPr kumimoji="1" sz="160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  <a:cs typeface="BIZ UDPゴシック" panose="020B0400000000000000" pitchFamily="50" charset="-128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defRPr kumimoji="1" sz="120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  <a:cs typeface="BIZ UDPゴシック" panose="020B0400000000000000" pitchFamily="50" charset="-128"/>
              </a:defRPr>
            </a:lvl4pPr>
            <a:lvl5pPr marL="18288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kumimoji="1" sz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l"/>
            <a:endParaRPr lang="en-US" altLang="ja-JP" b="1" i="0" dirty="0">
              <a:solidFill>
                <a:srgbClr val="111111"/>
              </a:solidFill>
              <a:effectLst/>
              <a:latin typeface="-apple-system"/>
            </a:endParaRPr>
          </a:p>
          <a:p>
            <a:pPr algn="l"/>
            <a:r>
              <a:rPr lang="en-US" altLang="ja-JP" b="1" i="0" dirty="0">
                <a:solidFill>
                  <a:srgbClr val="111111"/>
                </a:solidFill>
                <a:effectLst/>
                <a:latin typeface="-apple-system"/>
              </a:rPr>
              <a:t>What are Microservices?</a:t>
            </a:r>
          </a:p>
          <a:p>
            <a:pPr algn="l"/>
            <a:endParaRPr lang="en-US" altLang="ja-JP" b="0" i="0" dirty="0">
              <a:solidFill>
                <a:srgbClr val="111111"/>
              </a:solidFill>
              <a:effectLst/>
              <a:latin typeface="-apple-system"/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ja-JP" b="0" i="0" dirty="0">
                <a:solidFill>
                  <a:srgbClr val="111111"/>
                </a:solidFill>
                <a:effectLst/>
                <a:latin typeface="-apple-system"/>
              </a:rPr>
              <a:t>Microservices are an architectural style for designing software applications as </a:t>
            </a:r>
            <a:r>
              <a:rPr lang="en-US" altLang="ja-JP" b="1" i="0" dirty="0">
                <a:solidFill>
                  <a:srgbClr val="111111"/>
                </a:solidFill>
                <a:effectLst/>
                <a:latin typeface="-apple-system"/>
              </a:rPr>
              <a:t>independently deployable services</a:t>
            </a:r>
            <a:r>
              <a:rPr lang="en-US" altLang="ja-JP" b="0" i="0" dirty="0">
                <a:solidFill>
                  <a:srgbClr val="111111"/>
                </a:solidFill>
                <a:effectLst/>
                <a:latin typeface="-apple-system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ja-JP" b="0" i="0" dirty="0">
                <a:solidFill>
                  <a:srgbClr val="111111"/>
                </a:solidFill>
                <a:effectLst/>
                <a:latin typeface="-apple-system"/>
              </a:rPr>
              <a:t>Each service runs in its own process and communicates via lightweight mechanisms, often using an HTTP resource API.</a:t>
            </a: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ja-JP" b="0" i="0" dirty="0">
                <a:solidFill>
                  <a:srgbClr val="111111"/>
                </a:solidFill>
                <a:effectLst/>
                <a:latin typeface="-apple-system"/>
              </a:rPr>
              <a:t>These services are organized around </a:t>
            </a:r>
            <a:r>
              <a:rPr lang="en-US" altLang="ja-JP" b="1" i="0" dirty="0">
                <a:solidFill>
                  <a:srgbClr val="111111"/>
                </a:solidFill>
                <a:effectLst/>
                <a:latin typeface="-apple-system"/>
              </a:rPr>
              <a:t>business capabilities</a:t>
            </a:r>
            <a:r>
              <a:rPr lang="en-US" altLang="ja-JP" b="0" i="0" dirty="0">
                <a:solidFill>
                  <a:srgbClr val="111111"/>
                </a:solidFill>
                <a:effectLst/>
                <a:latin typeface="-apple-system"/>
              </a:rPr>
              <a:t> and can be written in different programming languages with varying data storage technologies.</a:t>
            </a:r>
          </a:p>
          <a:p>
            <a:pPr marL="342900" indent="-342900">
              <a:buFont typeface="Wingdings" panose="05000000000000000000" pitchFamily="2" charset="2"/>
              <a:buChar char="n"/>
            </a:pPr>
            <a:endParaRPr lang="en-US" altLang="ja-JP" b="0" i="0" dirty="0">
              <a:solidFill>
                <a:srgbClr val="111111"/>
              </a:solidFill>
              <a:effectLst/>
              <a:latin typeface="-apple-system"/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endParaRPr lang="en-US" altLang="ja-JP" kern="0" dirty="0"/>
          </a:p>
        </p:txBody>
      </p:sp>
    </p:spTree>
    <p:extLst>
      <p:ext uri="{BB962C8B-B14F-4D97-AF65-F5344CB8AC3E}">
        <p14:creationId xmlns:p14="http://schemas.microsoft.com/office/powerpoint/2010/main" val="972803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タイトル 1"/>
          <p:cNvSpPr>
            <a:spLocks noGrp="1"/>
          </p:cNvSpPr>
          <p:nvPr>
            <p:ph type="title"/>
          </p:nvPr>
        </p:nvSpPr>
        <p:spPr>
          <a:xfrm>
            <a:off x="179388" y="195263"/>
            <a:ext cx="7377112" cy="271462"/>
          </a:xfrm>
        </p:spPr>
        <p:txBody>
          <a:bodyPr/>
          <a:lstStyle/>
          <a:p>
            <a:r>
              <a:rPr lang="en-US" altLang="ja-JP" b="1" i="0" dirty="0">
                <a:solidFill>
                  <a:srgbClr val="111111"/>
                </a:solidFill>
                <a:effectLst/>
                <a:latin typeface="-apple-system"/>
              </a:rPr>
              <a:t>Key Characteristics</a:t>
            </a:r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9B0E9223-CD55-4AF0-8798-8F8495541E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038" y="566437"/>
            <a:ext cx="8791575" cy="435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defRPr kumimoji="1" sz="200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  <a:cs typeface="BIZ UDPゴシック" panose="020B0400000000000000" pitchFamily="50" charset="-128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defRPr kumimoji="1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  <a:cs typeface="BIZ UDPゴシック" panose="020B0400000000000000" pitchFamily="50" charset="-128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defRPr kumimoji="1" sz="160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  <a:cs typeface="BIZ UDPゴシック" panose="020B0400000000000000" pitchFamily="50" charset="-128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defRPr kumimoji="1" sz="120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  <a:cs typeface="BIZ UDPゴシック" panose="020B0400000000000000" pitchFamily="50" charset="-128"/>
              </a:defRPr>
            </a:lvl4pPr>
            <a:lvl5pPr marL="18288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kumimoji="1" sz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l">
              <a:buFont typeface="+mj-lt"/>
              <a:buAutoNum type="arabicPeriod"/>
            </a:pPr>
            <a:r>
              <a:rPr lang="en-US" altLang="ja-JP" sz="1700" b="1" i="0" dirty="0">
                <a:solidFill>
                  <a:srgbClr val="111111"/>
                </a:solidFill>
                <a:effectLst/>
                <a:latin typeface="-apple-system"/>
              </a:rPr>
              <a:t>Decentralization</a:t>
            </a:r>
            <a:r>
              <a:rPr lang="en-US" altLang="ja-JP" sz="1700" b="0" i="0" dirty="0">
                <a:solidFill>
                  <a:srgbClr val="111111"/>
                </a:solidFill>
                <a:effectLst/>
                <a:latin typeface="-apple-system"/>
              </a:rPr>
              <a:t>: Microservices avoid central control, allowing teams to work independently on specific services.</a:t>
            </a:r>
          </a:p>
          <a:p>
            <a:pPr algn="l">
              <a:buFont typeface="+mj-lt"/>
              <a:buAutoNum type="arabicPeriod"/>
            </a:pPr>
            <a:r>
              <a:rPr lang="en-US" altLang="ja-JP" sz="1700" b="1" i="0" dirty="0">
                <a:solidFill>
                  <a:srgbClr val="111111"/>
                </a:solidFill>
                <a:effectLst/>
                <a:latin typeface="-apple-system"/>
              </a:rPr>
              <a:t>Independently Deployable</a:t>
            </a:r>
            <a:r>
              <a:rPr lang="en-US" altLang="ja-JP" sz="1700" b="0" i="0" dirty="0">
                <a:solidFill>
                  <a:srgbClr val="111111"/>
                </a:solidFill>
                <a:effectLst/>
                <a:latin typeface="-apple-system"/>
              </a:rPr>
              <a:t>: Each service can be deployed separately, enabling faster releases and updates.</a:t>
            </a:r>
          </a:p>
          <a:p>
            <a:pPr algn="l">
              <a:buFont typeface="+mj-lt"/>
              <a:buAutoNum type="arabicPeriod"/>
            </a:pPr>
            <a:r>
              <a:rPr lang="en-US" altLang="ja-JP" sz="1700" b="1" i="0" dirty="0">
                <a:solidFill>
                  <a:srgbClr val="111111"/>
                </a:solidFill>
                <a:effectLst/>
                <a:latin typeface="-apple-system"/>
              </a:rPr>
              <a:t>Business Capability Focus</a:t>
            </a:r>
            <a:r>
              <a:rPr lang="en-US" altLang="ja-JP" sz="1700" b="0" i="0" dirty="0">
                <a:solidFill>
                  <a:srgbClr val="111111"/>
                </a:solidFill>
                <a:effectLst/>
                <a:latin typeface="-apple-system"/>
              </a:rPr>
              <a:t>: Services align with specific business functions, promoting modularity and maintainability.</a:t>
            </a:r>
          </a:p>
          <a:p>
            <a:pPr algn="l">
              <a:buFont typeface="+mj-lt"/>
              <a:buAutoNum type="arabicPeriod"/>
            </a:pPr>
            <a:r>
              <a:rPr lang="en-US" altLang="ja-JP" sz="1700" b="1" i="0" dirty="0">
                <a:solidFill>
                  <a:srgbClr val="111111"/>
                </a:solidFill>
                <a:effectLst/>
                <a:latin typeface="-apple-system"/>
              </a:rPr>
              <a:t>Automated Deployment</a:t>
            </a:r>
            <a:r>
              <a:rPr lang="en-US" altLang="ja-JP" sz="1700" b="0" i="0" dirty="0">
                <a:solidFill>
                  <a:srgbClr val="111111"/>
                </a:solidFill>
                <a:effectLst/>
                <a:latin typeface="-apple-system"/>
              </a:rPr>
              <a:t>: Continuous integration and deployment pipelines ensure efficient delivery.</a:t>
            </a:r>
          </a:p>
          <a:p>
            <a:pPr algn="l">
              <a:buFont typeface="+mj-lt"/>
              <a:buAutoNum type="arabicPeriod"/>
            </a:pPr>
            <a:r>
              <a:rPr lang="en-US" altLang="ja-JP" sz="1700" b="1" i="0" dirty="0">
                <a:solidFill>
                  <a:srgbClr val="111111"/>
                </a:solidFill>
                <a:effectLst/>
                <a:latin typeface="-apple-system"/>
              </a:rPr>
              <a:t>Intelligence at Endpoints</a:t>
            </a:r>
            <a:r>
              <a:rPr lang="en-US" altLang="ja-JP" sz="1700" b="0" i="0" dirty="0">
                <a:solidFill>
                  <a:srgbClr val="111111"/>
                </a:solidFill>
                <a:effectLst/>
                <a:latin typeface="-apple-system"/>
              </a:rPr>
              <a:t>: Services handle their logic, minimizing centralized decision-making.</a:t>
            </a:r>
          </a:p>
          <a:p>
            <a:pPr algn="l">
              <a:buFont typeface="+mj-lt"/>
              <a:buAutoNum type="arabicPeriod"/>
            </a:pPr>
            <a:r>
              <a:rPr lang="en-US" altLang="ja-JP" sz="1700" b="1" i="0" dirty="0">
                <a:solidFill>
                  <a:srgbClr val="111111"/>
                </a:solidFill>
                <a:effectLst/>
                <a:latin typeface="-apple-system"/>
              </a:rPr>
              <a:t>Language and Data Diversity</a:t>
            </a:r>
            <a:r>
              <a:rPr lang="en-US" altLang="ja-JP" sz="1700" b="0" i="0" dirty="0">
                <a:solidFill>
                  <a:srgbClr val="111111"/>
                </a:solidFill>
                <a:effectLst/>
                <a:latin typeface="-apple-system"/>
              </a:rPr>
              <a:t>: Microservices can use different languages and databases.</a:t>
            </a:r>
          </a:p>
          <a:p>
            <a:pPr algn="l">
              <a:buFont typeface="+mj-lt"/>
              <a:buAutoNum type="arabicPeriod"/>
            </a:pPr>
            <a:r>
              <a:rPr lang="en-US" altLang="ja-JP" sz="1700" b="1" i="0" dirty="0">
                <a:solidFill>
                  <a:srgbClr val="111111"/>
                </a:solidFill>
                <a:effectLst/>
                <a:latin typeface="-apple-system"/>
              </a:rPr>
              <a:t>Lightweight Communication</a:t>
            </a:r>
            <a:r>
              <a:rPr lang="en-US" altLang="ja-JP" sz="1700" b="0" i="0" dirty="0">
                <a:solidFill>
                  <a:srgbClr val="111111"/>
                </a:solidFill>
                <a:effectLst/>
                <a:latin typeface="-apple-system"/>
              </a:rPr>
              <a:t>: Typically, services communicate via HTTP APIs.</a:t>
            </a:r>
          </a:p>
          <a:p>
            <a:pPr algn="l">
              <a:buFont typeface="+mj-lt"/>
              <a:buAutoNum type="arabicPeriod"/>
            </a:pPr>
            <a:r>
              <a:rPr lang="en-US" altLang="ja-JP" sz="1700" b="1" i="0" dirty="0">
                <a:solidFill>
                  <a:srgbClr val="111111"/>
                </a:solidFill>
                <a:effectLst/>
                <a:latin typeface="-apple-system"/>
              </a:rPr>
              <a:t>Small Collaborating Services</a:t>
            </a:r>
            <a:r>
              <a:rPr lang="en-US" altLang="ja-JP" sz="1700" b="0" i="0" dirty="0">
                <a:solidFill>
                  <a:srgbClr val="111111"/>
                </a:solidFill>
                <a:effectLst/>
                <a:latin typeface="-apple-system"/>
              </a:rPr>
              <a:t>: Services work together to achieve overall system functionality.</a:t>
            </a:r>
          </a:p>
          <a:p>
            <a:pPr algn="l">
              <a:buFont typeface="+mj-lt"/>
              <a:buAutoNum type="arabicPeriod"/>
            </a:pPr>
            <a:r>
              <a:rPr lang="en-US" altLang="ja-JP" sz="1700" b="1" i="0" dirty="0">
                <a:solidFill>
                  <a:srgbClr val="111111"/>
                </a:solidFill>
                <a:effectLst/>
                <a:latin typeface="-apple-system"/>
              </a:rPr>
              <a:t>Decentralized Management</a:t>
            </a:r>
            <a:r>
              <a:rPr lang="en-US" altLang="ja-JP" sz="1700" b="0" i="0" dirty="0">
                <a:solidFill>
                  <a:srgbClr val="111111"/>
                </a:solidFill>
                <a:effectLst/>
                <a:latin typeface="-apple-system"/>
              </a:rPr>
              <a:t>: Minimal centralized control over services.</a:t>
            </a:r>
          </a:p>
        </p:txBody>
      </p:sp>
    </p:spTree>
    <p:extLst>
      <p:ext uri="{BB962C8B-B14F-4D97-AF65-F5344CB8AC3E}">
        <p14:creationId xmlns:p14="http://schemas.microsoft.com/office/powerpoint/2010/main" val="3453334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タイトル 1"/>
          <p:cNvSpPr>
            <a:spLocks noGrp="1"/>
          </p:cNvSpPr>
          <p:nvPr>
            <p:ph type="title"/>
          </p:nvPr>
        </p:nvSpPr>
        <p:spPr>
          <a:xfrm>
            <a:off x="179388" y="195263"/>
            <a:ext cx="7377112" cy="271462"/>
          </a:xfrm>
        </p:spPr>
        <p:txBody>
          <a:bodyPr/>
          <a:lstStyle/>
          <a:p>
            <a:r>
              <a:rPr lang="en-US" altLang="ja-JP" b="1" i="0" dirty="0">
                <a:solidFill>
                  <a:srgbClr val="111111"/>
                </a:solidFill>
                <a:effectLst/>
                <a:latin typeface="-apple-system"/>
              </a:rPr>
              <a:t>Monolithic vs. Microservices</a:t>
            </a:r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9B0E9223-CD55-4AF0-8798-8F8495541E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038" y="566437"/>
            <a:ext cx="8791575" cy="435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defRPr kumimoji="1" sz="200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  <a:cs typeface="BIZ UDPゴシック" panose="020B0400000000000000" pitchFamily="50" charset="-128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defRPr kumimoji="1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  <a:cs typeface="BIZ UDPゴシック" panose="020B0400000000000000" pitchFamily="50" charset="-128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defRPr kumimoji="1" sz="160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  <a:cs typeface="BIZ UDPゴシック" panose="020B0400000000000000" pitchFamily="50" charset="-128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defRPr kumimoji="1" sz="120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  <a:cs typeface="BIZ UDPゴシック" panose="020B0400000000000000" pitchFamily="50" charset="-128"/>
              </a:defRPr>
            </a:lvl4pPr>
            <a:lvl5pPr marL="18288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kumimoji="1" sz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l"/>
            <a:endParaRPr lang="en-US" altLang="ja-JP" b="1" i="0" dirty="0">
              <a:solidFill>
                <a:srgbClr val="111111"/>
              </a:solidFill>
              <a:effectLst/>
              <a:latin typeface="-apple-system"/>
            </a:endParaRPr>
          </a:p>
          <a:p>
            <a:pPr algn="l"/>
            <a:endParaRPr lang="en-US" altLang="ja-JP" b="1" dirty="0">
              <a:solidFill>
                <a:srgbClr val="111111"/>
              </a:solidFill>
              <a:latin typeface="-apple-system"/>
            </a:endParaRPr>
          </a:p>
          <a:p>
            <a:pPr algn="l"/>
            <a:r>
              <a:rPr lang="en-US" altLang="ja-JP" b="1" i="0" dirty="0">
                <a:solidFill>
                  <a:srgbClr val="111111"/>
                </a:solidFill>
                <a:effectLst/>
                <a:latin typeface="-apple-system"/>
              </a:rPr>
              <a:t>Monolithic Architecture</a:t>
            </a:r>
            <a:r>
              <a:rPr lang="en-US" altLang="ja-JP" b="0" i="0" dirty="0">
                <a:solidFill>
                  <a:srgbClr val="111111"/>
                </a:solidFill>
                <a:effectLst/>
                <a:latin typeface="-apple-system"/>
              </a:rPr>
              <a:t>:</a:t>
            </a:r>
          </a:p>
          <a:p>
            <a:pPr algn="l"/>
            <a:endParaRPr lang="en-US" altLang="ja-JP" b="0" i="0" dirty="0">
              <a:solidFill>
                <a:srgbClr val="111111"/>
              </a:solidFill>
              <a:effectLst/>
              <a:latin typeface="-apple-system"/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ja-JP" b="0" i="0" dirty="0">
                <a:solidFill>
                  <a:srgbClr val="111111"/>
                </a:solidFill>
                <a:effectLst/>
                <a:latin typeface="-apple-system"/>
              </a:rPr>
              <a:t>Built as a single unit.</a:t>
            </a: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ja-JP" b="0" i="0" dirty="0">
                <a:solidFill>
                  <a:srgbClr val="111111"/>
                </a:solidFill>
                <a:effectLst/>
                <a:latin typeface="-apple-system"/>
              </a:rPr>
              <a:t>Client-side UI, database, and server-side application tightly coupled.</a:t>
            </a: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ja-JP" b="0" i="0" dirty="0">
                <a:solidFill>
                  <a:srgbClr val="111111"/>
                </a:solidFill>
                <a:effectLst/>
                <a:latin typeface="-apple-system"/>
              </a:rPr>
              <a:t>Difficult to scale and maintain.</a:t>
            </a:r>
          </a:p>
          <a:p>
            <a:pPr marL="342900" indent="-342900">
              <a:buFont typeface="Wingdings" panose="05000000000000000000" pitchFamily="2" charset="2"/>
              <a:buChar char="n"/>
            </a:pPr>
            <a:endParaRPr lang="en-US" altLang="ja-JP" b="0" i="0" dirty="0">
              <a:solidFill>
                <a:srgbClr val="111111"/>
              </a:solidFill>
              <a:effectLst/>
              <a:latin typeface="-apple-system"/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endParaRPr lang="en-US" altLang="ja-JP" b="0" i="0" dirty="0">
              <a:solidFill>
                <a:srgbClr val="111111"/>
              </a:solidFill>
              <a:effectLst/>
              <a:latin typeface="-apple-system"/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endParaRPr lang="en-US" altLang="ja-JP" b="0" i="0" dirty="0">
              <a:solidFill>
                <a:srgbClr val="111111"/>
              </a:solidFill>
              <a:effectLst/>
              <a:latin typeface="-apple-system"/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endParaRPr lang="en-US" altLang="ja-JP" kern="0" dirty="0"/>
          </a:p>
        </p:txBody>
      </p:sp>
    </p:spTree>
    <p:extLst>
      <p:ext uri="{BB962C8B-B14F-4D97-AF65-F5344CB8AC3E}">
        <p14:creationId xmlns:p14="http://schemas.microsoft.com/office/powerpoint/2010/main" val="266260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9F5D175-8C1B-1471-78D7-674F6BDE6D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+mj-lt"/>
              <a:buAutoNum type="arabicPeriod"/>
            </a:pPr>
            <a:r>
              <a:rPr lang="en-US" altLang="ja-JP" b="1" i="0" dirty="0" err="1">
                <a:solidFill>
                  <a:srgbClr val="111111"/>
                </a:solidFill>
                <a:effectLst/>
                <a:latin typeface="-apple-system"/>
              </a:rPr>
              <a:t>Yagni</a:t>
            </a:r>
            <a:r>
              <a:rPr lang="en-US" altLang="ja-JP" b="1" i="0" dirty="0">
                <a:solidFill>
                  <a:srgbClr val="111111"/>
                </a:solidFill>
                <a:effectLst/>
                <a:latin typeface="-apple-system"/>
              </a:rPr>
              <a:t> (You Aren’t </a:t>
            </a:r>
            <a:r>
              <a:rPr lang="en-US" altLang="ja-JP" b="1" i="0" dirty="0" err="1">
                <a:solidFill>
                  <a:srgbClr val="111111"/>
                </a:solidFill>
                <a:effectLst/>
                <a:latin typeface="-apple-system"/>
              </a:rPr>
              <a:t>Gonna</a:t>
            </a:r>
            <a:r>
              <a:rPr lang="en-US" altLang="ja-JP" b="1" i="0" dirty="0">
                <a:solidFill>
                  <a:srgbClr val="111111"/>
                </a:solidFill>
                <a:effectLst/>
                <a:latin typeface="-apple-system"/>
              </a:rPr>
              <a:t> Need It)</a:t>
            </a:r>
            <a:r>
              <a:rPr lang="en-US" altLang="ja-JP" b="0" i="0" dirty="0">
                <a:solidFill>
                  <a:srgbClr val="111111"/>
                </a:solidFill>
                <a:effectLst/>
                <a:latin typeface="-apple-system"/>
              </a:rPr>
              <a:t>:</a:t>
            </a:r>
          </a:p>
          <a:p>
            <a:pPr marL="742950" lvl="1" indent="-285750" algn="l">
              <a:buFont typeface="Wingdings" panose="05000000000000000000" pitchFamily="2" charset="2"/>
              <a:buChar char="l"/>
            </a:pPr>
            <a:r>
              <a:rPr lang="en-US" altLang="ja-JP" dirty="0">
                <a:solidFill>
                  <a:srgbClr val="111111"/>
                </a:solidFill>
                <a:latin typeface="-apple-system"/>
              </a:rPr>
              <a:t>Start simple to prevent </a:t>
            </a:r>
            <a:r>
              <a:rPr lang="en-US" altLang="ja-JP" b="0" i="0" dirty="0">
                <a:solidFill>
                  <a:srgbClr val="111111"/>
                </a:solidFill>
                <a:effectLst/>
                <a:latin typeface="-apple-system"/>
              </a:rPr>
              <a:t>premature optimization</a:t>
            </a:r>
          </a:p>
          <a:p>
            <a:pPr marL="742950" lvl="1" indent="-285750" algn="l">
              <a:buFont typeface="Wingdings" panose="05000000000000000000" pitchFamily="2" charset="2"/>
              <a:buChar char="l"/>
            </a:pPr>
            <a:r>
              <a:rPr lang="en-US" altLang="ja-JP" b="0" i="0" dirty="0">
                <a:solidFill>
                  <a:srgbClr val="111111"/>
                </a:solidFill>
                <a:effectLst/>
                <a:latin typeface="-apple-system"/>
              </a:rPr>
              <a:t>Prioritizing speed and feedback</a:t>
            </a:r>
          </a:p>
          <a:p>
            <a:pPr marL="742950" lvl="1" indent="-285750" algn="l">
              <a:buFont typeface="Wingdings" panose="05000000000000000000" pitchFamily="2" charset="2"/>
              <a:buChar char="l"/>
            </a:pPr>
            <a:r>
              <a:rPr lang="en-US" altLang="ja-JP" b="0" i="0" dirty="0">
                <a:solidFill>
                  <a:srgbClr val="111111"/>
                </a:solidFill>
                <a:effectLst/>
                <a:latin typeface="-apple-system"/>
              </a:rPr>
              <a:t>Avoid unnecessary overhead</a:t>
            </a:r>
          </a:p>
          <a:p>
            <a:pPr marL="742950" lvl="1" indent="-285750" algn="l">
              <a:buFont typeface="+mj-lt"/>
              <a:buAutoNum type="arabicPeriod"/>
            </a:pPr>
            <a:endParaRPr lang="en-US" altLang="ja-JP" b="0" i="0" dirty="0">
              <a:solidFill>
                <a:srgbClr val="111111"/>
              </a:solidFill>
              <a:effectLst/>
              <a:latin typeface="-apple-system"/>
            </a:endParaRPr>
          </a:p>
          <a:p>
            <a:pPr algn="l"/>
            <a:r>
              <a:rPr lang="en-US" altLang="ja-JP" b="1" i="0" dirty="0">
                <a:solidFill>
                  <a:srgbClr val="111111"/>
                </a:solidFill>
                <a:effectLst/>
                <a:latin typeface="-apple-system"/>
              </a:rPr>
              <a:t>2. Boundary Exploration and Bounded Contexts</a:t>
            </a:r>
            <a:r>
              <a:rPr lang="en-US" altLang="ja-JP" b="0" i="0" dirty="0">
                <a:solidFill>
                  <a:srgbClr val="111111"/>
                </a:solidFill>
                <a:effectLst/>
                <a:latin typeface="-apple-system"/>
              </a:rPr>
              <a:t>:</a:t>
            </a:r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en-US" altLang="ja-JP" b="0" i="0" dirty="0">
                <a:solidFill>
                  <a:srgbClr val="111111"/>
                </a:solidFill>
                <a:effectLst/>
                <a:latin typeface="-apple-system"/>
              </a:rPr>
              <a:t>explore and discover the right boundaries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altLang="ja-JP" dirty="0">
              <a:solidFill>
                <a:srgbClr val="111111"/>
              </a:solidFill>
              <a:latin typeface="-apple-system"/>
            </a:endParaRPr>
          </a:p>
          <a:p>
            <a:pPr algn="l"/>
            <a:r>
              <a:rPr lang="en-US" altLang="ja-JP" b="1" dirty="0">
                <a:solidFill>
                  <a:srgbClr val="111111"/>
                </a:solidFill>
                <a:latin typeface="-apple-system"/>
              </a:rPr>
              <a:t>3</a:t>
            </a:r>
            <a:r>
              <a:rPr lang="en-US" altLang="ja-JP" b="1" i="0" dirty="0">
                <a:solidFill>
                  <a:srgbClr val="111111"/>
                </a:solidFill>
                <a:effectLst/>
                <a:latin typeface="-apple-system"/>
              </a:rPr>
              <a:t>. Gradual Evolution</a:t>
            </a:r>
            <a:r>
              <a:rPr lang="en-US" altLang="ja-JP" b="0" i="0" dirty="0">
                <a:solidFill>
                  <a:srgbClr val="111111"/>
                </a:solidFill>
                <a:effectLst/>
                <a:latin typeface="-apple-system"/>
              </a:rPr>
              <a:t>:</a:t>
            </a:r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en-US" altLang="ja-JP" dirty="0">
                <a:solidFill>
                  <a:srgbClr val="111111"/>
                </a:solidFill>
                <a:latin typeface="-apple-system"/>
              </a:rPr>
              <a:t>Monolithic </a:t>
            </a:r>
            <a:r>
              <a:rPr lang="ja-JP" altLang="en-US" dirty="0">
                <a:solidFill>
                  <a:srgbClr val="111111"/>
                </a:solidFill>
                <a:latin typeface="-apple-system"/>
              </a:rPr>
              <a:t>→　</a:t>
            </a:r>
            <a:r>
              <a:rPr lang="en-US" altLang="ja-JP" dirty="0">
                <a:solidFill>
                  <a:srgbClr val="111111"/>
                </a:solidFill>
                <a:latin typeface="-apple-system"/>
              </a:rPr>
              <a:t>Microservice is smooth</a:t>
            </a:r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en-US" altLang="ja-JP" dirty="0">
                <a:solidFill>
                  <a:srgbClr val="111111"/>
                </a:solidFill>
                <a:latin typeface="-apple-system"/>
              </a:rPr>
              <a:t>Adaptive to new insights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C38B52F-CB98-0E13-F988-1FDBFB395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Benefits : Monolith First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16859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E750D51-42F8-7A7E-937D-4851233F0B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+mj-lt"/>
              <a:buAutoNum type="arabicPeriod"/>
            </a:pPr>
            <a:r>
              <a:rPr lang="en-US" altLang="ja-JP" b="1" i="0" dirty="0">
                <a:solidFill>
                  <a:srgbClr val="111111"/>
                </a:solidFill>
                <a:effectLst/>
                <a:latin typeface="-apple-system"/>
              </a:rPr>
              <a:t>Tight coupling</a:t>
            </a:r>
            <a:r>
              <a:rPr lang="en-US" altLang="ja-JP" b="0" i="0" dirty="0">
                <a:solidFill>
                  <a:srgbClr val="111111"/>
                </a:solidFill>
                <a:effectLst/>
                <a:latin typeface="-apple-system"/>
              </a:rPr>
              <a:t>:</a:t>
            </a:r>
          </a:p>
          <a:p>
            <a:pPr marL="742950" lvl="1" indent="-285750" algn="l">
              <a:buFont typeface="Wingdings" panose="05000000000000000000" pitchFamily="2" charset="2"/>
              <a:buChar char="l"/>
            </a:pPr>
            <a:r>
              <a:rPr lang="en-US" altLang="ja-JP" b="0" i="0" dirty="0">
                <a:solidFill>
                  <a:srgbClr val="111111"/>
                </a:solidFill>
                <a:effectLst/>
                <a:latin typeface="-apple-system"/>
              </a:rPr>
              <a:t>Coupled within single codebase</a:t>
            </a:r>
            <a:endParaRPr lang="en-US" altLang="ja-JP" dirty="0">
              <a:solidFill>
                <a:srgbClr val="111111"/>
              </a:solidFill>
              <a:latin typeface="-apple-system"/>
            </a:endParaRPr>
          </a:p>
          <a:p>
            <a:pPr marL="742950" lvl="1" indent="-285750" algn="l">
              <a:buFont typeface="Wingdings" panose="05000000000000000000" pitchFamily="2" charset="2"/>
              <a:buChar char="l"/>
            </a:pPr>
            <a:r>
              <a:rPr lang="en-US" altLang="ja-JP" b="0" i="0" dirty="0">
                <a:solidFill>
                  <a:srgbClr val="111111"/>
                </a:solidFill>
                <a:effectLst/>
                <a:latin typeface="-apple-system"/>
              </a:rPr>
              <a:t>Change in one area can affect other parts</a:t>
            </a:r>
          </a:p>
          <a:p>
            <a:pPr marL="742950" lvl="1" indent="-285750" algn="l">
              <a:buFont typeface="Wingdings" panose="05000000000000000000" pitchFamily="2" charset="2"/>
              <a:buChar char="l"/>
            </a:pPr>
            <a:endParaRPr lang="en-US" altLang="ja-JP" b="0" i="0" dirty="0">
              <a:solidFill>
                <a:srgbClr val="111111"/>
              </a:solidFill>
              <a:effectLst/>
              <a:latin typeface="-apple-system"/>
            </a:endParaRPr>
          </a:p>
          <a:p>
            <a:pPr algn="l"/>
            <a:r>
              <a:rPr lang="en-US" altLang="ja-JP" b="1" i="0" dirty="0">
                <a:solidFill>
                  <a:srgbClr val="111111"/>
                </a:solidFill>
                <a:effectLst/>
                <a:latin typeface="-apple-system"/>
              </a:rPr>
              <a:t>2. Complex Deployment</a:t>
            </a:r>
            <a:r>
              <a:rPr lang="en-US" altLang="ja-JP" b="0" i="0" dirty="0">
                <a:solidFill>
                  <a:srgbClr val="111111"/>
                </a:solidFill>
                <a:effectLst/>
                <a:latin typeface="-apple-system"/>
              </a:rPr>
              <a:t>:</a:t>
            </a:r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en-US" altLang="ja-JP" dirty="0">
                <a:solidFill>
                  <a:srgbClr val="111111"/>
                </a:solidFill>
                <a:latin typeface="-apple-system"/>
              </a:rPr>
              <a:t>Large scale deployment</a:t>
            </a:r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en-US" altLang="ja-JP" dirty="0">
                <a:solidFill>
                  <a:srgbClr val="111111"/>
                </a:solidFill>
                <a:latin typeface="-apple-system"/>
              </a:rPr>
              <a:t>Require intensive resources</a:t>
            </a:r>
          </a:p>
          <a:p>
            <a:pPr lvl="1"/>
            <a:endParaRPr lang="en-US" altLang="ja-JP" dirty="0">
              <a:solidFill>
                <a:srgbClr val="111111"/>
              </a:solidFill>
              <a:latin typeface="-apple-system"/>
            </a:endParaRPr>
          </a:p>
          <a:p>
            <a:pPr algn="l"/>
            <a:r>
              <a:rPr lang="en-US" altLang="ja-JP" b="1" dirty="0">
                <a:solidFill>
                  <a:srgbClr val="111111"/>
                </a:solidFill>
                <a:latin typeface="-apple-system"/>
              </a:rPr>
              <a:t>3</a:t>
            </a:r>
            <a:r>
              <a:rPr lang="en-US" altLang="ja-JP" b="1" i="0" dirty="0">
                <a:solidFill>
                  <a:srgbClr val="111111"/>
                </a:solidFill>
                <a:effectLst/>
                <a:latin typeface="-apple-system"/>
              </a:rPr>
              <a:t>. </a:t>
            </a:r>
            <a:r>
              <a:rPr lang="en-US" altLang="ja-JP" b="1" dirty="0">
                <a:solidFill>
                  <a:srgbClr val="111111"/>
                </a:solidFill>
                <a:latin typeface="-apple-system"/>
              </a:rPr>
              <a:t>Lack of independence</a:t>
            </a:r>
            <a:r>
              <a:rPr lang="en-US" altLang="ja-JP" b="0" i="0" dirty="0">
                <a:solidFill>
                  <a:srgbClr val="111111"/>
                </a:solidFill>
                <a:effectLst/>
                <a:latin typeface="-apple-system"/>
              </a:rPr>
              <a:t>:</a:t>
            </a:r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kumimoji="1" lang="en-US" altLang="ja-JP" dirty="0">
                <a:solidFill>
                  <a:srgbClr val="111111"/>
                </a:solidFill>
                <a:latin typeface="-apple-system"/>
              </a:rPr>
              <a:t>Struggle </a:t>
            </a:r>
            <a:r>
              <a:rPr lang="en-US" altLang="ja-JP" dirty="0">
                <a:solidFill>
                  <a:srgbClr val="111111"/>
                </a:solidFill>
                <a:latin typeface="-apple-system"/>
              </a:rPr>
              <a:t>in evolving</a:t>
            </a:r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kumimoji="1" lang="en-US" altLang="ja-JP" dirty="0">
                <a:solidFill>
                  <a:srgbClr val="111111"/>
                </a:solidFill>
                <a:latin typeface="-apple-system"/>
              </a:rPr>
              <a:t>Hinders faster release cycle</a:t>
            </a:r>
            <a:endParaRPr kumimoji="1" lang="ja-JP" alt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8831C18-69E2-9E04-73E0-B0DB75CB0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Challenges of Monolithic Architecture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88533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タイトル 1"/>
          <p:cNvSpPr>
            <a:spLocks noGrp="1"/>
          </p:cNvSpPr>
          <p:nvPr>
            <p:ph type="title"/>
          </p:nvPr>
        </p:nvSpPr>
        <p:spPr>
          <a:xfrm>
            <a:off x="179388" y="195263"/>
            <a:ext cx="7377112" cy="271462"/>
          </a:xfrm>
        </p:spPr>
        <p:txBody>
          <a:bodyPr/>
          <a:lstStyle/>
          <a:p>
            <a:r>
              <a:rPr lang="en-US" altLang="ja-JP" b="1" i="0" dirty="0">
                <a:solidFill>
                  <a:srgbClr val="111111"/>
                </a:solidFill>
                <a:effectLst/>
                <a:latin typeface="-apple-system"/>
              </a:rPr>
              <a:t>Monolithic vs. Microservices</a:t>
            </a:r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9B0E9223-CD55-4AF0-8798-8F8495541E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038" y="566437"/>
            <a:ext cx="8791575" cy="435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defRPr kumimoji="1" sz="200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  <a:cs typeface="BIZ UDPゴシック" panose="020B0400000000000000" pitchFamily="50" charset="-128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defRPr kumimoji="1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  <a:cs typeface="BIZ UDPゴシック" panose="020B0400000000000000" pitchFamily="50" charset="-128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defRPr kumimoji="1" sz="160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  <a:cs typeface="BIZ UDPゴシック" panose="020B0400000000000000" pitchFamily="50" charset="-128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defRPr kumimoji="1" sz="120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  <a:cs typeface="BIZ UDPゴシック" panose="020B0400000000000000" pitchFamily="50" charset="-128"/>
              </a:defRPr>
            </a:lvl4pPr>
            <a:lvl5pPr marL="182880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kumimoji="1" sz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l"/>
            <a:endParaRPr lang="en-US" altLang="ja-JP" b="1" i="0" dirty="0">
              <a:solidFill>
                <a:srgbClr val="111111"/>
              </a:solidFill>
              <a:effectLst/>
              <a:latin typeface="-apple-system"/>
            </a:endParaRPr>
          </a:p>
          <a:p>
            <a:pPr algn="l"/>
            <a:endParaRPr lang="en-US" altLang="ja-JP" b="1" dirty="0">
              <a:solidFill>
                <a:srgbClr val="111111"/>
              </a:solidFill>
              <a:latin typeface="-apple-system"/>
            </a:endParaRPr>
          </a:p>
          <a:p>
            <a:pPr algn="l"/>
            <a:r>
              <a:rPr lang="en-US" altLang="ja-JP" b="1" i="0" dirty="0">
                <a:solidFill>
                  <a:srgbClr val="111111"/>
                </a:solidFill>
                <a:effectLst/>
                <a:latin typeface="-apple-system"/>
              </a:rPr>
              <a:t>Microservices Architecture</a:t>
            </a:r>
            <a:r>
              <a:rPr lang="en-US" altLang="ja-JP" b="0" i="0" dirty="0">
                <a:solidFill>
                  <a:srgbClr val="111111"/>
                </a:solidFill>
                <a:effectLst/>
                <a:latin typeface="-apple-system"/>
              </a:rPr>
              <a:t>:</a:t>
            </a:r>
          </a:p>
          <a:p>
            <a:pPr algn="l"/>
            <a:endParaRPr lang="en-US" altLang="ja-JP" b="0" i="0" dirty="0">
              <a:solidFill>
                <a:srgbClr val="111111"/>
              </a:solidFill>
              <a:effectLst/>
              <a:latin typeface="-apple-system"/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ja-JP" b="0" i="0" dirty="0">
                <a:solidFill>
                  <a:srgbClr val="111111"/>
                </a:solidFill>
                <a:effectLst/>
                <a:latin typeface="-apple-system"/>
              </a:rPr>
              <a:t>Composed of small, independent services.</a:t>
            </a: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ja-JP" b="0" i="0" dirty="0">
                <a:solidFill>
                  <a:srgbClr val="111111"/>
                </a:solidFill>
                <a:effectLst/>
                <a:latin typeface="-apple-system"/>
              </a:rPr>
              <a:t>Composed of small, independent services.</a:t>
            </a: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ja-JP" b="0" i="0" dirty="0">
                <a:solidFill>
                  <a:srgbClr val="111111"/>
                </a:solidFill>
                <a:effectLst/>
                <a:latin typeface="-apple-system"/>
              </a:rPr>
              <a:t>Easier to scale, maintain, and evolve.</a:t>
            </a:r>
          </a:p>
          <a:p>
            <a:pPr marL="342900" indent="-342900">
              <a:buFont typeface="Wingdings" panose="05000000000000000000" pitchFamily="2" charset="2"/>
              <a:buChar char="n"/>
            </a:pPr>
            <a:endParaRPr lang="en-US" altLang="ja-JP" b="0" i="0" dirty="0">
              <a:solidFill>
                <a:srgbClr val="111111"/>
              </a:solidFill>
              <a:effectLst/>
              <a:latin typeface="-apple-system"/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endParaRPr lang="en-US" altLang="ja-JP" b="0" i="0" dirty="0">
              <a:solidFill>
                <a:srgbClr val="111111"/>
              </a:solidFill>
              <a:effectLst/>
              <a:latin typeface="-apple-system"/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endParaRPr lang="en-US" altLang="ja-JP" b="0" i="0" dirty="0">
              <a:solidFill>
                <a:srgbClr val="111111"/>
              </a:solidFill>
              <a:effectLst/>
              <a:latin typeface="-apple-system"/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endParaRPr lang="en-US" altLang="ja-JP" kern="0" dirty="0"/>
          </a:p>
        </p:txBody>
      </p:sp>
    </p:spTree>
    <p:extLst>
      <p:ext uri="{BB962C8B-B14F-4D97-AF65-F5344CB8AC3E}">
        <p14:creationId xmlns:p14="http://schemas.microsoft.com/office/powerpoint/2010/main" val="10763720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F4793C6-8E30-87E3-3079-6DBF090775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843558"/>
            <a:ext cx="6624736" cy="3689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3C1D5578-9D0A-D827-6AB5-3B529377C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388" y="195263"/>
            <a:ext cx="7377112" cy="271462"/>
          </a:xfrm>
        </p:spPr>
        <p:txBody>
          <a:bodyPr/>
          <a:lstStyle/>
          <a:p>
            <a:r>
              <a:rPr lang="en-US" altLang="ja-JP" b="1" i="0" dirty="0">
                <a:solidFill>
                  <a:srgbClr val="111111"/>
                </a:solidFill>
                <a:effectLst/>
                <a:latin typeface="-apple-system"/>
              </a:rPr>
              <a:t>Scaling : Monolithic vs. Microservices</a:t>
            </a:r>
          </a:p>
        </p:txBody>
      </p:sp>
    </p:spTree>
    <p:extLst>
      <p:ext uri="{BB962C8B-B14F-4D97-AF65-F5344CB8AC3E}">
        <p14:creationId xmlns:p14="http://schemas.microsoft.com/office/powerpoint/2010/main" val="3855686616"/>
      </p:ext>
    </p:extLst>
  </p:cSld>
  <p:clrMapOvr>
    <a:masterClrMapping/>
  </p:clrMapOvr>
</p:sld>
</file>

<file path=ppt/theme/theme1.xml><?xml version="1.0" encoding="utf-8"?>
<a:theme xmlns:a="http://schemas.openxmlformats.org/drawingml/2006/main" name="標準デザイン">
  <a:themeElements>
    <a:clrScheme name="ユーザー定義 2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000066"/>
      </a:accent1>
      <a:accent2>
        <a:srgbClr val="E46C0A"/>
      </a:accent2>
      <a:accent3>
        <a:srgbClr val="9CACC0"/>
      </a:accent3>
      <a:accent4>
        <a:srgbClr val="FFDBB7"/>
      </a:accent4>
      <a:accent5>
        <a:srgbClr val="DAF2FE"/>
      </a:accent5>
      <a:accent6>
        <a:srgbClr val="FFFFFF"/>
      </a:accent6>
      <a:hlink>
        <a:srgbClr val="006DE2"/>
      </a:hlink>
      <a:folHlink>
        <a:srgbClr val="7F7F7F"/>
      </a:folHlink>
    </a:clrScheme>
    <a:fontScheme name="ユーザー定義 1">
      <a:majorFont>
        <a:latin typeface="BIZ UDPゴシック"/>
        <a:ea typeface="BIZ UDPゴシック"/>
        <a:cs typeface=""/>
      </a:majorFont>
      <a:minorFont>
        <a:latin typeface="BIZ UDPゴシック"/>
        <a:ea typeface="BIZ UDP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kumimoji="1" dirty="0">
            <a:latin typeface="BIZ UDPゴシック" panose="020B0400000000000000" pitchFamily="50" charset="-128"/>
            <a:ea typeface="BIZ UDPゴシック" panose="020B0400000000000000" pitchFamily="50" charset="-128"/>
          </a:defRPr>
        </a:defPPr>
      </a:lstStyle>
    </a:txDef>
  </a:objectDefaults>
  <a:extraClrSchemeLst>
    <a:extraClrScheme>
      <a:clrScheme name="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10218B"/>
        </a:accent1>
        <a:accent2>
          <a:srgbClr val="EC8700"/>
        </a:accent2>
        <a:accent3>
          <a:srgbClr val="FFFFFF"/>
        </a:accent3>
        <a:accent4>
          <a:srgbClr val="000000"/>
        </a:accent4>
        <a:accent5>
          <a:srgbClr val="AAABC4"/>
        </a:accent5>
        <a:accent6>
          <a:srgbClr val="D67A00"/>
        </a:accent6>
        <a:hlink>
          <a:srgbClr val="D541B2"/>
        </a:hlink>
        <a:folHlink>
          <a:srgbClr val="E6D31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9C05EC3C2DC86E489E2ED1F320E00D32" ma:contentTypeVersion="4" ma:contentTypeDescription="新しいドキュメントを作成します。" ma:contentTypeScope="" ma:versionID="e2ad427a75d08c1bae5932ce1c95db8d">
  <xsd:schema xmlns:xsd="http://www.w3.org/2001/XMLSchema" xmlns:xs="http://www.w3.org/2001/XMLSchema" xmlns:p="http://schemas.microsoft.com/office/2006/metadata/properties" xmlns:ns2="c2ce71ee-cf19-43be-bd6d-f52ba4f79631" targetNamespace="http://schemas.microsoft.com/office/2006/metadata/properties" ma:root="true" ma:fieldsID="1694341d8a2eb929c55a78f60dfdd209" ns2:_="">
    <xsd:import namespace="c2ce71ee-cf19-43be-bd6d-f52ba4f7963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ce71ee-cf19-43be-bd6d-f52ba4f7963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9B24CAB-8762-4A4B-99B0-F78F3F4424F6}">
  <ds:schemaRefs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c2ce71ee-cf19-43be-bd6d-f52ba4f79631"/>
    <ds:schemaRef ds:uri="http://purl.org/dc/elements/1.1/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79B70099-B2E9-4A95-8503-B76EA793555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2ce71ee-cf19-43be-bd6d-f52ba4f7963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A541675-A2A1-4BDE-B1D5-49427F302B4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491</Words>
  <Application>Microsoft Office PowerPoint</Application>
  <PresentationFormat>On-screen Show (16:9)</PresentationFormat>
  <Paragraphs>100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-apple-system</vt:lpstr>
      <vt:lpstr>BIZ UDPゴシック</vt:lpstr>
      <vt:lpstr>Meiryo UI</vt:lpstr>
      <vt:lpstr>Arial</vt:lpstr>
      <vt:lpstr>Calibri</vt:lpstr>
      <vt:lpstr>Wingdings</vt:lpstr>
      <vt:lpstr>標準デザイン</vt:lpstr>
      <vt:lpstr>PowerPoint Presentation</vt:lpstr>
      <vt:lpstr>目次</vt:lpstr>
      <vt:lpstr>Introduction</vt:lpstr>
      <vt:lpstr>Key Characteristics</vt:lpstr>
      <vt:lpstr>Monolithic vs. Microservices</vt:lpstr>
      <vt:lpstr>Benefits : Monolith First</vt:lpstr>
      <vt:lpstr>Challenges of Monolithic Architecture</vt:lpstr>
      <vt:lpstr>Monolithic vs. Microservices</vt:lpstr>
      <vt:lpstr>Scaling : Monolithic vs. Microservices</vt:lpstr>
      <vt:lpstr>Topology: Monolithic vs. Microservices</vt:lpstr>
      <vt:lpstr>Benefits</vt:lpstr>
      <vt:lpstr>Challenges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勉強会のルール</dc:title>
  <dc:creator/>
  <cp:lastModifiedBy/>
  <cp:revision>7</cp:revision>
  <dcterms:created xsi:type="dcterms:W3CDTF">2015-08-31T04:20:47Z</dcterms:created>
  <dcterms:modified xsi:type="dcterms:W3CDTF">2024-03-01T04:42:21Z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0x0101009C05EC3C2DC86E489E2ED1F320E00D32</vt:lpwstr>
  </property>
</Properties>
</file>