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41C217-892D-4C57-9F69-371D7CB5F544}">
  <a:tblStyle styleId="{C741C217-892D-4C57-9F69-371D7CB5F54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5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9fb7fe179_3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f9fb7fe179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9fb7fe179_3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f9fb7fe179_3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9fb7fe179_3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f9fb7fe179_3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9fb7fe179_3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2f9fb7fe179_3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f9fb7fe179_3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f9fb7fe179_3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45fd3ffb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a45fd3ffb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45fd3ffb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45fd3ffb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f9fb7fe179_3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2f9fb7fe179_3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f9fb7fe179_3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2f9fb7fe179_3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f9fb7fe179_3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2f9fb7fe179_3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9fb7fe179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f9fb7fe179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9fb7fe179_3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f9fb7fe179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9fb7fe179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f9fb7fe179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9fb7fe179_3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f9fb7fe179_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9fb7fe179_3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f9fb7fe179_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9fb7fe179_3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f9fb7fe179_3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9fb7fe179_3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2f9fb7fe179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9fb7fe179_3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f9fb7fe179_3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xilinx.com/support/documentation/user_guides/ug937-vivado-simulation.pdf" TargetMode="External"/><Relationship Id="rId4" Type="http://schemas.openxmlformats.org/officeDocument/2006/relationships/hyperlink" Target="https://www.edaplayground.com/" TargetMode="External"/><Relationship Id="rId5" Type="http://schemas.openxmlformats.org/officeDocument/2006/relationships/hyperlink" Target="https://www.edaplayground.com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BCD to Gray Code Converter and Gray Code to BCD Converter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4450575" y="3883350"/>
            <a:ext cx="48309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Done by: Gautham P Nair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     Shravan Krishna 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     (Group 19)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Subject: Logic Circuit Design-Course Project</a:t>
            </a:r>
            <a:endParaRPr/>
          </a:p>
        </p:txBody>
      </p:sp>
      <p:sp>
        <p:nvSpPr>
          <p:cNvPr id="101" name="Google Shape;10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6" name="Google Shape;16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950" y="1420725"/>
            <a:ext cx="8781226" cy="242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4"/>
          <p:cNvSpPr txBox="1"/>
          <p:nvPr/>
        </p:nvSpPr>
        <p:spPr>
          <a:xfrm>
            <a:off x="537850" y="513275"/>
            <a:ext cx="7528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 : Icarus verilog output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3" name="Google Shape;17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020">
                <a:latin typeface="Times New Roman"/>
                <a:ea typeface="Times New Roman"/>
                <a:cs typeface="Times New Roman"/>
                <a:sym typeface="Times New Roman"/>
              </a:rPr>
              <a:t>Software and Hardware Requirements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Xilinx ISE/Vivado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(for simulation and verification).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Icarus verilog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(for writing and simulating Verilog code).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GTK Wave 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(for simulating Verilog code)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FPGA Development Board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Xilinx XC7S50-CSGA324-1 Spartan-7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LEDs/Switches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inputting BCD/Gray code and displaying outputs.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0" name="Google Shape;18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Bill of Materials</a:t>
            </a:r>
            <a:endParaRPr sz="4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1" name="Google Shape;181;p36"/>
          <p:cNvGraphicFramePr/>
          <p:nvPr/>
        </p:nvGraphicFramePr>
        <p:xfrm>
          <a:off x="696550" y="129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{C741C217-892D-4C57-9F69-371D7CB5F544}</a:tableStyleId>
              </a:tblPr>
              <a:tblGrid>
                <a:gridCol w="611425"/>
                <a:gridCol w="3135825"/>
                <a:gridCol w="1102950"/>
                <a:gridCol w="2644250"/>
              </a:tblGrid>
              <a:tr h="94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Sl  no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Component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Quantity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609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FPGA Development Board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/>
                        <a:t>(Boolean FPGA Development Board Xilinx XC7S50-CSGA324-1 Spartan-7</a:t>
                      </a:r>
                      <a:r>
                        <a:rPr lang="en-GB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For implementing and testing logic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type="title"/>
          </p:nvPr>
        </p:nvSpPr>
        <p:spPr>
          <a:xfrm>
            <a:off x="311700" y="165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020">
                <a:latin typeface="Times New Roman"/>
                <a:ea typeface="Times New Roman"/>
                <a:cs typeface="Times New Roman"/>
                <a:sym typeface="Times New Roman"/>
              </a:rPr>
              <a:t>Simulation Output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8" name="Google Shape;18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450" y="1202400"/>
            <a:ext cx="7139108" cy="399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7"/>
          <p:cNvSpPr txBox="1"/>
          <p:nvPr/>
        </p:nvSpPr>
        <p:spPr>
          <a:xfrm>
            <a:off x="511738" y="738300"/>
            <a:ext cx="7528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 : GTK wave simulation output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5" name="Google Shape;195;p38"/>
          <p:cNvSpPr txBox="1"/>
          <p:nvPr>
            <p:ph type="title"/>
          </p:nvPr>
        </p:nvSpPr>
        <p:spPr>
          <a:xfrm>
            <a:off x="311700" y="166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4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6" name="Google Shape;19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486613" y="151113"/>
            <a:ext cx="4006949" cy="553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8"/>
          <p:cNvSpPr txBox="1"/>
          <p:nvPr/>
        </p:nvSpPr>
        <p:spPr>
          <a:xfrm>
            <a:off x="6377950" y="1472325"/>
            <a:ext cx="2046600" cy="22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 =0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bcd=0010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gray=0011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3" name="Google Shape;203;p39"/>
          <p:cNvSpPr txBox="1"/>
          <p:nvPr>
            <p:ph type="title"/>
          </p:nvPr>
        </p:nvSpPr>
        <p:spPr>
          <a:xfrm>
            <a:off x="311700" y="166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4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39"/>
          <p:cNvSpPr txBox="1"/>
          <p:nvPr/>
        </p:nvSpPr>
        <p:spPr>
          <a:xfrm>
            <a:off x="6474375" y="1472325"/>
            <a:ext cx="1950300" cy="22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 =1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gray=0011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bcd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=0010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05" name="Google Shape;20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384312" y="-44388"/>
            <a:ext cx="3953400" cy="593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02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2" name="Google Shape;212;p40"/>
          <p:cNvSpPr txBox="1"/>
          <p:nvPr>
            <p:ph idx="1" type="body"/>
          </p:nvPr>
        </p:nvSpPr>
        <p:spPr>
          <a:xfrm>
            <a:off x="311700" y="1483050"/>
            <a:ext cx="8520600" cy="30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successfully demonstrates the </a:t>
            </a:r>
            <a:r>
              <a:rPr b="1"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conversion between BCD and Gray code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the reverse </a:t>
            </a:r>
            <a:r>
              <a:rPr b="1"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Gray code to BCD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operation.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using simple XOR logic, this project illustrates the application of encoding and decoding systems that minimize errors in high-speed digital systems.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02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9" name="Google Shape;21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Xilinx, "</a:t>
            </a:r>
            <a:r>
              <a:rPr i="1"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Vivado Design Suite User Guide: Logic Simulation</a:t>
            </a: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," UG937 (v2020.1), May 2020. [Online]. Avaie at: </a:t>
            </a:r>
            <a:r>
              <a:rPr lang="en-GB" sz="17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https://www.xilinx.com/support/documentation/user_guides/ug937-vivado-simulation.pdf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Morris Mano, </a:t>
            </a:r>
            <a:r>
              <a:rPr i="1"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Logic and Computer Design</a:t>
            </a: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2nd ed. Prentice Hall, 2000.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Stephen Williams, "</a:t>
            </a:r>
            <a:r>
              <a:rPr i="1"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Icarus Verilog: A Verilog Simulation and Synthesis Tool</a:t>
            </a: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," 2001. Available at Icarus Verilog.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EDA Playground, "Online EDA Tools for Verilog and VHDL," [Online].               Available at:</a:t>
            </a:r>
            <a:r>
              <a:rPr lang="en-GB" sz="1700">
                <a:solidFill>
                  <a:schemeClr val="hlink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 </a:t>
            </a:r>
            <a:r>
              <a:rPr lang="en-GB" sz="17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https://www.edaplayground.com/</a:t>
            </a: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225" name="Google Shape;22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020">
                <a:latin typeface="Times New Roman"/>
                <a:ea typeface="Times New Roman"/>
                <a:cs typeface="Times New Roman"/>
                <a:sym typeface="Times New Roman"/>
              </a:rPr>
              <a:t> Introduction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3117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design and implementation of a </a:t>
            </a:r>
            <a:r>
              <a:rPr b="1"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Coded Decimal (BCD) to Gray Code converter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its reverse, </a:t>
            </a:r>
            <a:r>
              <a:rPr b="1"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Gray Code to BCD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are explored in this project.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Gray code is widely used in digital systems to minimize errors during transitions between states.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utilizes Verilog to model a converter that transforms BCD to Gray Code and also reverses the process to convert Gray Code back to BCD.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system is essential in digital communication for reducing transition errors and is implemented and tested on an FPGA to validate its functionality.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4" name="Google Shape;11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300" y="283325"/>
            <a:ext cx="7176325" cy="477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7"/>
          <p:cNvSpPr txBox="1"/>
          <p:nvPr/>
        </p:nvSpPr>
        <p:spPr>
          <a:xfrm>
            <a:off x="1157025" y="42775"/>
            <a:ext cx="67887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 : BCD to Gray code Truth table</a:t>
            </a:r>
            <a:endParaRPr b="1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1" name="Google Shape;121;p28"/>
          <p:cNvSpPr txBox="1"/>
          <p:nvPr/>
        </p:nvSpPr>
        <p:spPr>
          <a:xfrm>
            <a:off x="0" y="0"/>
            <a:ext cx="3000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b="1" sz="4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primary objectives of this project are: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design and implement a </a:t>
            </a:r>
            <a:r>
              <a:rPr b="1"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BCD to Gray code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converter.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design and implement the </a:t>
            </a:r>
            <a:r>
              <a:rPr b="1"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reverse conversion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Gray code to BCD.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understand the use of encoding/decoding in reducing transition errors in digital systems.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implement the conversion in Verilog and verify it through Field Programmable Gate Array (FPGA) hardware testing.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020"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covers: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conversion between </a:t>
            </a:r>
            <a:r>
              <a:rPr b="1"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BCD and Gray code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vice versa.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of </a:t>
            </a:r>
            <a:r>
              <a:rPr b="1"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error-minimization techniques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digital communication.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through </a:t>
            </a:r>
            <a:r>
              <a:rPr b="1"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FPGA hardware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simulation tools.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Potential applications in digital systems such as error correction, rotary encoders, and ADCs.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>
            <p:ph type="title"/>
          </p:nvPr>
        </p:nvSpPr>
        <p:spPr>
          <a:xfrm>
            <a:off x="311700" y="79125"/>
            <a:ext cx="85206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020"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7" name="Google Shape;13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588" y="1073325"/>
            <a:ext cx="6629324" cy="389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0"/>
          <p:cNvSpPr txBox="1"/>
          <p:nvPr/>
        </p:nvSpPr>
        <p:spPr>
          <a:xfrm>
            <a:off x="345375" y="677950"/>
            <a:ext cx="75285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 : Schematic Diagram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type="title"/>
          </p:nvPr>
        </p:nvSpPr>
        <p:spPr>
          <a:xfrm>
            <a:off x="311700" y="175375"/>
            <a:ext cx="85206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020"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5" name="Google Shape;145;p31"/>
          <p:cNvPicPr preferRelativeResize="0"/>
          <p:nvPr/>
        </p:nvPicPr>
        <p:blipFill rotWithShape="1">
          <a:blip r:embed="rId3">
            <a:alphaModFix/>
          </a:blip>
          <a:srcRect b="0" l="813" r="0" t="0"/>
          <a:stretch/>
        </p:blipFill>
        <p:spPr>
          <a:xfrm>
            <a:off x="678375" y="1235850"/>
            <a:ext cx="778725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1"/>
          <p:cNvSpPr txBox="1"/>
          <p:nvPr/>
        </p:nvSpPr>
        <p:spPr>
          <a:xfrm>
            <a:off x="345375" y="763375"/>
            <a:ext cx="75285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 : Icarus verilog model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2" name="Google Shape;152;p32"/>
          <p:cNvPicPr preferRelativeResize="0"/>
          <p:nvPr/>
        </p:nvPicPr>
        <p:blipFill rotWithShape="1">
          <a:blip r:embed="rId3">
            <a:alphaModFix/>
          </a:blip>
          <a:srcRect b="0" l="773" r="0" t="0"/>
          <a:stretch/>
        </p:blipFill>
        <p:spPr>
          <a:xfrm>
            <a:off x="461950" y="485100"/>
            <a:ext cx="8104050" cy="45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2"/>
          <p:cNvSpPr txBox="1"/>
          <p:nvPr/>
        </p:nvSpPr>
        <p:spPr>
          <a:xfrm>
            <a:off x="505775" y="0"/>
            <a:ext cx="75285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 : Icarus verilog testbench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9" name="Google Shape;159;p33"/>
          <p:cNvPicPr preferRelativeResize="0"/>
          <p:nvPr/>
        </p:nvPicPr>
        <p:blipFill rotWithShape="1">
          <a:blip r:embed="rId3">
            <a:alphaModFix/>
          </a:blip>
          <a:srcRect b="0" l="606" r="0" t="0"/>
          <a:stretch/>
        </p:blipFill>
        <p:spPr>
          <a:xfrm>
            <a:off x="250400" y="581700"/>
            <a:ext cx="8466826" cy="420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3"/>
          <p:cNvSpPr txBox="1"/>
          <p:nvPr/>
        </p:nvSpPr>
        <p:spPr>
          <a:xfrm>
            <a:off x="505775" y="0"/>
            <a:ext cx="75285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 : Icarus verilog testbench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