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  <p:sldId id="263" r:id="rId5"/>
    <p:sldId id="269" r:id="rId6"/>
    <p:sldId id="264" r:id="rId7"/>
    <p:sldId id="271" r:id="rId8"/>
    <p:sldId id="272" r:id="rId9"/>
    <p:sldId id="270" r:id="rId10"/>
    <p:sldId id="265" r:id="rId11"/>
    <p:sldId id="273" r:id="rId12"/>
    <p:sldId id="274" r:id="rId13"/>
    <p:sldId id="275" r:id="rId14"/>
    <p:sldId id="276" r:id="rId15"/>
    <p:sldId id="278" r:id="rId16"/>
    <p:sldId id="277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26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6176F-BC3C-4F46-B15C-97E11E296C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235FB-6BE5-4DAC-8715-63F1B672BA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235FB-6BE5-4DAC-8715-63F1B672B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235FB-6BE5-4DAC-8715-63F1B672B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3BA90DD-4870-4743-9F94-D01F1EB7EC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024F058-8A7A-4062-AA5B-D27EACF7CEA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90DD-4870-4743-9F94-D01F1EB7EC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F058-8A7A-4062-AA5B-D27EACF7CEA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751060" y="-36830"/>
            <a:ext cx="25146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n w="12700">
                  <a:solidFill>
                    <a:sysClr val="windowText" lastClr="000000"/>
                  </a:solidFill>
                </a:ln>
                <a:latin typeface="楷体" panose="02010609060101010101" charset="-122"/>
                <a:ea typeface="楷体" panose="02010609060101010101" charset="-122"/>
              </a:rPr>
              <a:t>对 外 汉 语 之 家</a:t>
            </a:r>
            <a:endParaRPr lang="zh-CN" altLang="en-US" sz="2000">
              <a:ln w="12700">
                <a:solidFill>
                  <a:sysClr val="windowText" lastClr="000000"/>
                </a:solidFill>
              </a:ln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137025" y="6555105"/>
            <a:ext cx="3918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对 外 汉 语 之 家 教 研 组 ∙ 制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90DD-4870-4743-9F94-D01F1EB7EC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F058-8A7A-4062-AA5B-D27EACF7CEA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751060" y="-36830"/>
            <a:ext cx="25146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n w="12700">
                  <a:solidFill>
                    <a:sysClr val="windowText" lastClr="000000"/>
                  </a:solidFill>
                </a:ln>
                <a:latin typeface="楷体" panose="02010609060101010101" charset="-122"/>
                <a:ea typeface="楷体" panose="02010609060101010101" charset="-122"/>
              </a:rPr>
              <a:t>对 外 汉 语 之 家</a:t>
            </a:r>
            <a:endParaRPr lang="zh-CN" altLang="en-US" sz="2000">
              <a:ln w="12700">
                <a:solidFill>
                  <a:sysClr val="windowText" lastClr="000000"/>
                </a:solidFill>
              </a:ln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137025" y="6555105"/>
            <a:ext cx="3918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对 外 汉 语 之 家 教 研 组 ∙ 制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90DD-4870-4743-9F94-D01F1EB7EC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F058-8A7A-4062-AA5B-D27EACF7CEA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751060" y="-36830"/>
            <a:ext cx="25146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n w="12700">
                  <a:solidFill>
                    <a:sysClr val="windowText" lastClr="000000"/>
                  </a:solidFill>
                </a:ln>
                <a:latin typeface="楷体" panose="02010609060101010101" charset="-122"/>
                <a:ea typeface="楷体" panose="02010609060101010101" charset="-122"/>
              </a:rPr>
              <a:t>对 外 汉 语 之 家</a:t>
            </a:r>
            <a:endParaRPr lang="zh-CN" altLang="en-US" sz="2000">
              <a:ln w="12700">
                <a:solidFill>
                  <a:sysClr val="windowText" lastClr="000000"/>
                </a:solidFill>
              </a:ln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137025" y="6555105"/>
            <a:ext cx="3918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对 外 汉 语 之 家 教 研 组 ∙ 制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 defTabSz="-635">
              <a:buNone/>
              <a:tabLst>
                <a:tab pos="2633345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3BA90DD-4870-4743-9F94-D01F1EB7EC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7024F058-8A7A-4062-AA5B-D27EACF7CEA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90DD-4870-4743-9F94-D01F1EB7EC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F058-8A7A-4062-AA5B-D27EACF7CEA5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9751060" y="-36830"/>
            <a:ext cx="25146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n w="12700">
                  <a:solidFill>
                    <a:sysClr val="windowText" lastClr="000000"/>
                  </a:solidFill>
                </a:ln>
                <a:latin typeface="楷体" panose="02010609060101010101" charset="-122"/>
                <a:ea typeface="楷体" panose="02010609060101010101" charset="-122"/>
              </a:rPr>
              <a:t>对 外 汉 语 之 家</a:t>
            </a:r>
            <a:endParaRPr lang="zh-CN" altLang="en-US" sz="2000">
              <a:ln w="12700">
                <a:solidFill>
                  <a:sysClr val="windowText" lastClr="000000"/>
                </a:solidFill>
              </a:ln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137025" y="6555105"/>
            <a:ext cx="3918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对 外 汉 语 之 家 教 研 组 ∙ 制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90DD-4870-4743-9F94-D01F1EB7EC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F058-8A7A-4062-AA5B-D27EACF7CEA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9751060" y="-36830"/>
            <a:ext cx="25146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n w="12700">
                  <a:solidFill>
                    <a:sysClr val="windowText" lastClr="000000"/>
                  </a:solidFill>
                </a:ln>
                <a:latin typeface="楷体" panose="02010609060101010101" charset="-122"/>
                <a:ea typeface="楷体" panose="02010609060101010101" charset="-122"/>
              </a:rPr>
              <a:t>对 外 汉 语 之 家</a:t>
            </a:r>
            <a:endParaRPr lang="zh-CN" altLang="en-US" sz="2000">
              <a:ln w="12700">
                <a:solidFill>
                  <a:sysClr val="windowText" lastClr="000000"/>
                </a:solidFill>
              </a:ln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137025" y="6555105"/>
            <a:ext cx="3918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对 外 汉 语 之 家 教 研 组 ∙ 制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90DD-4870-4743-9F94-D01F1EB7EC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F058-8A7A-4062-AA5B-D27EACF7CEA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751060" y="-36830"/>
            <a:ext cx="25146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n w="12700">
                  <a:solidFill>
                    <a:sysClr val="windowText" lastClr="000000"/>
                  </a:solidFill>
                </a:ln>
                <a:latin typeface="楷体" panose="02010609060101010101" charset="-122"/>
                <a:ea typeface="楷体" panose="02010609060101010101" charset="-122"/>
              </a:rPr>
              <a:t>对 外 汉 语 之 家</a:t>
            </a:r>
            <a:endParaRPr lang="zh-CN" altLang="en-US" sz="2000">
              <a:ln w="12700">
                <a:solidFill>
                  <a:sysClr val="windowText" lastClr="000000"/>
                </a:solidFill>
              </a:ln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137025" y="6555105"/>
            <a:ext cx="3918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对 外 汉 语 之 家 教 研 组 ∙ 制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90DD-4870-4743-9F94-D01F1EB7EC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F058-8A7A-4062-AA5B-D27EACF7CEA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751060" y="-36830"/>
            <a:ext cx="25146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n w="12700">
                  <a:solidFill>
                    <a:sysClr val="windowText" lastClr="000000"/>
                  </a:solidFill>
                </a:ln>
                <a:latin typeface="楷体" panose="02010609060101010101" charset="-122"/>
                <a:ea typeface="楷体" panose="02010609060101010101" charset="-122"/>
              </a:rPr>
              <a:t>对 外 汉 语 之 家</a:t>
            </a:r>
            <a:endParaRPr lang="zh-CN" altLang="en-US" sz="2000">
              <a:ln w="12700">
                <a:solidFill>
                  <a:sysClr val="windowText" lastClr="000000"/>
                </a:solidFill>
              </a:ln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137025" y="6555105"/>
            <a:ext cx="3918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对 外 汉 语 之 家 教 研 组 ∙ 制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90DD-4870-4743-9F94-D01F1EB7EC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7024F058-8A7A-4062-AA5B-D27EACF7CEA5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文本框 6"/>
          <p:cNvSpPr txBox="1"/>
          <p:nvPr userDrawn="1"/>
        </p:nvSpPr>
        <p:spPr>
          <a:xfrm>
            <a:off x="9751060" y="-36830"/>
            <a:ext cx="25146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n w="12700">
                  <a:solidFill>
                    <a:sysClr val="windowText" lastClr="000000"/>
                  </a:solidFill>
                </a:ln>
                <a:latin typeface="楷体" panose="02010609060101010101" charset="-122"/>
                <a:ea typeface="楷体" panose="02010609060101010101" charset="-122"/>
              </a:rPr>
              <a:t>对 外 汉 语 之 家</a:t>
            </a:r>
            <a:endParaRPr lang="zh-CN" altLang="en-US" sz="2000">
              <a:ln w="12700">
                <a:solidFill>
                  <a:sysClr val="windowText" lastClr="000000"/>
                </a:solidFill>
              </a:ln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4137025" y="6555105"/>
            <a:ext cx="3918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对 外 汉 语 之 家 教 研 组 ∙ 制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3BA90DD-4870-4743-9F94-D01F1EB7EC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7024F058-8A7A-4062-AA5B-D27EACF7CEA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3BA90DD-4870-4743-9F94-D01F1EB7EC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024F058-8A7A-4062-AA5B-D27EACF7CEA5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760">
              <a:srgbClr val="D6E6F5"/>
            </a:gs>
            <a:gs pos="60000">
              <a:srgbClr val="C0D9EF"/>
            </a:gs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3563" y="2192187"/>
            <a:ext cx="8527921" cy="1083275"/>
          </a:xfrm>
        </p:spPr>
        <p:txBody>
          <a:bodyPr>
            <a:normAutofit/>
          </a:bodyPr>
          <a:lstStyle/>
          <a:p>
            <a:pPr algn="ctr"/>
            <a:r>
              <a:rPr lang="zh-CN" altLang="zh-CN" sz="4800" dirty="0"/>
              <a:t>第八</a:t>
            </a:r>
            <a:r>
              <a:rPr lang="zh-CN" altLang="zh-CN" sz="4800" dirty="0" smtClean="0"/>
              <a:t>课</a:t>
            </a:r>
            <a:r>
              <a:rPr lang="en-US" altLang="zh-CN" sz="4800" dirty="0"/>
              <a:t> </a:t>
            </a:r>
            <a:r>
              <a:rPr lang="en-US" altLang="zh-CN" sz="4800" dirty="0" smtClean="0"/>
              <a:t> </a:t>
            </a:r>
            <a:r>
              <a:rPr lang="zh-CN" altLang="zh-CN" sz="4800" dirty="0" smtClean="0">
                <a:solidFill>
                  <a:srgbClr val="FF0000"/>
                </a:solidFill>
              </a:rPr>
              <a:t>边</a:t>
            </a:r>
            <a:r>
              <a:rPr lang="zh-CN" altLang="zh-CN" sz="4800" dirty="0"/>
              <a:t>喝啤酒</a:t>
            </a:r>
            <a:r>
              <a:rPr lang="zh-CN" altLang="zh-CN" sz="4800" dirty="0">
                <a:solidFill>
                  <a:srgbClr val="FF0000"/>
                </a:solidFill>
              </a:rPr>
              <a:t>边</a:t>
            </a:r>
            <a:r>
              <a:rPr lang="zh-CN" altLang="zh-CN" sz="4800" dirty="0"/>
              <a:t>看</a:t>
            </a:r>
            <a:r>
              <a:rPr lang="zh-CN" altLang="zh-CN" sz="4800" dirty="0" smtClean="0"/>
              <a:t>世界杯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>
          <a:xfrm>
            <a:off x="1562099" y="3945082"/>
            <a:ext cx="9070848" cy="457201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初级</a:t>
            </a:r>
            <a:r>
              <a:rPr lang="zh-CN" altLang="en-US" sz="2400" b="1" dirty="0" smtClean="0"/>
              <a:t>汉语口语课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289245" y="4871848"/>
            <a:ext cx="3343702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060"/>
                </a:solidFill>
              </a:rPr>
              <a:t>对外汉语之家     教研组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760">
              <a:srgbClr val="D6E6F5"/>
            </a:gs>
            <a:gs pos="60000">
              <a:srgbClr val="C0D9EF"/>
            </a:gs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 smtClean="0"/>
            </a:br>
            <a:r>
              <a:rPr lang="zh-CN" altLang="zh-CN" dirty="0" smtClean="0"/>
              <a:t>语法点</a:t>
            </a:r>
            <a:r>
              <a:rPr lang="zh-CN" altLang="en-US" dirty="0" smtClean="0"/>
              <a:t>二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427" y="1330036"/>
            <a:ext cx="10515600" cy="48469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300" b="1" dirty="0">
                <a:solidFill>
                  <a:srgbClr val="FF0000"/>
                </a:solidFill>
                <a:latin typeface="+mn-ea"/>
              </a:rPr>
              <a:t>2. </a:t>
            </a:r>
            <a:r>
              <a:rPr lang="zh-CN" altLang="zh-CN" sz="3300" b="1" dirty="0">
                <a:solidFill>
                  <a:srgbClr val="FF0000"/>
                </a:solidFill>
                <a:latin typeface="+mn-ea"/>
              </a:rPr>
              <a:t>次</a:t>
            </a:r>
            <a:r>
              <a:rPr lang="en-US" altLang="zh-CN" sz="3300" b="1" dirty="0">
                <a:solidFill>
                  <a:srgbClr val="FF0000"/>
                </a:solidFill>
                <a:latin typeface="+mn-ea"/>
              </a:rPr>
              <a:t>&amp;</a:t>
            </a:r>
            <a:r>
              <a:rPr lang="zh-CN" altLang="zh-CN" sz="3300" b="1" dirty="0">
                <a:solidFill>
                  <a:srgbClr val="FF0000"/>
                </a:solidFill>
                <a:latin typeface="+mn-ea"/>
              </a:rPr>
              <a:t>遍</a:t>
            </a:r>
            <a:endParaRPr lang="zh-CN" altLang="zh-CN" sz="33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800" b="1" dirty="0" smtClean="0"/>
              <a:t>例句：</a:t>
            </a:r>
            <a:r>
              <a:rPr lang="zh-CN" altLang="zh-CN" sz="2800" dirty="0" smtClean="0"/>
              <a:t>我</a:t>
            </a:r>
            <a:r>
              <a:rPr lang="zh-CN" altLang="zh-CN" sz="2800" dirty="0"/>
              <a:t>去过三次了。</a:t>
            </a:r>
            <a:endParaRPr lang="zh-CN" altLang="zh-CN" sz="2800" dirty="0"/>
          </a:p>
          <a:p>
            <a:pPr marL="0" lvl="0" indent="0">
              <a:buNone/>
            </a:pPr>
            <a:endParaRPr lang="zh-CN" altLang="zh-CN" sz="3200" dirty="0"/>
          </a:p>
          <a:p>
            <a:pPr marL="0" lvl="0" indent="0">
              <a:buNone/>
            </a:pPr>
            <a:r>
              <a:rPr lang="zh-CN" altLang="en-US" sz="2800" dirty="0" smtClean="0"/>
              <a:t>区别</a:t>
            </a:r>
            <a:r>
              <a:rPr lang="zh-CN" altLang="zh-CN" sz="3200" dirty="0" smtClean="0"/>
              <a:t>“次”与“遍”相比，更多地使用于口语范畴。</a:t>
            </a:r>
            <a:endParaRPr lang="zh-CN" altLang="zh-CN" sz="3200" dirty="0" smtClean="0"/>
          </a:p>
          <a:p>
            <a:pPr marL="0" lvl="0" indent="0">
              <a:buNone/>
            </a:pPr>
            <a:endParaRPr lang="zh-CN" altLang="zh-CN" sz="3600" dirty="0" smtClean="0"/>
          </a:p>
          <a:p>
            <a:r>
              <a:rPr lang="zh-CN" altLang="zh-CN" sz="2800" dirty="0" smtClean="0"/>
              <a:t>①我看过三次了。</a:t>
            </a:r>
            <a:endParaRPr lang="zh-CN" altLang="zh-CN" sz="2800" dirty="0" smtClean="0"/>
          </a:p>
          <a:p>
            <a:r>
              <a:rPr lang="zh-CN" altLang="zh-CN" sz="2800" dirty="0" smtClean="0"/>
              <a:t>②这条路修过三次了。</a:t>
            </a:r>
            <a:endParaRPr lang="zh-CN" altLang="zh-CN" sz="2800" dirty="0" smtClean="0"/>
          </a:p>
          <a:p>
            <a:endParaRPr lang="zh-CN" altLang="zh-CN" sz="2800" dirty="0" smtClean="0"/>
          </a:p>
          <a:p>
            <a:pPr lvl="0"/>
            <a:endParaRPr lang="en-US" altLang="zh-CN" dirty="0" smtClean="0"/>
          </a:p>
          <a:p>
            <a:pPr marL="0" indent="0">
              <a:buNone/>
            </a:pPr>
            <a:endParaRPr lang="zh-CN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760">
              <a:srgbClr val="D6E6F5"/>
            </a:gs>
            <a:gs pos="60000">
              <a:srgbClr val="C0D9EF"/>
            </a:gs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 smtClean="0"/>
            </a:br>
            <a:r>
              <a:rPr lang="zh-CN" altLang="zh-CN" dirty="0" smtClean="0"/>
              <a:t>语法点</a:t>
            </a:r>
            <a:r>
              <a:rPr lang="zh-CN" altLang="en-US" dirty="0" smtClean="0"/>
              <a:t>二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427" y="1330036"/>
            <a:ext cx="10515600" cy="48469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300" b="1" dirty="0">
                <a:solidFill>
                  <a:srgbClr val="FF0000"/>
                </a:solidFill>
                <a:latin typeface="+mn-ea"/>
              </a:rPr>
              <a:t>2. </a:t>
            </a:r>
            <a:r>
              <a:rPr lang="zh-CN" altLang="zh-CN" sz="3300" b="1" dirty="0">
                <a:solidFill>
                  <a:srgbClr val="FF0000"/>
                </a:solidFill>
                <a:latin typeface="+mn-ea"/>
              </a:rPr>
              <a:t>次</a:t>
            </a:r>
            <a:r>
              <a:rPr lang="en-US" altLang="zh-CN" sz="3300" b="1" dirty="0">
                <a:solidFill>
                  <a:srgbClr val="FF0000"/>
                </a:solidFill>
                <a:latin typeface="+mn-ea"/>
              </a:rPr>
              <a:t>&amp;</a:t>
            </a:r>
            <a:r>
              <a:rPr lang="zh-CN" altLang="zh-CN" sz="3300" b="1" dirty="0">
                <a:solidFill>
                  <a:srgbClr val="FF0000"/>
                </a:solidFill>
                <a:latin typeface="+mn-ea"/>
              </a:rPr>
              <a:t>遍</a:t>
            </a:r>
            <a:endParaRPr lang="zh-CN" altLang="zh-CN" sz="33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800" b="1" dirty="0"/>
              <a:t>练习</a:t>
            </a:r>
            <a:r>
              <a:rPr lang="zh-CN" altLang="en-US" sz="2800" b="1" dirty="0" smtClean="0"/>
              <a:t>：</a:t>
            </a:r>
            <a:r>
              <a:rPr lang="en-US" altLang="zh-CN" sz="2800" dirty="0" smtClean="0"/>
              <a:t>1</a:t>
            </a:r>
            <a:r>
              <a:rPr lang="zh-CN" altLang="zh-CN" sz="2800" dirty="0"/>
              <a:t>、根据课文内容填空</a:t>
            </a:r>
            <a:r>
              <a:rPr lang="zh-CN" altLang="zh-CN" sz="3200" dirty="0" smtClean="0"/>
              <a:t>：</a:t>
            </a:r>
            <a:endParaRPr lang="zh-CN" altLang="zh-CN" sz="3200" dirty="0" smtClean="0"/>
          </a:p>
          <a:p>
            <a:endParaRPr lang="zh-CN" altLang="zh-CN" sz="3600" dirty="0" smtClean="0"/>
          </a:p>
          <a:p>
            <a:r>
              <a:rPr lang="zh-CN" altLang="zh-CN" sz="2800" dirty="0"/>
              <a:t>今天晚上贝尔和杰克要一起去</a:t>
            </a:r>
            <a:r>
              <a:rPr lang="zh-CN" altLang="zh-CN" sz="2800" dirty="0" smtClean="0"/>
              <a:t>（看）</a:t>
            </a:r>
            <a:r>
              <a:rPr lang="zh-CN" altLang="zh-CN" sz="2800" dirty="0"/>
              <a:t>电影，他们不看《叶问》，因为杰克（已经）看（过）三（遍）了。杰克还说他们可以（一边）（喝）可乐，（一边）看电影。</a:t>
            </a:r>
            <a:endParaRPr lang="zh-CN" altLang="zh-CN" sz="2800" dirty="0"/>
          </a:p>
          <a:p>
            <a:endParaRPr lang="zh-CN" altLang="zh-CN" sz="2800" dirty="0" smtClean="0"/>
          </a:p>
          <a:p>
            <a:pPr lvl="0"/>
            <a:endParaRPr lang="en-US" altLang="zh-CN" dirty="0" smtClean="0"/>
          </a:p>
          <a:p>
            <a:pPr marL="0" indent="0">
              <a:buNone/>
            </a:pPr>
            <a:endParaRPr lang="zh-CN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760">
              <a:srgbClr val="D6E6F5"/>
            </a:gs>
            <a:gs pos="60000">
              <a:srgbClr val="C0D9EF"/>
            </a:gs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 smtClean="0"/>
            </a:br>
            <a:r>
              <a:rPr lang="zh-CN" altLang="zh-CN" dirty="0" smtClean="0"/>
              <a:t>语法点</a:t>
            </a:r>
            <a:r>
              <a:rPr lang="zh-CN" altLang="en-US" dirty="0" smtClean="0"/>
              <a:t>二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427" y="1330036"/>
            <a:ext cx="10515600" cy="484692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3300" b="1" dirty="0">
                <a:solidFill>
                  <a:srgbClr val="FF0000"/>
                </a:solidFill>
                <a:latin typeface="+mn-ea"/>
              </a:rPr>
              <a:t>2. </a:t>
            </a:r>
            <a:r>
              <a:rPr lang="zh-CN" altLang="zh-CN" sz="3300" b="1" dirty="0">
                <a:solidFill>
                  <a:srgbClr val="FF0000"/>
                </a:solidFill>
                <a:latin typeface="+mn-ea"/>
              </a:rPr>
              <a:t>次</a:t>
            </a:r>
            <a:r>
              <a:rPr lang="en-US" altLang="zh-CN" sz="3300" b="1" dirty="0">
                <a:solidFill>
                  <a:srgbClr val="FF0000"/>
                </a:solidFill>
                <a:latin typeface="+mn-ea"/>
              </a:rPr>
              <a:t>&amp;</a:t>
            </a:r>
            <a:r>
              <a:rPr lang="zh-CN" altLang="zh-CN" sz="3300" b="1" dirty="0">
                <a:solidFill>
                  <a:srgbClr val="FF0000"/>
                </a:solidFill>
                <a:latin typeface="+mn-ea"/>
              </a:rPr>
              <a:t>遍</a:t>
            </a:r>
            <a:endParaRPr lang="zh-CN" altLang="zh-CN" sz="33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800" b="1" dirty="0" smtClean="0"/>
              <a:t>练习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：</a:t>
            </a:r>
            <a:r>
              <a:rPr lang="zh-CN" altLang="zh-CN" sz="2800" dirty="0" smtClean="0"/>
              <a:t>为</a:t>
            </a:r>
            <a:r>
              <a:rPr lang="zh-CN" altLang="zh-CN" sz="2800" dirty="0"/>
              <a:t>下列句子选择合适的词（次</a:t>
            </a:r>
            <a:r>
              <a:rPr lang="en-US" altLang="zh-CN" sz="2800" dirty="0"/>
              <a:t>&amp;</a:t>
            </a:r>
            <a:r>
              <a:rPr lang="zh-CN" altLang="zh-CN" sz="2800" dirty="0"/>
              <a:t>遍</a:t>
            </a:r>
            <a:r>
              <a:rPr lang="zh-CN" altLang="zh-CN" sz="3200" dirty="0" smtClean="0"/>
              <a:t>）</a:t>
            </a:r>
            <a:endParaRPr lang="zh-CN" altLang="zh-CN" sz="3200" dirty="0" smtClean="0"/>
          </a:p>
          <a:p>
            <a:endParaRPr lang="zh-CN" altLang="zh-CN" sz="3600" dirty="0" smtClean="0"/>
          </a:p>
          <a:p>
            <a:r>
              <a:rPr lang="en-US" altLang="zh-CN" sz="2800" dirty="0"/>
              <a:t>1</a:t>
            </a:r>
            <a:r>
              <a:rPr lang="zh-CN" altLang="zh-CN" sz="2800" dirty="0"/>
              <a:t>、我去了三（）北京。</a:t>
            </a:r>
            <a:endParaRPr lang="zh-CN" altLang="zh-CN" sz="2800" dirty="0"/>
          </a:p>
          <a:p>
            <a:r>
              <a:rPr lang="en-US" altLang="zh-CN" sz="2800" dirty="0"/>
              <a:t>2</a:t>
            </a:r>
            <a:r>
              <a:rPr lang="zh-CN" altLang="zh-CN" sz="2800" dirty="0"/>
              <a:t>、今天她只睡了一（）觉。</a:t>
            </a:r>
            <a:endParaRPr lang="zh-CN" altLang="zh-CN" sz="2800" dirty="0"/>
          </a:p>
          <a:p>
            <a:r>
              <a:rPr lang="en-US" altLang="zh-CN" sz="2800" dirty="0"/>
              <a:t>3</a:t>
            </a:r>
            <a:r>
              <a:rPr lang="zh-CN" altLang="zh-CN" sz="2800" dirty="0"/>
              <a:t>、这本书我看了两（）</a:t>
            </a:r>
            <a:endParaRPr lang="zh-CN" altLang="zh-CN" sz="2800" dirty="0"/>
          </a:p>
          <a:p>
            <a:r>
              <a:rPr lang="en-US" altLang="zh-CN" sz="2800" dirty="0"/>
              <a:t>4</a:t>
            </a:r>
            <a:r>
              <a:rPr lang="zh-CN" altLang="zh-CN" sz="2800" dirty="0"/>
              <a:t>、这张光盘我听过很多（）</a:t>
            </a:r>
            <a:endParaRPr lang="zh-CN" altLang="zh-CN" sz="2800" dirty="0"/>
          </a:p>
          <a:p>
            <a:r>
              <a:rPr lang="en-US" altLang="zh-CN" sz="2800" dirty="0"/>
              <a:t>5</a:t>
            </a:r>
            <a:r>
              <a:rPr lang="zh-CN" altLang="zh-CN" sz="2800" dirty="0"/>
              <a:t>、这个星期他给女朋友打了七（）</a:t>
            </a:r>
            <a:r>
              <a:rPr lang="zh-CN" altLang="zh-CN" sz="2800" dirty="0" smtClean="0"/>
              <a:t>电话</a:t>
            </a:r>
            <a:endParaRPr lang="zh-CN" altLang="zh-CN" sz="2800" dirty="0" smtClean="0"/>
          </a:p>
          <a:p>
            <a:pPr lvl="0"/>
            <a:endParaRPr lang="en-US" altLang="zh-CN" dirty="0" smtClean="0"/>
          </a:p>
          <a:p>
            <a:pPr marL="0" indent="0">
              <a:buNone/>
            </a:pPr>
            <a:endParaRPr lang="zh-CN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0085" y="1090771"/>
            <a:ext cx="9298745" cy="5130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贝尔：杰克，今天晚上要去看电影吗？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杰克：好啊！我们看什么电影呢？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贝尔：你想看《叶问》吗？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杰克：哎！我看过三遍了。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贝尔：《疯狂动物城》怎么样？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杰克：行！我们可以一边喝可乐一边看电影。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贝尔：边喝可乐边看电影，听起来不错。</a:t>
            </a:r>
            <a:endParaRPr lang="zh-CN" altLang="zh-CN" sz="2400" kern="1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8570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课文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760">
              <a:srgbClr val="D6E6F5"/>
            </a:gs>
            <a:gs pos="60000">
              <a:srgbClr val="C0D9EF"/>
            </a:gs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 smtClean="0"/>
            </a:br>
            <a:r>
              <a:rPr lang="zh-CN" altLang="en-US" dirty="0" smtClean="0"/>
              <a:t>课文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710" y="1201109"/>
            <a:ext cx="10515600" cy="65593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根据课文回答下列问题</a:t>
            </a:r>
            <a:r>
              <a:rPr lang="zh-CN" altLang="zh-CN" sz="2800" dirty="0" smtClean="0"/>
              <a:t>：</a:t>
            </a:r>
            <a:endParaRPr lang="zh-CN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973537" y="1967619"/>
            <a:ext cx="435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zh-CN" sz="2400" dirty="0"/>
              <a:t>、这是谁和谁对话？</a:t>
            </a:r>
            <a:r>
              <a:rPr lang="en-US" altLang="zh-CN" dirty="0"/>
              <a:t> </a:t>
            </a:r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73537" y="3081455"/>
            <a:ext cx="435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zh-CN" sz="2400" dirty="0"/>
              <a:t>、他们要去看什么电影？ </a:t>
            </a:r>
            <a:r>
              <a:rPr lang="en-US" altLang="zh-CN" dirty="0"/>
              <a:t> </a:t>
            </a:r>
            <a:endParaRPr lang="zh-CN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936008" y="4105636"/>
            <a:ext cx="435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zh-CN" sz="2400" dirty="0"/>
              <a:t>、看电影的同时他们干什么</a:t>
            </a:r>
            <a:r>
              <a:rPr lang="zh-CN" altLang="zh-CN" sz="2400" dirty="0" smtClean="0"/>
              <a:t>？</a:t>
            </a:r>
            <a:endParaRPr lang="zh-CN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36008" y="5282667"/>
            <a:ext cx="702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zh-CN" sz="2400" dirty="0"/>
              <a:t>、《叶问》这部电影，他们看过几遍了</a:t>
            </a:r>
            <a:r>
              <a:rPr lang="zh-CN" altLang="zh-CN" sz="2400" dirty="0" smtClean="0"/>
              <a:t>？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724165" y="2637850"/>
            <a:ext cx="393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这是贝尔和杰克的对话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24165" y="3567027"/>
            <a:ext cx="389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他们要去看电影</a:t>
            </a:r>
            <a:r>
              <a:rPr lang="zh-CN" altLang="zh-CN" dirty="0"/>
              <a:t>《疯狂动物城》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24165" y="4744339"/>
            <a:ext cx="36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他们</a:t>
            </a:r>
            <a:r>
              <a:rPr lang="zh-CN" altLang="zh-CN" dirty="0" smtClean="0"/>
              <a:t>一边</a:t>
            </a:r>
            <a:r>
              <a:rPr lang="zh-CN" altLang="zh-CN" dirty="0"/>
              <a:t>喝可乐一边看电影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24165" y="5744332"/>
            <a:ext cx="437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他们看过三遍了。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760">
              <a:srgbClr val="D6E6F5"/>
            </a:gs>
            <a:gs pos="60000">
              <a:srgbClr val="C0D9EF"/>
            </a:gs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0085" y="1090771"/>
            <a:ext cx="9298745" cy="5130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贝尔：杰克，今天晚上要去看电影吗？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杰克：好啊！我们看什么电影呢？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贝尔：你想看《叶问》吗？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杰克：哎！我看过三遍了。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贝尔：《疯狂动物城》怎么样？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杰克：行！我们可以一边喝可乐一边看电影。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贝尔：边喝可乐边看电影，听起来不错。</a:t>
            </a:r>
            <a:endParaRPr lang="zh-CN" altLang="zh-CN" sz="2400" kern="1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8570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课文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0085" y="1090771"/>
            <a:ext cx="9298745" cy="350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4000" kern="100" dirty="0" smtClean="0">
                <a:latin typeface="+mn-ea"/>
              </a:rPr>
              <a:t>语法点：</a:t>
            </a:r>
            <a:endParaRPr lang="zh-CN" altLang="en-US" sz="4000" kern="100" dirty="0" smtClean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3600" kern="100" dirty="0" smtClean="0">
                <a:latin typeface="+mn-ea"/>
              </a:rPr>
              <a:t>1.</a:t>
            </a:r>
            <a:r>
              <a:rPr lang="zh-CN" altLang="en-US" sz="3600" kern="100" dirty="0" smtClean="0">
                <a:latin typeface="+mn-ea"/>
              </a:rPr>
              <a:t>一边</a:t>
            </a:r>
            <a:r>
              <a:rPr lang="en-US" altLang="zh-CN" sz="3600" kern="100" dirty="0" smtClean="0">
                <a:latin typeface="+mn-ea"/>
              </a:rPr>
              <a:t>……</a:t>
            </a:r>
            <a:r>
              <a:rPr lang="zh-CN" altLang="en-US" sz="3600" kern="100" dirty="0" smtClean="0">
                <a:latin typeface="+mn-ea"/>
              </a:rPr>
              <a:t>一边</a:t>
            </a:r>
            <a:r>
              <a:rPr lang="en-US" altLang="zh-CN" sz="3600" kern="100" dirty="0" smtClean="0">
                <a:latin typeface="+mn-ea"/>
              </a:rPr>
              <a:t>……</a:t>
            </a:r>
            <a:endParaRPr lang="en-US" altLang="zh-CN" sz="3600" kern="100" dirty="0" smtClean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3600" kern="100" dirty="0" smtClean="0">
                <a:latin typeface="+mn-ea"/>
              </a:rPr>
              <a:t>2.</a:t>
            </a:r>
            <a:r>
              <a:rPr lang="zh-CN" altLang="en-US" sz="3600" kern="100" dirty="0" smtClean="0">
                <a:latin typeface="+mn-ea"/>
              </a:rPr>
              <a:t>次</a:t>
            </a:r>
            <a:r>
              <a:rPr lang="en-US" altLang="zh-CN" sz="3600" kern="100" dirty="0" smtClean="0">
                <a:latin typeface="+mn-ea"/>
              </a:rPr>
              <a:t>&amp;</a:t>
            </a:r>
            <a:r>
              <a:rPr lang="zh-CN" altLang="en-US" sz="3600" kern="100" dirty="0" smtClean="0">
                <a:latin typeface="+mn-ea"/>
              </a:rPr>
              <a:t>遍</a:t>
            </a:r>
            <a:endParaRPr lang="zh-CN" altLang="en-US" sz="3600" kern="100" dirty="0" smtClean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8570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0560" y="1805913"/>
            <a:ext cx="9298745" cy="2315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smtClean="0"/>
              <a:t>1</a:t>
            </a:r>
            <a:r>
              <a:rPr lang="zh-CN" altLang="zh-CN" sz="4400" dirty="0" smtClean="0"/>
              <a:t>、</a:t>
            </a:r>
            <a:r>
              <a:rPr lang="zh-CN" altLang="en-US" sz="4400" dirty="0" smtClean="0"/>
              <a:t>记</a:t>
            </a:r>
            <a:r>
              <a:rPr lang="zh-CN" altLang="zh-CN" sz="4400" dirty="0" smtClean="0"/>
              <a:t>单词</a:t>
            </a:r>
            <a:r>
              <a:rPr lang="en-US" altLang="zh-CN" sz="4400" dirty="0"/>
              <a:t>  </a:t>
            </a:r>
            <a:endParaRPr lang="en-US" altLang="zh-CN" sz="4800" dirty="0" smtClean="0"/>
          </a:p>
          <a:p>
            <a:r>
              <a:rPr lang="en-US" altLang="zh-CN" sz="4400" dirty="0" smtClean="0"/>
              <a:t>2</a:t>
            </a:r>
            <a:r>
              <a:rPr lang="zh-CN" altLang="en-US" sz="4800" dirty="0" smtClean="0"/>
              <a:t>、复习本课语法点</a:t>
            </a:r>
            <a:endParaRPr lang="zh-CN" altLang="en-US" sz="4800" dirty="0" smtClean="0"/>
          </a:p>
          <a:p>
            <a:r>
              <a:rPr lang="en-US" altLang="zh-CN" sz="4400" dirty="0"/>
              <a:t>3</a:t>
            </a:r>
            <a:r>
              <a:rPr lang="zh-CN" altLang="zh-CN" sz="4400" dirty="0" smtClean="0"/>
              <a:t>、</a:t>
            </a:r>
            <a:r>
              <a:rPr lang="zh-CN" altLang="zh-CN" sz="4400" dirty="0"/>
              <a:t>预习下一课生词与课文</a:t>
            </a:r>
            <a:endParaRPr lang="zh-CN" altLang="zh-CN" sz="4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8570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760">
              <a:srgbClr val="D6E6F5"/>
            </a:gs>
            <a:gs pos="60000">
              <a:srgbClr val="C0D9EF"/>
            </a:gs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CN" dirty="0" smtClean="0"/>
            </a:br>
            <a:br>
              <a:rPr lang="en-US" altLang="zh-CN" dirty="0" smtClean="0"/>
            </a:br>
            <a:r>
              <a:rPr lang="zh-CN" altLang="zh-CN" dirty="0" smtClean="0"/>
              <a:t>课</a:t>
            </a:r>
            <a:r>
              <a:rPr lang="zh-CN" altLang="zh-CN" dirty="0"/>
              <a:t>前</a:t>
            </a:r>
            <a:r>
              <a:rPr lang="zh-CN" altLang="zh-CN" dirty="0" smtClean="0"/>
              <a:t>巩固</a:t>
            </a:r>
            <a:br>
              <a:rPr lang="zh-CN" altLang="zh-CN" dirty="0"/>
            </a:b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zh-CN" sz="3200" b="1" dirty="0" smtClean="0">
                <a:solidFill>
                  <a:srgbClr val="FF0000"/>
                </a:solidFill>
                <a:latin typeface="+mn-ea"/>
              </a:rPr>
              <a:t>“一”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</a:rPr>
              <a:t>...</a:t>
            </a:r>
            <a:r>
              <a:rPr lang="zh-CN" altLang="zh-CN" sz="3200" b="1" dirty="0" smtClean="0">
                <a:solidFill>
                  <a:srgbClr val="FF0000"/>
                </a:solidFill>
                <a:latin typeface="+mn-ea"/>
              </a:rPr>
              <a:t>“就”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</a:rPr>
              <a:t>...</a:t>
            </a:r>
            <a:br>
              <a:rPr lang="zh-CN" altLang="zh-CN" sz="3200" dirty="0" smtClean="0">
                <a:latin typeface="+mn-ea"/>
              </a:rPr>
            </a:br>
            <a:endParaRPr lang="en-US" altLang="zh-CN" sz="3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sz="3200" dirty="0" smtClean="0">
                <a:latin typeface="+mn-ea"/>
              </a:rPr>
              <a:t>我一下课就回家了。</a:t>
            </a:r>
            <a:br>
              <a:rPr lang="zh-CN" altLang="zh-CN" sz="3200" dirty="0" smtClean="0">
                <a:latin typeface="+mn-ea"/>
              </a:rPr>
            </a:br>
            <a:endParaRPr lang="en-US" altLang="zh-CN" sz="3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+mn-ea"/>
              </a:rPr>
              <a:t>2.V+</a:t>
            </a:r>
            <a:r>
              <a:rPr lang="zh-CN" altLang="zh-CN" sz="3200" b="1" dirty="0" smtClean="0">
                <a:solidFill>
                  <a:srgbClr val="FF0000"/>
                </a:solidFill>
                <a:latin typeface="+mn-ea"/>
              </a:rPr>
              <a:t>好</a:t>
            </a:r>
            <a:endParaRPr lang="en-US" altLang="zh-CN" sz="3200" b="1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marL="0" indent="0">
              <a:buNone/>
            </a:pPr>
            <a:r>
              <a:rPr lang="zh-CN" altLang="zh-CN" sz="3200" dirty="0">
                <a:latin typeface="+mn-ea"/>
              </a:rPr>
              <a:t>我写好作业了。</a:t>
            </a:r>
            <a:endParaRPr lang="zh-CN" altLang="zh-CN" sz="32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6800" y="1328394"/>
            <a:ext cx="8358519" cy="501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zh-CN" sz="2400" dirty="0"/>
              <a:t>今天</a:t>
            </a:r>
            <a:r>
              <a:rPr lang="en-US" altLang="zh-CN" sz="2400" dirty="0"/>
              <a:t>   </a:t>
            </a:r>
            <a:r>
              <a:rPr lang="en-US" altLang="zh-CN" sz="2400" dirty="0" smtClean="0"/>
              <a:t>   j</a:t>
            </a:r>
            <a:r>
              <a:rPr lang="zh-CN" altLang="zh-CN" sz="2400" dirty="0"/>
              <a:t>ī</a:t>
            </a:r>
            <a:r>
              <a:rPr lang="en-US" altLang="zh-CN" sz="2400" dirty="0" smtClean="0"/>
              <a:t>n ti</a:t>
            </a:r>
            <a:r>
              <a:rPr lang="zh-CN" altLang="zh-CN" sz="2400" dirty="0" smtClean="0"/>
              <a:t>ā</a:t>
            </a:r>
            <a:r>
              <a:rPr lang="en-US" altLang="zh-CN" sz="2400" dirty="0" smtClean="0"/>
              <a:t>n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en-US" altLang="zh-CN" sz="2400" dirty="0"/>
              <a:t>.</a:t>
            </a:r>
            <a:r>
              <a:rPr lang="zh-CN" altLang="zh-CN" sz="2400" dirty="0"/>
              <a:t>去</a:t>
            </a:r>
            <a:r>
              <a:rPr lang="en-US" altLang="zh-CN" sz="2400" dirty="0"/>
              <a:t>     </a:t>
            </a:r>
            <a:r>
              <a:rPr lang="en-US" altLang="zh-CN" sz="2400" dirty="0" smtClean="0"/>
              <a:t>      q</a:t>
            </a:r>
            <a:r>
              <a:rPr lang="zh-CN" altLang="zh-CN" sz="2400" dirty="0"/>
              <a:t>ù</a:t>
            </a:r>
            <a:r>
              <a:rPr lang="en-US" altLang="zh-CN" sz="2400" dirty="0"/>
              <a:t>          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en-US" altLang="zh-CN" sz="2400" dirty="0"/>
              <a:t>.</a:t>
            </a:r>
            <a:r>
              <a:rPr lang="zh-CN" altLang="zh-CN" sz="2400" dirty="0"/>
              <a:t>我们</a:t>
            </a:r>
            <a:r>
              <a:rPr lang="en-US" altLang="zh-CN" sz="2400" dirty="0"/>
              <a:t>    </a:t>
            </a:r>
            <a:r>
              <a:rPr lang="en-US" altLang="zh-CN" sz="2400" dirty="0" smtClean="0"/>
              <a:t>  w</a:t>
            </a:r>
            <a:r>
              <a:rPr lang="zh-CN" altLang="zh-CN" sz="2400" dirty="0" smtClean="0"/>
              <a:t>ǒ</a:t>
            </a:r>
            <a:r>
              <a:rPr lang="en-US" altLang="zh-CN" sz="2400" dirty="0" smtClean="0"/>
              <a:t> m</a:t>
            </a:r>
            <a:r>
              <a:rPr lang="zh-CN" altLang="zh-CN" sz="2400" dirty="0"/>
              <a:t>ē</a:t>
            </a:r>
            <a:r>
              <a:rPr lang="en-US" altLang="zh-CN" sz="2400" dirty="0"/>
              <a:t>n    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</a:t>
            </a:r>
            <a:r>
              <a:rPr lang="en-US" altLang="zh-CN" sz="2400" dirty="0"/>
              <a:t>.</a:t>
            </a:r>
            <a:r>
              <a:rPr lang="zh-CN" altLang="zh-CN" sz="2400" dirty="0"/>
              <a:t>看</a:t>
            </a:r>
            <a:r>
              <a:rPr lang="en-US" altLang="zh-CN" sz="2400" dirty="0"/>
              <a:t>    </a:t>
            </a:r>
            <a:r>
              <a:rPr lang="en-US" altLang="zh-CN" sz="2400" dirty="0" smtClean="0"/>
              <a:t>     k</a:t>
            </a:r>
            <a:r>
              <a:rPr lang="zh-CN" altLang="zh-CN" sz="2400" dirty="0"/>
              <a:t>à</a:t>
            </a:r>
            <a:r>
              <a:rPr lang="en-US" altLang="zh-CN" sz="2400" dirty="0"/>
              <a:t>n       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5</a:t>
            </a:r>
            <a:r>
              <a:rPr lang="en-US" altLang="zh-CN" sz="2400" dirty="0"/>
              <a:t>.</a:t>
            </a:r>
            <a:r>
              <a:rPr lang="zh-CN" altLang="zh-CN" sz="2400" dirty="0"/>
              <a:t>电影</a:t>
            </a:r>
            <a:r>
              <a:rPr lang="en-US" altLang="zh-CN" sz="2400" dirty="0"/>
              <a:t>   </a:t>
            </a:r>
            <a:r>
              <a:rPr lang="en-US" altLang="zh-CN" sz="2400" dirty="0" smtClean="0"/>
              <a:t>  di</a:t>
            </a:r>
            <a:r>
              <a:rPr lang="zh-CN" altLang="zh-CN" sz="2400" dirty="0"/>
              <a:t>à</a:t>
            </a:r>
            <a:r>
              <a:rPr lang="en-US" altLang="zh-CN" sz="2400" dirty="0" smtClean="0"/>
              <a:t>n y</a:t>
            </a:r>
            <a:r>
              <a:rPr lang="zh-CN" altLang="zh-CN" sz="2400" dirty="0"/>
              <a:t>ǐ</a:t>
            </a:r>
            <a:r>
              <a:rPr lang="en-US" altLang="zh-CN" sz="2400" dirty="0"/>
              <a:t>ng     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6</a:t>
            </a:r>
            <a:r>
              <a:rPr lang="en-US" altLang="zh-CN" sz="2400" dirty="0"/>
              <a:t>.</a:t>
            </a:r>
            <a:r>
              <a:rPr lang="zh-CN" altLang="zh-CN" sz="2400" dirty="0"/>
              <a:t>想</a:t>
            </a:r>
            <a:r>
              <a:rPr lang="en-US" altLang="zh-CN" sz="2400" dirty="0"/>
              <a:t>     </a:t>
            </a:r>
            <a:r>
              <a:rPr lang="en-US" altLang="zh-CN" sz="2400" dirty="0" smtClean="0"/>
              <a:t>    xi</a:t>
            </a:r>
            <a:r>
              <a:rPr lang="zh-CN" altLang="zh-CN" sz="2400" dirty="0"/>
              <a:t>ǎ</a:t>
            </a:r>
            <a:r>
              <a:rPr lang="en-US" altLang="zh-CN" sz="2400" dirty="0"/>
              <a:t>ng       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7</a:t>
            </a:r>
            <a:r>
              <a:rPr lang="en-US" altLang="zh-CN" sz="2400" dirty="0"/>
              <a:t>.</a:t>
            </a:r>
            <a:r>
              <a:rPr lang="zh-CN" altLang="zh-CN" sz="2400" dirty="0"/>
              <a:t>可乐</a:t>
            </a:r>
            <a:r>
              <a:rPr lang="en-US" altLang="zh-CN" sz="2400" dirty="0"/>
              <a:t>   </a:t>
            </a:r>
            <a:r>
              <a:rPr lang="en-US" altLang="zh-CN" sz="2400" dirty="0" smtClean="0"/>
              <a:t>  k</a:t>
            </a:r>
            <a:r>
              <a:rPr lang="zh-CN" altLang="zh-CN" sz="2400" dirty="0"/>
              <a:t>ě</a:t>
            </a:r>
            <a:r>
              <a:rPr lang="en-US" altLang="zh-CN" sz="2400" dirty="0"/>
              <a:t>l</a:t>
            </a:r>
            <a:r>
              <a:rPr lang="zh-CN" altLang="zh-CN" sz="2400" dirty="0"/>
              <a:t>è</a:t>
            </a:r>
            <a:r>
              <a:rPr lang="en-US" altLang="zh-CN" sz="2400" dirty="0"/>
              <a:t>        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8</a:t>
            </a:r>
            <a:r>
              <a:rPr lang="en-US" altLang="zh-CN" sz="2400" dirty="0"/>
              <a:t>.</a:t>
            </a:r>
            <a:r>
              <a:rPr lang="zh-CN" altLang="zh-CN" sz="2400" dirty="0"/>
              <a:t>听</a:t>
            </a:r>
            <a:r>
              <a:rPr lang="en-US" altLang="zh-CN" sz="2400" dirty="0"/>
              <a:t>     </a:t>
            </a:r>
            <a:r>
              <a:rPr lang="en-US" altLang="zh-CN" sz="2400" dirty="0" smtClean="0"/>
              <a:t>    t</a:t>
            </a:r>
            <a:r>
              <a:rPr lang="zh-CN" altLang="zh-CN" sz="2400" dirty="0"/>
              <a:t>ī</a:t>
            </a:r>
            <a:r>
              <a:rPr lang="en-US" altLang="zh-CN" sz="2400" dirty="0"/>
              <a:t>ng     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9</a:t>
            </a:r>
            <a:r>
              <a:rPr lang="en-US" altLang="zh-CN" sz="2400" dirty="0"/>
              <a:t>.</a:t>
            </a:r>
            <a:r>
              <a:rPr lang="zh-CN" altLang="zh-CN" sz="2400" dirty="0"/>
              <a:t>不错</a:t>
            </a:r>
            <a:r>
              <a:rPr lang="en-US" altLang="zh-CN" sz="2400" dirty="0"/>
              <a:t>   </a:t>
            </a:r>
            <a:r>
              <a:rPr lang="en-US" altLang="zh-CN" sz="2400" dirty="0" smtClean="0"/>
              <a:t>  b</a:t>
            </a:r>
            <a:r>
              <a:rPr lang="zh-CN" altLang="zh-CN" sz="2400" dirty="0" smtClean="0"/>
              <a:t>ú</a:t>
            </a:r>
            <a:r>
              <a:rPr lang="en-US" altLang="zh-CN" sz="2400" dirty="0" smtClean="0"/>
              <a:t> cu</a:t>
            </a:r>
            <a:r>
              <a:rPr lang="zh-CN" altLang="zh-CN" sz="2400" dirty="0" smtClean="0"/>
              <a:t>ò</a:t>
            </a:r>
            <a:endParaRPr lang="zh-CN" altLang="zh-CN" sz="2400" dirty="0"/>
          </a:p>
        </p:txBody>
      </p:sp>
      <p:sp>
        <p:nvSpPr>
          <p:cNvPr id="3" name="标题 1"/>
          <p:cNvSpPr txBox="1"/>
          <p:nvPr/>
        </p:nvSpPr>
        <p:spPr>
          <a:xfrm>
            <a:off x="1066800" y="642594"/>
            <a:ext cx="10058400" cy="95419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br>
              <a:rPr lang="zh-CN" altLang="en-US" dirty="0" smtClean="0"/>
            </a:br>
            <a:br>
              <a:rPr lang="zh-CN" altLang="en-US" dirty="0" smtClean="0"/>
            </a:br>
            <a:br>
              <a:rPr lang="zh-CN" altLang="en-US" sz="12000" dirty="0" smtClean="0"/>
            </a:b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4788" y="433891"/>
            <a:ext cx="10058400" cy="1371600"/>
          </a:xfrm>
        </p:spPr>
        <p:txBody>
          <a:bodyPr/>
          <a:lstStyle/>
          <a:p>
            <a:pPr algn="ctr"/>
            <a:r>
              <a:rPr lang="zh-CN" altLang="en-US" dirty="0" smtClean="0"/>
              <a:t>生词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760">
              <a:srgbClr val="D6E6F5"/>
            </a:gs>
            <a:gs pos="60000">
              <a:srgbClr val="C0D9EF"/>
            </a:gs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0085" y="1090771"/>
            <a:ext cx="92987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贝尔：杰克，今天晚上要去看电影吗？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杰克：好啊！我们看什么电影呢？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贝尔：你想看《叶问》吗？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杰克：哎！我看过三</a:t>
            </a:r>
            <a:r>
              <a:rPr lang="zh-CN" altLang="zh-CN" sz="2400" b="1" kern="100" dirty="0">
                <a:solidFill>
                  <a:srgbClr val="FF0000"/>
                </a:solidFill>
                <a:latin typeface="+mn-ea"/>
              </a:rPr>
              <a:t>遍</a:t>
            </a:r>
            <a:r>
              <a:rPr lang="zh-CN" altLang="zh-CN" sz="2400" kern="100" dirty="0">
                <a:latin typeface="+mn-ea"/>
              </a:rPr>
              <a:t>了。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贝尔：《疯狂动物城》怎么样？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杰克：行！我们可以</a:t>
            </a:r>
            <a:r>
              <a:rPr lang="zh-CN" altLang="zh-CN" sz="2400" b="1" kern="100" dirty="0">
                <a:solidFill>
                  <a:srgbClr val="FF0000"/>
                </a:solidFill>
                <a:latin typeface="+mn-ea"/>
              </a:rPr>
              <a:t>一边</a:t>
            </a:r>
            <a:r>
              <a:rPr lang="zh-CN" altLang="zh-CN" sz="2400" kern="100" dirty="0">
                <a:latin typeface="+mn-ea"/>
              </a:rPr>
              <a:t>喝可乐</a:t>
            </a:r>
            <a:r>
              <a:rPr lang="zh-CN" altLang="zh-CN" sz="2400" b="1" kern="100" dirty="0">
                <a:solidFill>
                  <a:srgbClr val="FF0000"/>
                </a:solidFill>
                <a:latin typeface="+mn-ea"/>
              </a:rPr>
              <a:t>一边</a:t>
            </a:r>
            <a:r>
              <a:rPr lang="zh-CN" altLang="zh-CN" sz="2400" kern="100" dirty="0">
                <a:latin typeface="+mn-ea"/>
              </a:rPr>
              <a:t>看电影。</a:t>
            </a:r>
            <a:endParaRPr lang="zh-CN" altLang="zh-CN" sz="2400" kern="100" dirty="0">
              <a:latin typeface="+mn-ea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贝尔：边喝可乐边看电影，听起来不错。</a:t>
            </a:r>
            <a:endParaRPr lang="zh-CN" altLang="zh-CN" sz="2400" kern="1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8570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课文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760">
              <a:srgbClr val="D6E6F5"/>
            </a:gs>
            <a:gs pos="60000">
              <a:srgbClr val="C0D9EF"/>
            </a:gs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 smtClean="0"/>
            </a:br>
            <a:r>
              <a:rPr lang="zh-CN" altLang="zh-CN" dirty="0" smtClean="0"/>
              <a:t>语法点</a:t>
            </a:r>
            <a:r>
              <a:rPr lang="zh-CN" altLang="en-US" dirty="0" smtClean="0"/>
              <a:t>一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437" y="1330037"/>
            <a:ext cx="10847363" cy="94893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“一边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...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一边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...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”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413" y="625876"/>
            <a:ext cx="2780747" cy="56456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72" y="2278967"/>
            <a:ext cx="5070585" cy="3992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760">
              <a:srgbClr val="D6E6F5"/>
            </a:gs>
            <a:gs pos="60000">
              <a:srgbClr val="C0D9EF"/>
            </a:gs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 smtClean="0"/>
            </a:br>
            <a:r>
              <a:rPr lang="zh-CN" altLang="zh-CN" dirty="0" smtClean="0"/>
              <a:t>语法点</a:t>
            </a:r>
            <a:r>
              <a:rPr lang="zh-CN" altLang="en-US" dirty="0" smtClean="0"/>
              <a:t>一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437" y="1330037"/>
            <a:ext cx="10847363" cy="94893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“一边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...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一边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...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”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（</a:t>
            </a:r>
            <a:r>
              <a:rPr lang="zh-CN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表示</a:t>
            </a:r>
            <a:r>
              <a:rPr lang="zh-CN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同时做两件</a:t>
            </a:r>
            <a:r>
              <a:rPr lang="zh-CN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事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）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989922" y="2278967"/>
          <a:ext cx="5880716" cy="18904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40358"/>
                <a:gridCol w="2940358"/>
              </a:tblGrid>
              <a:tr h="591359">
                <a:tc>
                  <a:txBody>
                    <a:bodyPr/>
                    <a:lstStyle/>
                    <a:p>
                      <a:pPr algn="ctr"/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400" dirty="0" smtClean="0"/>
                        <a:t>动作</a:t>
                      </a:r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</a:rPr>
                        <a:t>动作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642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喝咖啡（茶）</a:t>
                      </a: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看书</a:t>
                      </a: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642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跑步</a:t>
                      </a: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听歌</a:t>
                      </a: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83895" y="4504055"/>
            <a:ext cx="4939665" cy="198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句子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zh-CN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她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一边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喝咖啡，</a:t>
            </a:r>
            <a:r>
              <a:rPr lang="zh-CN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一边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喝看书</a:t>
            </a:r>
            <a:endParaRPr lang="zh-CN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zh-CN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26885" y="4504055"/>
            <a:ext cx="5046980" cy="198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句子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zh-CN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她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一边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跑步，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一边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听歌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760">
              <a:srgbClr val="D6E6F5"/>
            </a:gs>
            <a:gs pos="60000">
              <a:srgbClr val="C0D9EF"/>
            </a:gs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 smtClean="0"/>
            </a:br>
            <a:r>
              <a:rPr lang="zh-CN" altLang="zh-CN" dirty="0" smtClean="0"/>
              <a:t>语法点</a:t>
            </a:r>
            <a:r>
              <a:rPr lang="zh-CN" altLang="en-US" dirty="0" smtClean="0"/>
              <a:t>一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“一边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...</a:t>
            </a:r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一边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...</a:t>
            </a:r>
            <a:r>
              <a:rPr lang="zh-CN" altLang="zh-CN" sz="2400" b="1" dirty="0" smtClean="0">
                <a:solidFill>
                  <a:srgbClr val="FF0000"/>
                </a:solidFill>
                <a:latin typeface="+mn-ea"/>
              </a:rPr>
              <a:t>”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endParaRPr lang="zh-CN" altLang="zh-CN" sz="2800" b="1" dirty="0"/>
          </a:p>
          <a:p>
            <a:pPr lvl="0">
              <a:lnSpc>
                <a:spcPct val="150000"/>
              </a:lnSpc>
            </a:pPr>
            <a:r>
              <a:rPr lang="zh-CN" altLang="zh-CN" sz="2800" dirty="0"/>
              <a:t>主语相同时候，“一边”中的“一”可以省略</a:t>
            </a:r>
            <a:r>
              <a:rPr lang="zh-CN" altLang="zh-CN" sz="3200" dirty="0" smtClean="0"/>
              <a:t>。</a:t>
            </a:r>
            <a:endParaRPr lang="zh-CN" altLang="zh-CN" sz="3200" dirty="0" smtClean="0"/>
          </a:p>
          <a:p>
            <a:pPr lvl="0">
              <a:lnSpc>
                <a:spcPct val="150000"/>
              </a:lnSpc>
            </a:pPr>
            <a:r>
              <a:rPr lang="zh-CN" altLang="en-US" sz="3200" b="1" dirty="0" smtClean="0"/>
              <a:t>例句：</a:t>
            </a:r>
            <a:endParaRPr lang="zh-CN" altLang="en-US" sz="3200" b="1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①我们</a:t>
            </a:r>
            <a:r>
              <a:rPr lang="zh-CN" altLang="zh-CN" sz="2800" dirty="0">
                <a:solidFill>
                  <a:srgbClr val="FF0000"/>
                </a:solidFill>
              </a:rPr>
              <a:t>边</a:t>
            </a:r>
            <a:r>
              <a:rPr lang="zh-CN" altLang="zh-CN" sz="2800" dirty="0"/>
              <a:t>看电视</a:t>
            </a:r>
            <a:r>
              <a:rPr lang="zh-CN" altLang="zh-CN" sz="2800" dirty="0">
                <a:solidFill>
                  <a:srgbClr val="FF0000"/>
                </a:solidFill>
              </a:rPr>
              <a:t>边</a:t>
            </a:r>
            <a:r>
              <a:rPr lang="zh-CN" altLang="zh-CN" sz="2800" dirty="0"/>
              <a:t>吃饭。</a:t>
            </a:r>
            <a:endParaRPr lang="zh-CN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②我们</a:t>
            </a:r>
            <a:r>
              <a:rPr lang="zh-CN" altLang="zh-CN" sz="2800" dirty="0">
                <a:solidFill>
                  <a:srgbClr val="FF0000"/>
                </a:solidFill>
              </a:rPr>
              <a:t>边</a:t>
            </a:r>
            <a:r>
              <a:rPr lang="zh-CN" altLang="zh-CN" sz="2800" dirty="0"/>
              <a:t>工作</a:t>
            </a:r>
            <a:r>
              <a:rPr lang="zh-CN" altLang="zh-CN" sz="2800" dirty="0">
                <a:solidFill>
                  <a:srgbClr val="FF0000"/>
                </a:solidFill>
              </a:rPr>
              <a:t>边</a:t>
            </a:r>
            <a:r>
              <a:rPr lang="zh-CN" altLang="zh-CN" sz="2800" dirty="0"/>
              <a:t>学习。</a:t>
            </a:r>
            <a:endParaRPr lang="zh-CN" altLang="zh-CN" sz="2800" dirty="0"/>
          </a:p>
          <a:p>
            <a:pPr marL="0" indent="0">
              <a:buNone/>
            </a:pPr>
            <a:endParaRPr lang="zh-CN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760">
              <a:srgbClr val="D6E6F5"/>
            </a:gs>
            <a:gs pos="60000">
              <a:srgbClr val="C0D9EF"/>
            </a:gs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 smtClean="0"/>
            </a:br>
            <a:r>
              <a:rPr lang="zh-CN" altLang="zh-CN" dirty="0" smtClean="0"/>
              <a:t>语法点</a:t>
            </a:r>
            <a:r>
              <a:rPr lang="zh-CN" altLang="en-US" dirty="0" smtClean="0"/>
              <a:t>一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 fontScale="90000" lnSpcReduction="20000"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“一边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...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一边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...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”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3200" b="1" dirty="0" smtClean="0"/>
              <a:t>练习：</a:t>
            </a:r>
            <a:endParaRPr lang="zh-CN" altLang="en-US" sz="3200" b="1" dirty="0" smtClean="0"/>
          </a:p>
          <a:p>
            <a:r>
              <a:rPr lang="zh-CN" altLang="zh-CN" sz="2800" dirty="0" smtClean="0"/>
              <a:t>选用</a:t>
            </a:r>
            <a:r>
              <a:rPr lang="zh-CN" altLang="zh-CN" sz="2800" dirty="0"/>
              <a:t>下列词汇，用</a:t>
            </a:r>
            <a:r>
              <a:rPr lang="en-US" altLang="zh-CN" sz="2800" dirty="0">
                <a:solidFill>
                  <a:srgbClr val="FF0000"/>
                </a:solidFill>
              </a:rPr>
              <a:t>“</a:t>
            </a:r>
            <a:r>
              <a:rPr lang="zh-CN" altLang="zh-CN" sz="2800" dirty="0">
                <a:solidFill>
                  <a:srgbClr val="FF0000"/>
                </a:solidFill>
              </a:rPr>
              <a:t>一边</a:t>
            </a:r>
            <a:r>
              <a:rPr lang="en-US" altLang="zh-CN" sz="2800" dirty="0">
                <a:solidFill>
                  <a:srgbClr val="FF0000"/>
                </a:solidFill>
              </a:rPr>
              <a:t>……</a:t>
            </a:r>
            <a:r>
              <a:rPr lang="zh-CN" altLang="zh-CN" sz="2800" dirty="0">
                <a:solidFill>
                  <a:srgbClr val="FF0000"/>
                </a:solidFill>
              </a:rPr>
              <a:t>一边</a:t>
            </a:r>
            <a:r>
              <a:rPr lang="zh-CN" altLang="zh-CN" sz="2800" dirty="0" smtClean="0">
                <a:solidFill>
                  <a:srgbClr val="FF0000"/>
                </a:solidFill>
              </a:rPr>
              <a:t>……</a:t>
            </a:r>
            <a:r>
              <a:rPr lang="zh-CN" altLang="en-US" sz="2800" dirty="0" smtClean="0">
                <a:solidFill>
                  <a:srgbClr val="FF0000"/>
                </a:solidFill>
              </a:rPr>
              <a:t>”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和“边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边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zh-CN" altLang="zh-CN" sz="3200" dirty="0" smtClean="0"/>
              <a:t>结构造句：</a:t>
            </a:r>
            <a:endParaRPr lang="zh-CN" altLang="zh-CN" sz="3200" dirty="0" smtClean="0"/>
          </a:p>
          <a:p>
            <a:endParaRPr lang="zh-CN" altLang="zh-CN" sz="3600" dirty="0" smtClean="0"/>
          </a:p>
          <a:p>
            <a:r>
              <a:rPr lang="zh-CN" altLang="zh-CN" sz="2800" dirty="0"/>
              <a:t>唱歌、吃饭、跑步、</a:t>
            </a:r>
            <a:r>
              <a:rPr lang="zh-CN" altLang="zh-CN" sz="3200" dirty="0" smtClean="0"/>
              <a:t>跳舞</a:t>
            </a:r>
            <a:endParaRPr lang="zh-CN" altLang="zh-CN" sz="3200" dirty="0" smtClean="0"/>
          </a:p>
          <a:p>
            <a:endParaRPr lang="zh-CN" altLang="zh-CN" sz="3600" dirty="0" smtClean="0"/>
          </a:p>
          <a:p>
            <a:r>
              <a:rPr lang="zh-CN" altLang="zh-CN" sz="2800" dirty="0" smtClean="0"/>
              <a:t>画画</a:t>
            </a:r>
            <a:r>
              <a:rPr lang="zh-CN" altLang="zh-CN" sz="2800" dirty="0"/>
              <a:t>、看电视、织毛衣、</a:t>
            </a:r>
            <a:r>
              <a:rPr lang="zh-CN" altLang="zh-CN" sz="2800" dirty="0" smtClean="0"/>
              <a:t>洗</a:t>
            </a:r>
            <a:r>
              <a:rPr lang="zh-CN" altLang="en-US" sz="3200" dirty="0" smtClean="0"/>
              <a:t>碗</a:t>
            </a:r>
            <a:endParaRPr lang="zh-CN" altLang="en-US" sz="3200" dirty="0" smtClean="0"/>
          </a:p>
          <a:p>
            <a:endParaRPr lang="zh-CN" altLang="en-US" sz="3600" dirty="0" smtClean="0"/>
          </a:p>
          <a:p>
            <a:r>
              <a:rPr lang="zh-CN" altLang="zh-CN" sz="2800" dirty="0" smtClean="0"/>
              <a:t>听</a:t>
            </a:r>
            <a:r>
              <a:rPr lang="zh-CN" altLang="zh-CN" sz="2800" dirty="0"/>
              <a:t>歌、看文章、看电影、看小说</a:t>
            </a:r>
            <a:r>
              <a:rPr lang="en-US" altLang="zh-CN" sz="2800" dirty="0"/>
              <a:t> </a:t>
            </a:r>
            <a:r>
              <a:rPr lang="zh-CN" altLang="zh-CN" sz="2800" dirty="0"/>
              <a:t>……</a:t>
            </a:r>
            <a:endParaRPr lang="zh-CN" altLang="zh-CN" sz="2800" dirty="0"/>
          </a:p>
          <a:p>
            <a:endParaRPr lang="zh-CN" altLang="zh-CN" sz="2800" dirty="0" smtClean="0"/>
          </a:p>
          <a:p>
            <a:pPr lvl="0"/>
            <a:endParaRPr lang="en-US" altLang="zh-CN" dirty="0" smtClean="0"/>
          </a:p>
          <a:p>
            <a:pPr marL="0" indent="0">
              <a:buNone/>
            </a:pPr>
            <a:endParaRPr lang="zh-CN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760">
              <a:srgbClr val="D6E6F5"/>
            </a:gs>
            <a:gs pos="60000">
              <a:srgbClr val="C0D9EF"/>
            </a:gs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 smtClean="0"/>
            </a:br>
            <a:r>
              <a:rPr lang="zh-CN" altLang="zh-CN" dirty="0" smtClean="0"/>
              <a:t>语法点</a:t>
            </a:r>
            <a:r>
              <a:rPr lang="zh-CN" altLang="en-US" dirty="0" smtClean="0"/>
              <a:t>二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427" y="1330036"/>
            <a:ext cx="10515600" cy="48469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300" b="1" dirty="0">
                <a:solidFill>
                  <a:srgbClr val="FF0000"/>
                </a:solidFill>
                <a:latin typeface="+mn-ea"/>
              </a:rPr>
              <a:t>2. </a:t>
            </a:r>
            <a:r>
              <a:rPr lang="zh-CN" altLang="zh-CN" sz="3300" b="1" dirty="0">
                <a:solidFill>
                  <a:srgbClr val="FF0000"/>
                </a:solidFill>
                <a:latin typeface="+mn-ea"/>
              </a:rPr>
              <a:t>次</a:t>
            </a:r>
            <a:r>
              <a:rPr lang="en-US" altLang="zh-CN" sz="3300" b="1" dirty="0">
                <a:solidFill>
                  <a:srgbClr val="FF0000"/>
                </a:solidFill>
                <a:latin typeface="+mn-ea"/>
              </a:rPr>
              <a:t>&amp;</a:t>
            </a:r>
            <a:r>
              <a:rPr lang="zh-CN" altLang="zh-CN" sz="3300" b="1" dirty="0">
                <a:solidFill>
                  <a:srgbClr val="FF0000"/>
                </a:solidFill>
                <a:latin typeface="+mn-ea"/>
              </a:rPr>
              <a:t>遍</a:t>
            </a:r>
            <a:endParaRPr lang="zh-CN" altLang="zh-CN" sz="33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800" b="1" dirty="0" smtClean="0"/>
              <a:t>例句：</a:t>
            </a:r>
            <a:r>
              <a:rPr lang="zh-CN" altLang="zh-CN" sz="2800" dirty="0" smtClean="0"/>
              <a:t>我</a:t>
            </a:r>
            <a:r>
              <a:rPr lang="zh-CN" altLang="zh-CN" sz="2800" dirty="0"/>
              <a:t>去过三次了</a:t>
            </a:r>
            <a:r>
              <a:rPr lang="zh-CN" altLang="zh-CN" sz="3200" dirty="0" smtClean="0"/>
              <a:t>。</a:t>
            </a:r>
            <a:endParaRPr lang="zh-CN" altLang="zh-CN" sz="3200" dirty="0" smtClean="0"/>
          </a:p>
          <a:p>
            <a:r>
              <a:rPr lang="zh-CN" altLang="en-US" sz="2800" dirty="0" smtClean="0"/>
              <a:t>意义：</a:t>
            </a:r>
            <a:r>
              <a:rPr lang="zh-CN" altLang="zh-CN" sz="2800" dirty="0" smtClean="0"/>
              <a:t>都</a:t>
            </a:r>
            <a:r>
              <a:rPr lang="zh-CN" altLang="zh-CN" sz="2800" dirty="0"/>
              <a:t>表示活动发生的次数</a:t>
            </a:r>
            <a:r>
              <a:rPr lang="zh-CN" altLang="zh-CN" sz="3200" dirty="0" smtClean="0"/>
              <a:t>。</a:t>
            </a:r>
            <a:endParaRPr lang="zh-CN" altLang="zh-CN" sz="3200" dirty="0" smtClean="0"/>
          </a:p>
          <a:p>
            <a:endParaRPr lang="zh-CN" altLang="zh-CN" sz="3600" dirty="0" smtClean="0"/>
          </a:p>
          <a:p>
            <a:r>
              <a:rPr lang="zh-CN" altLang="zh-CN" sz="2800" dirty="0" smtClean="0"/>
              <a:t>①</a:t>
            </a:r>
            <a:r>
              <a:rPr lang="zh-CN" altLang="zh-CN" sz="2800" dirty="0"/>
              <a:t>我每天刷牙两次。</a:t>
            </a:r>
            <a:endParaRPr lang="zh-CN" altLang="zh-CN" sz="2800" dirty="0"/>
          </a:p>
          <a:p>
            <a:r>
              <a:rPr lang="zh-CN" altLang="zh-CN" sz="2800" dirty="0"/>
              <a:t>②他昨天看了五遍书。</a:t>
            </a:r>
            <a:endParaRPr lang="zh-CN" altLang="zh-CN" sz="2800" dirty="0"/>
          </a:p>
          <a:p>
            <a:endParaRPr lang="zh-CN" altLang="zh-CN" sz="2000" dirty="0" smtClean="0"/>
          </a:p>
          <a:p>
            <a:pPr lvl="0"/>
            <a:endParaRPr lang="en-US" altLang="zh-CN" dirty="0" smtClean="0"/>
          </a:p>
          <a:p>
            <a:pPr marL="0" indent="0">
              <a:buNone/>
            </a:pPr>
            <a:endParaRPr lang="zh-CN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0</TotalTime>
  <Words>1361</Words>
  <Application>WPS 演示</Application>
  <PresentationFormat>宽屏</PresentationFormat>
  <Paragraphs>199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Garamond</vt:lpstr>
      <vt:lpstr>楷体</vt:lpstr>
      <vt:lpstr>Segoe Print</vt:lpstr>
      <vt:lpstr>微软雅黑</vt:lpstr>
      <vt:lpstr>Calibri</vt:lpstr>
      <vt:lpstr>Savon</vt:lpstr>
      <vt:lpstr>第八课  边喝啤酒边看世界杯</vt:lpstr>
      <vt:lpstr>  课前巩固  </vt:lpstr>
      <vt:lpstr>生词</vt:lpstr>
      <vt:lpstr>课文</vt:lpstr>
      <vt:lpstr> 语法点一 </vt:lpstr>
      <vt:lpstr> 语法点一 </vt:lpstr>
      <vt:lpstr> 语法点一 </vt:lpstr>
      <vt:lpstr> 语法点一 </vt:lpstr>
      <vt:lpstr> 语法点二 </vt:lpstr>
      <vt:lpstr> 语法点二 </vt:lpstr>
      <vt:lpstr> 语法点二 </vt:lpstr>
      <vt:lpstr> 语法点二 </vt:lpstr>
      <vt:lpstr>课文</vt:lpstr>
      <vt:lpstr> 课文 </vt:lpstr>
      <vt:lpstr>课文</vt:lpstr>
      <vt:lpstr>小结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来我家吃饭吧</dc:title>
  <dc:creator>王强</dc:creator>
  <cp:lastModifiedBy>Administrator</cp:lastModifiedBy>
  <cp:revision>32</cp:revision>
  <dcterms:created xsi:type="dcterms:W3CDTF">2016-10-21T12:34:00Z</dcterms:created>
  <dcterms:modified xsi:type="dcterms:W3CDTF">2016-10-23T14:46:56Z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