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5" r:id="rId1"/>
  </p:sldMasterIdLst>
  <p:sldIdLst>
    <p:sldId id="264" r:id="rId2"/>
    <p:sldId id="256" r:id="rId3"/>
    <p:sldId id="257" r:id="rId4"/>
    <p:sldId id="258" r:id="rId5"/>
    <p:sldId id="259"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3208A0-CE71-4246-B370-654712BE9D49}" v="21" dt="2024-11-08T10:24:59.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9"/>
  </p:normalViewPr>
  <p:slideViewPr>
    <p:cSldViewPr snapToGrid="0">
      <p:cViewPr varScale="1">
        <p:scale>
          <a:sx n="102" d="100"/>
          <a:sy n="102" d="100"/>
        </p:scale>
        <p:origin x="9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C27DAB-B272-EB48-8B19-23E1E9740951}" type="datetimeFigureOut">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23B09-7BD1-C446-B1F7-BC23250029E1}" type="slidenum">
              <a:rPr lang="en-US" smtClean="0"/>
              <a:t>‹#›</a:t>
            </a:fld>
            <a:endParaRPr lang="en-US"/>
          </a:p>
        </p:txBody>
      </p:sp>
    </p:spTree>
    <p:extLst>
      <p:ext uri="{BB962C8B-B14F-4D97-AF65-F5344CB8AC3E}">
        <p14:creationId xmlns:p14="http://schemas.microsoft.com/office/powerpoint/2010/main" val="32469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27DAB-B272-EB48-8B19-23E1E9740951}" type="datetimeFigureOut">
              <a:rPr lang="en-US" smtClean="0"/>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23B09-7BD1-C446-B1F7-BC23250029E1}" type="slidenum">
              <a:rPr lang="en-US" smtClean="0"/>
              <a:t>‹#›</a:t>
            </a:fld>
            <a:endParaRPr lang="en-US"/>
          </a:p>
        </p:txBody>
      </p:sp>
    </p:spTree>
    <p:extLst>
      <p:ext uri="{BB962C8B-B14F-4D97-AF65-F5344CB8AC3E}">
        <p14:creationId xmlns:p14="http://schemas.microsoft.com/office/powerpoint/2010/main" val="351532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C27DAB-B272-EB48-8B19-23E1E9740951}" type="datetimeFigureOut">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23B09-7BD1-C446-B1F7-BC23250029E1}" type="slidenum">
              <a:rPr lang="en-US" smtClean="0"/>
              <a:t>‹#›</a:t>
            </a:fld>
            <a:endParaRPr lang="en-US"/>
          </a:p>
        </p:txBody>
      </p:sp>
    </p:spTree>
    <p:extLst>
      <p:ext uri="{BB962C8B-B14F-4D97-AF65-F5344CB8AC3E}">
        <p14:creationId xmlns:p14="http://schemas.microsoft.com/office/powerpoint/2010/main" val="42497488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2C27DAB-B272-EB48-8B19-23E1E9740951}" type="datetimeFigureOut">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23B09-7BD1-C446-B1F7-BC23250029E1}"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0760418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27DAB-B272-EB48-8B19-23E1E9740951}" type="datetimeFigureOut">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23B09-7BD1-C446-B1F7-BC23250029E1}" type="slidenum">
              <a:rPr lang="en-US" smtClean="0"/>
              <a:t>‹#›</a:t>
            </a:fld>
            <a:endParaRPr lang="en-US"/>
          </a:p>
        </p:txBody>
      </p:sp>
    </p:spTree>
    <p:extLst>
      <p:ext uri="{BB962C8B-B14F-4D97-AF65-F5344CB8AC3E}">
        <p14:creationId xmlns:p14="http://schemas.microsoft.com/office/powerpoint/2010/main" val="4136896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C27DAB-B272-EB48-8B19-23E1E9740951}" type="datetimeFigureOut">
              <a:rPr lang="en-US" smtClean="0"/>
              <a:t>11/8/24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23B09-7BD1-C446-B1F7-BC23250029E1}" type="slidenum">
              <a:rPr lang="en-US" smtClean="0"/>
              <a:t>‹#›</a:t>
            </a:fld>
            <a:endParaRPr lang="en-US"/>
          </a:p>
        </p:txBody>
      </p:sp>
    </p:spTree>
    <p:extLst>
      <p:ext uri="{BB962C8B-B14F-4D97-AF65-F5344CB8AC3E}">
        <p14:creationId xmlns:p14="http://schemas.microsoft.com/office/powerpoint/2010/main" val="1434150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2C27DAB-B272-EB48-8B19-23E1E9740951}" type="datetimeFigureOut">
              <a:rPr lang="en-US" smtClean="0"/>
              <a:t>11/8/24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23B09-7BD1-C446-B1F7-BC23250029E1}" type="slidenum">
              <a:rPr lang="en-US" smtClean="0"/>
              <a:t>‹#›</a:t>
            </a:fld>
            <a:endParaRPr lang="en-US"/>
          </a:p>
        </p:txBody>
      </p:sp>
    </p:spTree>
    <p:extLst>
      <p:ext uri="{BB962C8B-B14F-4D97-AF65-F5344CB8AC3E}">
        <p14:creationId xmlns:p14="http://schemas.microsoft.com/office/powerpoint/2010/main" val="1845828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C27DAB-B272-EB48-8B19-23E1E9740951}" type="datetimeFigureOut">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23B09-7BD1-C446-B1F7-BC23250029E1}" type="slidenum">
              <a:rPr lang="en-US" smtClean="0"/>
              <a:t>‹#›</a:t>
            </a:fld>
            <a:endParaRPr lang="en-US"/>
          </a:p>
        </p:txBody>
      </p:sp>
    </p:spTree>
    <p:extLst>
      <p:ext uri="{BB962C8B-B14F-4D97-AF65-F5344CB8AC3E}">
        <p14:creationId xmlns:p14="http://schemas.microsoft.com/office/powerpoint/2010/main" val="1576609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C27DAB-B272-EB48-8B19-23E1E9740951}" type="datetimeFigureOut">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23B09-7BD1-C446-B1F7-BC23250029E1}" type="slidenum">
              <a:rPr lang="en-US" smtClean="0"/>
              <a:t>‹#›</a:t>
            </a:fld>
            <a:endParaRPr lang="en-US"/>
          </a:p>
        </p:txBody>
      </p:sp>
    </p:spTree>
    <p:extLst>
      <p:ext uri="{BB962C8B-B14F-4D97-AF65-F5344CB8AC3E}">
        <p14:creationId xmlns:p14="http://schemas.microsoft.com/office/powerpoint/2010/main" val="338614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2C27DAB-B272-EB48-8B19-23E1E9740951}" type="datetimeFigureOut">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23B09-7BD1-C446-B1F7-BC23250029E1}" type="slidenum">
              <a:rPr lang="en-US" smtClean="0"/>
              <a:t>‹#›</a:t>
            </a:fld>
            <a:endParaRPr lang="en-US"/>
          </a:p>
        </p:txBody>
      </p:sp>
    </p:spTree>
    <p:extLst>
      <p:ext uri="{BB962C8B-B14F-4D97-AF65-F5344CB8AC3E}">
        <p14:creationId xmlns:p14="http://schemas.microsoft.com/office/powerpoint/2010/main" val="108476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C27DAB-B272-EB48-8B19-23E1E9740951}" type="datetimeFigureOut">
              <a:rPr lang="en-US" smtClean="0"/>
              <a:t>11/8/24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323B09-7BD1-C446-B1F7-BC23250029E1}" type="slidenum">
              <a:rPr lang="en-US" smtClean="0"/>
              <a:t>‹#›</a:t>
            </a:fld>
            <a:endParaRPr lang="en-US"/>
          </a:p>
        </p:txBody>
      </p:sp>
    </p:spTree>
    <p:extLst>
      <p:ext uri="{BB962C8B-B14F-4D97-AF65-F5344CB8AC3E}">
        <p14:creationId xmlns:p14="http://schemas.microsoft.com/office/powerpoint/2010/main" val="345520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C27DAB-B272-EB48-8B19-23E1E9740951}" type="datetimeFigureOut">
              <a:rPr lang="en-US" smtClean="0"/>
              <a:t>11/8/24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323B09-7BD1-C446-B1F7-BC23250029E1}" type="slidenum">
              <a:rPr lang="en-US" smtClean="0"/>
              <a:t>‹#›</a:t>
            </a:fld>
            <a:endParaRPr lang="en-US"/>
          </a:p>
        </p:txBody>
      </p:sp>
    </p:spTree>
    <p:extLst>
      <p:ext uri="{BB962C8B-B14F-4D97-AF65-F5344CB8AC3E}">
        <p14:creationId xmlns:p14="http://schemas.microsoft.com/office/powerpoint/2010/main" val="135747864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C27DAB-B272-EB48-8B19-23E1E9740951}" type="datetimeFigureOut">
              <a:rPr lang="en-US" smtClean="0"/>
              <a:t>11/8/24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323B09-7BD1-C446-B1F7-BC23250029E1}" type="slidenum">
              <a:rPr lang="en-US" smtClean="0"/>
              <a:t>‹#›</a:t>
            </a:fld>
            <a:endParaRPr lang="en-US"/>
          </a:p>
        </p:txBody>
      </p:sp>
    </p:spTree>
    <p:extLst>
      <p:ext uri="{BB962C8B-B14F-4D97-AF65-F5344CB8AC3E}">
        <p14:creationId xmlns:p14="http://schemas.microsoft.com/office/powerpoint/2010/main" val="189212218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92C27DAB-B272-EB48-8B19-23E1E9740951}" type="datetimeFigureOut">
              <a:rPr lang="en-US" smtClean="0"/>
              <a:t>11/8/24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1323B09-7BD1-C446-B1F7-BC23250029E1}" type="slidenum">
              <a:rPr lang="en-US" smtClean="0"/>
              <a:t>‹#›</a:t>
            </a:fld>
            <a:endParaRPr lang="en-US"/>
          </a:p>
        </p:txBody>
      </p:sp>
    </p:spTree>
    <p:extLst>
      <p:ext uri="{BB962C8B-B14F-4D97-AF65-F5344CB8AC3E}">
        <p14:creationId xmlns:p14="http://schemas.microsoft.com/office/powerpoint/2010/main" val="1485918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2C27DAB-B272-EB48-8B19-23E1E9740951}" type="datetimeFigureOut">
              <a:rPr lang="en-US" smtClean="0"/>
              <a:t>11/8/24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1323B09-7BD1-C446-B1F7-BC23250029E1}" type="slidenum">
              <a:rPr lang="en-US" smtClean="0"/>
              <a:t>‹#›</a:t>
            </a:fld>
            <a:endParaRPr lang="en-US"/>
          </a:p>
        </p:txBody>
      </p:sp>
    </p:spTree>
    <p:extLst>
      <p:ext uri="{BB962C8B-B14F-4D97-AF65-F5344CB8AC3E}">
        <p14:creationId xmlns:p14="http://schemas.microsoft.com/office/powerpoint/2010/main" val="1974825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92C27DAB-B272-EB48-8B19-23E1E9740951}" type="datetimeFigureOut">
              <a:rPr lang="en-US" smtClean="0"/>
              <a:t>11/8/24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1323B09-7BD1-C446-B1F7-BC23250029E1}" type="slidenum">
              <a:rPr lang="en-US" smtClean="0"/>
              <a:t>‹#›</a:t>
            </a:fld>
            <a:endParaRPr lang="en-US"/>
          </a:p>
        </p:txBody>
      </p:sp>
    </p:spTree>
    <p:extLst>
      <p:ext uri="{BB962C8B-B14F-4D97-AF65-F5344CB8AC3E}">
        <p14:creationId xmlns:p14="http://schemas.microsoft.com/office/powerpoint/2010/main" val="164727160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27DAB-B272-EB48-8B19-23E1E9740951}" type="datetimeFigureOut">
              <a:rPr lang="en-US" smtClean="0"/>
              <a:t>11/8/24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1323B09-7BD1-C446-B1F7-BC23250029E1}" type="slidenum">
              <a:rPr lang="en-US" smtClean="0"/>
              <a:t>‹#›</a:t>
            </a:fld>
            <a:endParaRPr lang="en-US"/>
          </a:p>
        </p:txBody>
      </p:sp>
    </p:spTree>
    <p:extLst>
      <p:ext uri="{BB962C8B-B14F-4D97-AF65-F5344CB8AC3E}">
        <p14:creationId xmlns:p14="http://schemas.microsoft.com/office/powerpoint/2010/main" val="2563329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2C27DAB-B272-EB48-8B19-23E1E9740951}" type="datetimeFigureOut">
              <a:rPr lang="en-US" smtClean="0"/>
              <a:t>11/8/24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1323B09-7BD1-C446-B1F7-BC23250029E1}" type="slidenum">
              <a:rPr lang="en-US" smtClean="0"/>
              <a:t>‹#›</a:t>
            </a:fld>
            <a:endParaRPr lang="en-US"/>
          </a:p>
        </p:txBody>
      </p:sp>
    </p:spTree>
    <p:extLst>
      <p:ext uri="{BB962C8B-B14F-4D97-AF65-F5344CB8AC3E}">
        <p14:creationId xmlns:p14="http://schemas.microsoft.com/office/powerpoint/2010/main" val="472104321"/>
      </p:ext>
    </p:extLst>
  </p:cSld>
  <p:clrMap bg1="dk1" tx1="lt1" bg2="dk2" tx2="lt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5DFB-C517-502D-029B-2099FE1D683F}"/>
              </a:ext>
            </a:extLst>
          </p:cNvPr>
          <p:cNvSpPr>
            <a:spLocks noGrp="1"/>
          </p:cNvSpPr>
          <p:nvPr>
            <p:ph type="title"/>
          </p:nvPr>
        </p:nvSpPr>
        <p:spPr>
          <a:xfrm>
            <a:off x="2904727" y="2713666"/>
            <a:ext cx="6114013" cy="774833"/>
          </a:xfrm>
        </p:spPr>
        <p:txBody>
          <a:bodyPr/>
          <a:lstStyle/>
          <a:p>
            <a:r>
              <a:rPr lang="en-US" sz="4800" dirty="0">
                <a:solidFill>
                  <a:schemeClr val="accent6">
                    <a:lumMod val="40000"/>
                    <a:lumOff val="60000"/>
                  </a:schemeClr>
                </a:solidFill>
                <a:latin typeface="Calibri" panose="020F0502020204030204" pitchFamily="34" charset="0"/>
                <a:cs typeface="Calibri" panose="020F0502020204030204" pitchFamily="34" charset="0"/>
              </a:rPr>
              <a:t>LINUX GROUP PROJECT</a:t>
            </a:r>
          </a:p>
        </p:txBody>
      </p:sp>
      <p:sp>
        <p:nvSpPr>
          <p:cNvPr id="3" name="Content Placeholder 2">
            <a:extLst>
              <a:ext uri="{FF2B5EF4-FFF2-40B4-BE49-F238E27FC236}">
                <a16:creationId xmlns:a16="http://schemas.microsoft.com/office/drawing/2014/main" id="{3E547A4D-9D73-7922-7571-E7B989D31AFD}"/>
              </a:ext>
            </a:extLst>
          </p:cNvPr>
          <p:cNvSpPr>
            <a:spLocks noGrp="1"/>
          </p:cNvSpPr>
          <p:nvPr>
            <p:ph idx="1"/>
          </p:nvPr>
        </p:nvSpPr>
        <p:spPr>
          <a:xfrm>
            <a:off x="8367106" y="4164160"/>
            <a:ext cx="2140929" cy="790490"/>
          </a:xfrm>
        </p:spPr>
        <p:txBody>
          <a:bodyPr>
            <a:normAutofit lnSpcReduction="10000"/>
          </a:bodyPr>
          <a:lstStyle/>
          <a:p>
            <a:r>
              <a:rPr lang="en-US" dirty="0">
                <a:solidFill>
                  <a:schemeClr val="accent5">
                    <a:lumMod val="40000"/>
                    <a:lumOff val="60000"/>
                  </a:schemeClr>
                </a:solidFill>
                <a:latin typeface="Calibri" panose="020F0502020204030204" pitchFamily="34" charset="0"/>
                <a:cs typeface="Calibri" panose="020F0502020204030204" pitchFamily="34" charset="0"/>
              </a:rPr>
              <a:t>SAMVAV</a:t>
            </a:r>
          </a:p>
          <a:p>
            <a:r>
              <a:rPr lang="en-US" dirty="0">
                <a:solidFill>
                  <a:schemeClr val="accent5">
                    <a:lumMod val="40000"/>
                    <a:lumOff val="60000"/>
                  </a:schemeClr>
                </a:solidFill>
                <a:latin typeface="Calibri" panose="020F0502020204030204" pitchFamily="34" charset="0"/>
                <a:cs typeface="Calibri" panose="020F0502020204030204" pitchFamily="34" charset="0"/>
              </a:rPr>
              <a:t>MEHDI</a:t>
            </a:r>
          </a:p>
        </p:txBody>
      </p:sp>
    </p:spTree>
    <p:extLst>
      <p:ext uri="{BB962C8B-B14F-4D97-AF65-F5344CB8AC3E}">
        <p14:creationId xmlns:p14="http://schemas.microsoft.com/office/powerpoint/2010/main" val="1272434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7B57-D59E-C9FA-2955-BD065C596DF3}"/>
              </a:ext>
            </a:extLst>
          </p:cNvPr>
          <p:cNvSpPr>
            <a:spLocks noGrp="1"/>
          </p:cNvSpPr>
          <p:nvPr>
            <p:ph type="ctrTitle"/>
          </p:nvPr>
        </p:nvSpPr>
        <p:spPr>
          <a:xfrm>
            <a:off x="2455100" y="902517"/>
            <a:ext cx="6776581" cy="894327"/>
          </a:xfrm>
        </p:spPr>
        <p:txBody>
          <a:bodyPr>
            <a:normAutofit/>
          </a:bodyPr>
          <a:lstStyle/>
          <a:p>
            <a:r>
              <a:rPr lang="en-US" sz="3200" b="0" i="0" u="none" strike="noStrike" dirty="0">
                <a:solidFill>
                  <a:schemeClr val="accent6">
                    <a:lumMod val="40000"/>
                    <a:lumOff val="60000"/>
                  </a:schemeClr>
                </a:solidFill>
                <a:effectLst/>
                <a:latin typeface="Calibri" panose="020F0502020204030204" pitchFamily="34" charset="0"/>
                <a:cs typeface="Calibri" panose="020F0502020204030204" pitchFamily="34" charset="0"/>
              </a:rPr>
              <a:t>Linux Server Setup for Library Network</a:t>
            </a:r>
            <a:endParaRPr lang="en-US" sz="3200" dirty="0">
              <a:solidFill>
                <a:schemeClr val="accent6">
                  <a:lumMod val="40000"/>
                  <a:lumOff val="60000"/>
                </a:schemeClr>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9B481C78-2661-1791-37F9-4FD5612FD88F}"/>
              </a:ext>
            </a:extLst>
          </p:cNvPr>
          <p:cNvSpPr>
            <a:spLocks noGrp="1"/>
          </p:cNvSpPr>
          <p:nvPr>
            <p:ph type="subTitle" idx="1"/>
          </p:nvPr>
        </p:nvSpPr>
        <p:spPr>
          <a:xfrm>
            <a:off x="1064712" y="2267210"/>
            <a:ext cx="9945666" cy="4121064"/>
          </a:xfrm>
        </p:spPr>
        <p:txBody>
          <a:bodyPr>
            <a:normAutofit/>
          </a:bodyPr>
          <a:lstStyle/>
          <a:p>
            <a:pPr marL="342900" indent="-342900">
              <a:buFont typeface="Wingdings" pitchFamily="2" charset="2"/>
              <a:buChar char="Ø"/>
            </a:pPr>
            <a:r>
              <a:rPr lang="en-US" sz="1600" b="1" dirty="0">
                <a:latin typeface="Calibri" panose="020F0502020204030204" pitchFamily="34" charset="0"/>
                <a:cs typeface="Calibri" panose="020F0502020204030204" pitchFamily="34" charset="0"/>
              </a:rPr>
              <a:t>Project Context</a:t>
            </a:r>
            <a:r>
              <a:rPr lang="en-US" sz="1600" dirty="0">
                <a:latin typeface="Calibri" panose="020F0502020204030204" pitchFamily="34" charset="0"/>
                <a:cs typeface="Calibri" panose="020F0502020204030204" pitchFamily="34" charset="0"/>
              </a:rPr>
              <a:t>: The local library, serving a diverse user base, faces budget constraints that prevent it from purchasing Windows licenses. In response, our team at [Your Company Name] is implementing a Linux-based server and workstation network, offering a no-cost alternative that balances functionality, security, and ease of management.</a:t>
            </a:r>
          </a:p>
          <a:p>
            <a:pPr marL="342900" indent="-342900">
              <a:buFont typeface="Wingdings" pitchFamily="2" charset="2"/>
              <a:buChar char="Ø"/>
            </a:pPr>
            <a:r>
              <a:rPr lang="en-US" sz="1600" b="1" dirty="0">
                <a:latin typeface="Calibri" panose="020F0502020204030204" pitchFamily="34" charset="0"/>
                <a:cs typeface="Calibri" panose="020F0502020204030204" pitchFamily="34" charset="0"/>
              </a:rPr>
              <a:t>Objective</a:t>
            </a:r>
            <a:r>
              <a:rPr lang="en-US" sz="1600" dirty="0">
                <a:latin typeface="Calibri" panose="020F0502020204030204" pitchFamily="34" charset="0"/>
                <a:cs typeface="Calibri" panose="020F0502020204030204" pitchFamily="34" charset="0"/>
              </a:rPr>
              <a:t>: This setup aims to demonstrate a reliable, cost-effective, and adaptable solution for the library, highlighting the power of Linux to support institutions with limited resources. Our project will be tested within a controlled virtual environment, ensuring smooth operation before potential real-world implementation.</a:t>
            </a:r>
          </a:p>
          <a:p>
            <a:pPr marL="342900" indent="-342900">
              <a:buFont typeface="Wingdings" pitchFamily="2" charset="2"/>
              <a:buChar char="Ø"/>
            </a:pPr>
            <a:r>
              <a:rPr lang="en-US" sz="1600" b="1" dirty="0">
                <a:latin typeface="Calibri" panose="020F0502020204030204" pitchFamily="34" charset="0"/>
                <a:cs typeface="Calibri" panose="020F0502020204030204" pitchFamily="34" charset="0"/>
              </a:rPr>
              <a:t>Approach</a:t>
            </a:r>
            <a:r>
              <a:rPr lang="en-US" sz="1600" dirty="0">
                <a:latin typeface="Calibri" panose="020F0502020204030204" pitchFamily="34" charset="0"/>
                <a:cs typeface="Calibri" panose="020F0502020204030204" pitchFamily="34" charset="0"/>
              </a:rPr>
              <a:t>: To meet these objectives, we’ll deploy a Linux server (without GUI) configured with essential network services and a workstation designed for end-users. Using virtual machines on an isolated network, we avoid any interference with existing systems, allowing us to showcase this setup safely and effectively.</a:t>
            </a:r>
          </a:p>
          <a:p>
            <a:endParaRPr lang="en-US" dirty="0"/>
          </a:p>
        </p:txBody>
      </p:sp>
    </p:spTree>
    <p:extLst>
      <p:ext uri="{BB962C8B-B14F-4D97-AF65-F5344CB8AC3E}">
        <p14:creationId xmlns:p14="http://schemas.microsoft.com/office/powerpoint/2010/main" val="1922240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6D613-A341-94ED-AC92-AD6EE7BFB462}"/>
              </a:ext>
            </a:extLst>
          </p:cNvPr>
          <p:cNvSpPr>
            <a:spLocks noGrp="1"/>
          </p:cNvSpPr>
          <p:nvPr>
            <p:ph type="title"/>
          </p:nvPr>
        </p:nvSpPr>
        <p:spPr>
          <a:xfrm>
            <a:off x="4341290" y="672231"/>
            <a:ext cx="2548026" cy="637046"/>
          </a:xfrm>
        </p:spPr>
        <p:txBody>
          <a:bodyPr/>
          <a:lstStyle/>
          <a:p>
            <a:r>
              <a:rPr lang="en-US" sz="3200" b="0" i="0" u="none" strike="noStrike" dirty="0">
                <a:solidFill>
                  <a:schemeClr val="accent6">
                    <a:lumMod val="40000"/>
                    <a:lumOff val="60000"/>
                  </a:schemeClr>
                </a:solidFill>
                <a:effectLst/>
                <a:latin typeface="Calibri" panose="020F0502020204030204" pitchFamily="34" charset="0"/>
                <a:cs typeface="Calibri" panose="020F0502020204030204" pitchFamily="34" charset="0"/>
              </a:rPr>
              <a:t>Project Goals</a:t>
            </a:r>
            <a:endParaRPr lang="en-US" sz="3200" dirty="0">
              <a:solidFill>
                <a:schemeClr val="accent6">
                  <a:lumMod val="40000"/>
                  <a:lumOff val="6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16D5977-92BC-1788-F088-4B83E08200B6}"/>
              </a:ext>
            </a:extLst>
          </p:cNvPr>
          <p:cNvSpPr>
            <a:spLocks noGrp="1"/>
          </p:cNvSpPr>
          <p:nvPr>
            <p:ph idx="1"/>
          </p:nvPr>
        </p:nvSpPr>
        <p:spPr>
          <a:xfrm>
            <a:off x="1403936" y="1678488"/>
            <a:ext cx="8946541" cy="4582437"/>
          </a:xfrm>
        </p:spPr>
        <p:txBody>
          <a:bodyPr>
            <a:normAutofit/>
          </a:bodyPr>
          <a:lstStyle/>
          <a:p>
            <a:r>
              <a:rPr lang="en-US" sz="1600" b="1" dirty="0">
                <a:solidFill>
                  <a:schemeClr val="bg2">
                    <a:lumMod val="40000"/>
                    <a:lumOff val="60000"/>
                  </a:schemeClr>
                </a:solidFill>
                <a:latin typeface="Calibri" panose="020F0502020204030204" pitchFamily="34" charset="0"/>
                <a:cs typeface="Calibri" panose="020F0502020204030204" pitchFamily="34" charset="0"/>
              </a:rPr>
              <a:t>Primary Objectives</a:t>
            </a:r>
            <a:r>
              <a:rPr lang="en-US" sz="1600" dirty="0">
                <a:solidFill>
                  <a:schemeClr val="bg2">
                    <a:lumMod val="40000"/>
                    <a:lumOff val="60000"/>
                  </a:schemeClr>
                </a:solidFill>
                <a:latin typeface="Calibri" panose="020F0502020204030204" pitchFamily="34" charset="0"/>
                <a:cs typeface="Calibri" panose="020F0502020204030204" pitchFamily="34" charset="0"/>
              </a:rPr>
              <a:t>:</a:t>
            </a:r>
          </a:p>
          <a:p>
            <a:pPr>
              <a:buFont typeface="Arial" panose="020B0604020202020204" pitchFamily="34" charset="0"/>
              <a:buChar char="•"/>
            </a:pPr>
            <a:r>
              <a:rPr lang="en-US" sz="1600" dirty="0">
                <a:solidFill>
                  <a:schemeClr val="bg2">
                    <a:lumMod val="40000"/>
                    <a:lumOff val="60000"/>
                  </a:schemeClr>
                </a:solidFill>
                <a:latin typeface="Calibri" panose="020F0502020204030204" pitchFamily="34" charset="0"/>
                <a:cs typeface="Calibri" panose="020F0502020204030204" pitchFamily="34" charset="0"/>
              </a:rPr>
              <a:t>Set up and demonstrate a fully operational Linux server-client network tailored to the library’s needs.</a:t>
            </a:r>
          </a:p>
          <a:p>
            <a:pPr>
              <a:buFont typeface="Arial" panose="020B0604020202020204" pitchFamily="34" charset="0"/>
              <a:buChar char="•"/>
            </a:pPr>
            <a:r>
              <a:rPr lang="en-US" sz="1600" dirty="0">
                <a:solidFill>
                  <a:schemeClr val="bg2">
                    <a:lumMod val="40000"/>
                    <a:lumOff val="60000"/>
                  </a:schemeClr>
                </a:solidFill>
                <a:latin typeface="Calibri" panose="020F0502020204030204" pitchFamily="34" charset="0"/>
                <a:cs typeface="Calibri" panose="020F0502020204030204" pitchFamily="34" charset="0"/>
              </a:rPr>
              <a:t>Configure and manage core services, ensuring stability, security, and ease of use.</a:t>
            </a:r>
          </a:p>
          <a:p>
            <a:pPr>
              <a:buFont typeface="Arial" panose="020B0604020202020204" pitchFamily="34" charset="0"/>
              <a:buChar char="•"/>
            </a:pPr>
            <a:r>
              <a:rPr lang="en-US" sz="1600" dirty="0">
                <a:solidFill>
                  <a:schemeClr val="bg2">
                    <a:lumMod val="40000"/>
                    <a:lumOff val="60000"/>
                  </a:schemeClr>
                </a:solidFill>
                <a:latin typeface="Calibri" panose="020F0502020204030204" pitchFamily="34" charset="0"/>
                <a:cs typeface="Calibri" panose="020F0502020204030204" pitchFamily="34" charset="0"/>
              </a:rPr>
              <a:t>Prepare documentation that is clear, accessible, and valuable for both technical and non-technical stakeholders.</a:t>
            </a:r>
          </a:p>
          <a:p>
            <a:r>
              <a:rPr lang="en-US" sz="1600" b="1" dirty="0">
                <a:solidFill>
                  <a:schemeClr val="bg2">
                    <a:lumMod val="40000"/>
                    <a:lumOff val="60000"/>
                  </a:schemeClr>
                </a:solidFill>
                <a:latin typeface="Calibri" panose="020F0502020204030204" pitchFamily="34" charset="0"/>
                <a:cs typeface="Calibri" panose="020F0502020204030204" pitchFamily="34" charset="0"/>
              </a:rPr>
              <a:t>Key Deliverables</a:t>
            </a:r>
            <a:r>
              <a:rPr lang="en-US" sz="1600" dirty="0">
                <a:solidFill>
                  <a:schemeClr val="bg2">
                    <a:lumMod val="40000"/>
                    <a:lumOff val="60000"/>
                  </a:schemeClr>
                </a:solidFill>
                <a:latin typeface="Calibri" panose="020F0502020204030204" pitchFamily="34" charset="0"/>
                <a:cs typeface="Calibri" panose="020F0502020204030204" pitchFamily="34" charset="0"/>
              </a:rPr>
              <a:t>:</a:t>
            </a:r>
          </a:p>
          <a:p>
            <a:pPr>
              <a:buFont typeface="Arial" panose="020B0604020202020204" pitchFamily="34" charset="0"/>
              <a:buChar char="•"/>
            </a:pPr>
            <a:r>
              <a:rPr lang="en-US" sz="1600" b="1" dirty="0">
                <a:solidFill>
                  <a:schemeClr val="bg2">
                    <a:lumMod val="40000"/>
                    <a:lumOff val="60000"/>
                  </a:schemeClr>
                </a:solidFill>
                <a:latin typeface="Calibri" panose="020F0502020204030204" pitchFamily="34" charset="0"/>
                <a:cs typeface="Calibri" panose="020F0502020204030204" pitchFamily="34" charset="0"/>
              </a:rPr>
              <a:t>Server Setup</a:t>
            </a:r>
            <a:r>
              <a:rPr lang="en-US" sz="1600" dirty="0">
                <a:solidFill>
                  <a:schemeClr val="bg2">
                    <a:lumMod val="40000"/>
                    <a:lumOff val="60000"/>
                  </a:schemeClr>
                </a:solidFill>
                <a:latin typeface="Calibri" panose="020F0502020204030204" pitchFamily="34" charset="0"/>
                <a:cs typeface="Calibri" panose="020F0502020204030204" pitchFamily="34" charset="0"/>
              </a:rPr>
              <a:t>: A Linux server with core services (DHCP, DNS, Web, and SSH) supporting the library's internal network.</a:t>
            </a:r>
          </a:p>
          <a:p>
            <a:pPr>
              <a:buFont typeface="Arial" panose="020B0604020202020204" pitchFamily="34" charset="0"/>
              <a:buChar char="•"/>
            </a:pPr>
            <a:r>
              <a:rPr lang="en-US" sz="1600" b="1" dirty="0">
                <a:solidFill>
                  <a:schemeClr val="bg2">
                    <a:lumMod val="40000"/>
                    <a:lumOff val="60000"/>
                  </a:schemeClr>
                </a:solidFill>
                <a:latin typeface="Calibri" panose="020F0502020204030204" pitchFamily="34" charset="0"/>
                <a:cs typeface="Calibri" panose="020F0502020204030204" pitchFamily="34" charset="0"/>
              </a:rPr>
              <a:t>Workstation Setup</a:t>
            </a:r>
            <a:r>
              <a:rPr lang="en-US" sz="1600" dirty="0">
                <a:solidFill>
                  <a:schemeClr val="bg2">
                    <a:lumMod val="40000"/>
                    <a:lumOff val="60000"/>
                  </a:schemeClr>
                </a:solidFill>
                <a:latin typeface="Calibri" panose="020F0502020204030204" pitchFamily="34" charset="0"/>
                <a:cs typeface="Calibri" panose="020F0502020204030204" pitchFamily="34" charset="0"/>
              </a:rPr>
              <a:t>: A client workstation with essential software for library staff and patrons.</a:t>
            </a:r>
          </a:p>
          <a:p>
            <a:pPr>
              <a:buFont typeface="Arial" panose="020B0604020202020204" pitchFamily="34" charset="0"/>
              <a:buChar char="•"/>
            </a:pPr>
            <a:r>
              <a:rPr lang="en-US" sz="1600" b="1" dirty="0">
                <a:solidFill>
                  <a:schemeClr val="bg2">
                    <a:lumMod val="40000"/>
                    <a:lumOff val="60000"/>
                  </a:schemeClr>
                </a:solidFill>
                <a:latin typeface="Calibri" panose="020F0502020204030204" pitchFamily="34" charset="0"/>
                <a:cs typeface="Calibri" panose="020F0502020204030204" pitchFamily="34" charset="0"/>
              </a:rPr>
              <a:t>Documentation and Summary</a:t>
            </a:r>
            <a:r>
              <a:rPr lang="en-US" sz="1600" dirty="0">
                <a:solidFill>
                  <a:schemeClr val="bg2">
                    <a:lumMod val="40000"/>
                    <a:lumOff val="60000"/>
                  </a:schemeClr>
                </a:solidFill>
                <a:latin typeface="Calibri" panose="020F0502020204030204" pitchFamily="34" charset="0"/>
                <a:cs typeface="Calibri" panose="020F0502020204030204" pitchFamily="34" charset="0"/>
              </a:rPr>
              <a:t>: Detailed documentation of the setup process, configurations, and best practices, alongside an English summary for quick reference.</a:t>
            </a:r>
          </a:p>
          <a:p>
            <a:r>
              <a:rPr lang="en-US" sz="1600" b="1" dirty="0">
                <a:solidFill>
                  <a:schemeClr val="bg2">
                    <a:lumMod val="40000"/>
                    <a:lumOff val="60000"/>
                  </a:schemeClr>
                </a:solidFill>
                <a:latin typeface="Calibri" panose="020F0502020204030204" pitchFamily="34" charset="0"/>
                <a:cs typeface="Calibri" panose="020F0502020204030204" pitchFamily="34" charset="0"/>
              </a:rPr>
              <a:t>Additional Functionalities</a:t>
            </a:r>
            <a:r>
              <a:rPr lang="en-US" sz="1600" dirty="0">
                <a:solidFill>
                  <a:schemeClr val="bg2">
                    <a:lumMod val="40000"/>
                    <a:lumOff val="60000"/>
                  </a:schemeClr>
                </a:solidFill>
                <a:latin typeface="Calibri" panose="020F0502020204030204" pitchFamily="34" charset="0"/>
                <a:cs typeface="Calibri" panose="020F0502020204030204" pitchFamily="34" charset="0"/>
              </a:rPr>
              <a:t>: Optional enhancements include a separate backup storage configuration on the server and a remote support solution on the workstation. These aim to improve data security and usability.</a:t>
            </a:r>
          </a:p>
        </p:txBody>
      </p:sp>
    </p:spTree>
    <p:extLst>
      <p:ext uri="{BB962C8B-B14F-4D97-AF65-F5344CB8AC3E}">
        <p14:creationId xmlns:p14="http://schemas.microsoft.com/office/powerpoint/2010/main" val="3264482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82C72-CF5D-C1AD-50A9-C47905D3C378}"/>
              </a:ext>
            </a:extLst>
          </p:cNvPr>
          <p:cNvSpPr>
            <a:spLocks noGrp="1"/>
          </p:cNvSpPr>
          <p:nvPr>
            <p:ph type="title"/>
          </p:nvPr>
        </p:nvSpPr>
        <p:spPr>
          <a:xfrm>
            <a:off x="3770213" y="912006"/>
            <a:ext cx="3612738" cy="662098"/>
          </a:xfrm>
        </p:spPr>
        <p:txBody>
          <a:bodyPr/>
          <a:lstStyle/>
          <a:p>
            <a:r>
              <a:rPr lang="en-US" sz="3200" b="0" i="0" u="none" strike="noStrike" dirty="0">
                <a:solidFill>
                  <a:schemeClr val="accent6">
                    <a:lumMod val="40000"/>
                    <a:lumOff val="60000"/>
                  </a:schemeClr>
                </a:solidFill>
                <a:effectLst/>
                <a:latin typeface="-webkit-standard"/>
              </a:rPr>
              <a:t>Server Configuration</a:t>
            </a:r>
            <a:endParaRPr lang="en-US" sz="3200" dirty="0">
              <a:solidFill>
                <a:schemeClr val="accent6">
                  <a:lumMod val="40000"/>
                  <a:lumOff val="60000"/>
                </a:schemeClr>
              </a:solidFill>
            </a:endParaRPr>
          </a:p>
        </p:txBody>
      </p:sp>
      <p:sp>
        <p:nvSpPr>
          <p:cNvPr id="3" name="Content Placeholder 2">
            <a:extLst>
              <a:ext uri="{FF2B5EF4-FFF2-40B4-BE49-F238E27FC236}">
                <a16:creationId xmlns:a16="http://schemas.microsoft.com/office/drawing/2014/main" id="{226AD246-4C76-1781-418B-13025EF405C5}"/>
              </a:ext>
            </a:extLst>
          </p:cNvPr>
          <p:cNvSpPr>
            <a:spLocks noGrp="1"/>
          </p:cNvSpPr>
          <p:nvPr>
            <p:ph idx="1"/>
          </p:nvPr>
        </p:nvSpPr>
        <p:spPr/>
        <p:txBody>
          <a:bodyPr>
            <a:normAutofit/>
          </a:bodyPr>
          <a:lstStyle/>
          <a:p>
            <a:pPr algn="l">
              <a:buFont typeface="Wingdings" pitchFamily="2" charset="2"/>
              <a:buChar char="Ø"/>
            </a:pPr>
            <a:r>
              <a:rPr lang="en-US" sz="1600" b="1" i="0" u="none" strike="noStrike" dirty="0">
                <a:solidFill>
                  <a:schemeClr val="bg2">
                    <a:lumMod val="40000"/>
                    <a:lumOff val="60000"/>
                  </a:schemeClr>
                </a:solidFill>
                <a:effectLst/>
                <a:latin typeface="Calibri" panose="020F0502020204030204" pitchFamily="34" charset="0"/>
                <a:cs typeface="Calibri" panose="020F0502020204030204" pitchFamily="34" charset="0"/>
              </a:rPr>
              <a:t>Server Components</a:t>
            </a:r>
            <a:r>
              <a:rPr lang="en-US" sz="1600" b="0" i="0" u="none" strike="noStrike" dirty="0">
                <a:solidFill>
                  <a:schemeClr val="bg2">
                    <a:lumMod val="40000"/>
                    <a:lumOff val="60000"/>
                  </a:schemeClr>
                </a:solidFill>
                <a:effectLst/>
                <a:latin typeface="Calibri" panose="020F0502020204030204" pitchFamily="34" charset="0"/>
                <a:cs typeface="Calibri" panose="020F0502020204030204" pitchFamily="34" charset="0"/>
              </a:rPr>
              <a:t>: </a:t>
            </a:r>
            <a:r>
              <a:rPr lang="en-US" sz="1600" b="1" i="0" u="none" strike="noStrike" dirty="0">
                <a:solidFill>
                  <a:schemeClr val="bg2">
                    <a:lumMod val="40000"/>
                    <a:lumOff val="60000"/>
                  </a:schemeClr>
                </a:solidFill>
                <a:effectLst/>
                <a:latin typeface="Calibri" panose="020F0502020204030204" pitchFamily="34" charset="0"/>
                <a:cs typeface="Calibri" panose="020F0502020204030204" pitchFamily="34" charset="0"/>
              </a:rPr>
              <a:t>DHCP (Dynamic Host Configuration Protocol)</a:t>
            </a:r>
            <a:r>
              <a:rPr lang="en-US" sz="1600" b="0" i="0" u="none" strike="noStrike" dirty="0">
                <a:solidFill>
                  <a:schemeClr val="bg2">
                    <a:lumMod val="40000"/>
                    <a:lumOff val="60000"/>
                  </a:schemeClr>
                </a:solidFill>
                <a:effectLst/>
                <a:latin typeface="Calibri" panose="020F0502020204030204" pitchFamily="34" charset="0"/>
                <a:cs typeface="Calibri" panose="020F0502020204030204" pitchFamily="34" charset="0"/>
              </a:rPr>
              <a:t>: Configured with a local scope, DHCP enables automatic IP address assignment within the library’s virtual network. This reduces manual IP configuration, ensuring seamless connectivity for any additional library workstations.</a:t>
            </a:r>
          </a:p>
          <a:p>
            <a:pPr algn="l">
              <a:buFont typeface="Wingdings" pitchFamily="2" charset="2"/>
              <a:buChar char="Ø"/>
            </a:pPr>
            <a:r>
              <a:rPr lang="en-US" sz="1600" b="1" i="0" u="none" strike="noStrike" dirty="0">
                <a:solidFill>
                  <a:schemeClr val="bg2">
                    <a:lumMod val="40000"/>
                    <a:lumOff val="60000"/>
                  </a:schemeClr>
                </a:solidFill>
                <a:effectLst/>
                <a:latin typeface="Calibri" panose="020F0502020204030204" pitchFamily="34" charset="0"/>
                <a:cs typeface="Calibri" panose="020F0502020204030204" pitchFamily="34" charset="0"/>
              </a:rPr>
              <a:t>DNS (Domain Name System)</a:t>
            </a:r>
            <a:r>
              <a:rPr lang="en-US" sz="1600" b="0" i="0" u="none" strike="noStrike" dirty="0">
                <a:solidFill>
                  <a:schemeClr val="bg2">
                    <a:lumMod val="40000"/>
                    <a:lumOff val="60000"/>
                  </a:schemeClr>
                </a:solidFill>
                <a:effectLst/>
                <a:latin typeface="Calibri" panose="020F0502020204030204" pitchFamily="34" charset="0"/>
                <a:cs typeface="Calibri" panose="020F0502020204030204" pitchFamily="34" charset="0"/>
              </a:rPr>
              <a:t>: Using a BIND DNS server, we manage the resolution of internal resources within the library network. An external redirector facilitates external requests, allowing users to access web resources without interruption.</a:t>
            </a:r>
          </a:p>
          <a:p>
            <a:pPr algn="l">
              <a:buFont typeface="Wingdings" pitchFamily="2" charset="2"/>
              <a:buChar char="Ø"/>
            </a:pPr>
            <a:r>
              <a:rPr lang="en-US" sz="1600" b="1" i="0" u="none" strike="noStrike" dirty="0">
                <a:solidFill>
                  <a:schemeClr val="bg2">
                    <a:lumMod val="40000"/>
                    <a:lumOff val="60000"/>
                  </a:schemeClr>
                </a:solidFill>
                <a:effectLst/>
                <a:latin typeface="Calibri" panose="020F0502020204030204" pitchFamily="34" charset="0"/>
                <a:cs typeface="Calibri" panose="020F0502020204030204" pitchFamily="34" charset="0"/>
              </a:rPr>
              <a:t>Nginx Web Server</a:t>
            </a:r>
            <a:r>
              <a:rPr lang="en-US" sz="1600" b="0" i="0" u="none" strike="noStrike" dirty="0">
                <a:solidFill>
                  <a:schemeClr val="bg2">
                    <a:lumMod val="40000"/>
                    <a:lumOff val="60000"/>
                  </a:schemeClr>
                </a:solidFill>
                <a:effectLst/>
                <a:latin typeface="Calibri" panose="020F0502020204030204" pitchFamily="34" charset="0"/>
                <a:cs typeface="Calibri" panose="020F0502020204030204" pitchFamily="34" charset="0"/>
              </a:rPr>
              <a:t>: Nginx, a lightweight and secure web server, is set up to host a local library webpage. This page could serve as a centralized information hub, accessible to patrons and staff, for announcements, event updates, and resources.</a:t>
            </a:r>
          </a:p>
          <a:p>
            <a:pPr algn="l">
              <a:buFont typeface="Wingdings" pitchFamily="2" charset="2"/>
              <a:buChar char="Ø"/>
            </a:pPr>
            <a:r>
              <a:rPr lang="en-US" sz="1600" b="1" i="0" u="none" strike="noStrike" dirty="0">
                <a:solidFill>
                  <a:schemeClr val="bg2">
                    <a:lumMod val="40000"/>
                    <a:lumOff val="60000"/>
                  </a:schemeClr>
                </a:solidFill>
                <a:effectLst/>
                <a:latin typeface="Calibri" panose="020F0502020204030204" pitchFamily="34" charset="0"/>
                <a:cs typeface="Calibri" panose="020F0502020204030204" pitchFamily="34" charset="0"/>
              </a:rPr>
              <a:t>SSH (Secure Shell)</a:t>
            </a:r>
            <a:r>
              <a:rPr lang="en-US" sz="1600" b="0" i="0" u="none" strike="noStrike" dirty="0">
                <a:solidFill>
                  <a:schemeClr val="bg2">
                    <a:lumMod val="40000"/>
                    <a:lumOff val="60000"/>
                  </a:schemeClr>
                </a:solidFill>
                <a:effectLst/>
                <a:latin typeface="Calibri" panose="020F0502020204030204" pitchFamily="34" charset="0"/>
                <a:cs typeface="Calibri" panose="020F0502020204030204" pitchFamily="34" charset="0"/>
              </a:rPr>
              <a:t>: SSH enables secure remote server management, essential for ongoing maintenance and updates without needing physical access. This service enhances both security and convenience for IT administrators.</a:t>
            </a:r>
          </a:p>
          <a:p>
            <a:endParaRPr lang="en-US" dirty="0"/>
          </a:p>
        </p:txBody>
      </p:sp>
    </p:spTree>
    <p:extLst>
      <p:ext uri="{BB962C8B-B14F-4D97-AF65-F5344CB8AC3E}">
        <p14:creationId xmlns:p14="http://schemas.microsoft.com/office/powerpoint/2010/main" val="3579970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BABE8-D17A-D72B-179B-3DA080B15435}"/>
              </a:ext>
            </a:extLst>
          </p:cNvPr>
          <p:cNvSpPr>
            <a:spLocks noGrp="1"/>
          </p:cNvSpPr>
          <p:nvPr>
            <p:ph type="title"/>
          </p:nvPr>
        </p:nvSpPr>
        <p:spPr>
          <a:xfrm>
            <a:off x="3101213" y="947804"/>
            <a:ext cx="4702503" cy="749781"/>
          </a:xfrm>
        </p:spPr>
        <p:txBody>
          <a:bodyPr/>
          <a:lstStyle/>
          <a:p>
            <a:r>
              <a:rPr lang="en-US" sz="3200" b="0" i="0" u="none" strike="noStrike" dirty="0">
                <a:solidFill>
                  <a:schemeClr val="accent6">
                    <a:lumMod val="40000"/>
                    <a:lumOff val="60000"/>
                  </a:schemeClr>
                </a:solidFill>
                <a:effectLst/>
                <a:latin typeface="Calibri" panose="020F0502020204030204" pitchFamily="34" charset="0"/>
                <a:cs typeface="Calibri" panose="020F0502020204030204" pitchFamily="34" charset="0"/>
              </a:rPr>
              <a:t>Additional Server Features</a:t>
            </a:r>
            <a:endParaRPr lang="en-US" sz="3200" dirty="0">
              <a:solidFill>
                <a:schemeClr val="accent6">
                  <a:lumMod val="40000"/>
                  <a:lumOff val="6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C18B4A7-49B2-3116-0713-9206F5E88FB7}"/>
              </a:ext>
            </a:extLst>
          </p:cNvPr>
          <p:cNvSpPr>
            <a:spLocks noGrp="1"/>
          </p:cNvSpPr>
          <p:nvPr>
            <p:ph idx="1"/>
          </p:nvPr>
        </p:nvSpPr>
        <p:spPr/>
        <p:txBody>
          <a:bodyPr>
            <a:normAutofit/>
          </a:bodyPr>
          <a:lstStyle/>
          <a:p>
            <a:r>
              <a:rPr lang="en-US" sz="1600" b="1" dirty="0">
                <a:solidFill>
                  <a:schemeClr val="bg2">
                    <a:lumMod val="40000"/>
                    <a:lumOff val="60000"/>
                  </a:schemeClr>
                </a:solidFill>
                <a:latin typeface="Calibri" panose="020F0502020204030204" pitchFamily="34" charset="0"/>
                <a:cs typeface="Calibri" panose="020F0502020204030204" pitchFamily="34" charset="0"/>
              </a:rPr>
              <a:t>Automated Backups</a:t>
            </a:r>
            <a:r>
              <a:rPr lang="en-US" sz="1600" dirty="0">
                <a:solidFill>
                  <a:schemeClr val="bg2">
                    <a:lumMod val="40000"/>
                    <a:lumOff val="60000"/>
                  </a:schemeClr>
                </a:solidFill>
                <a:latin typeface="Calibri" panose="020F0502020204030204" pitchFamily="34" charset="0"/>
                <a:cs typeface="Calibri" panose="020F0502020204030204" pitchFamily="34" charset="0"/>
              </a:rPr>
              <a:t>:</a:t>
            </a:r>
          </a:p>
          <a:p>
            <a:pPr>
              <a:buFont typeface="Arial" panose="020B0604020202020204" pitchFamily="34" charset="0"/>
              <a:buChar char="•"/>
            </a:pPr>
            <a:r>
              <a:rPr lang="en-US" sz="1600" b="1" dirty="0">
                <a:solidFill>
                  <a:schemeClr val="bg2">
                    <a:lumMod val="40000"/>
                    <a:lumOff val="60000"/>
                  </a:schemeClr>
                </a:solidFill>
                <a:latin typeface="Calibri" panose="020F0502020204030204" pitchFamily="34" charset="0"/>
                <a:cs typeface="Calibri" panose="020F0502020204030204" pitchFamily="34" charset="0"/>
              </a:rPr>
              <a:t>Scheduled Backups</a:t>
            </a:r>
            <a:r>
              <a:rPr lang="en-US" sz="1600" dirty="0">
                <a:solidFill>
                  <a:schemeClr val="bg2">
                    <a:lumMod val="40000"/>
                    <a:lumOff val="60000"/>
                  </a:schemeClr>
                </a:solidFill>
                <a:latin typeface="Calibri" panose="020F0502020204030204" pitchFamily="34" charset="0"/>
                <a:cs typeface="Calibri" panose="020F0502020204030204" pitchFamily="34" charset="0"/>
              </a:rPr>
              <a:t>: Using cron jobs, we set up weekly automated backups of all service configuration files, archived into a single compressed file. This ensures that the server configurations are preserved and can be restored if needed, minimizing downtime in case of issues.</a:t>
            </a:r>
          </a:p>
          <a:p>
            <a:pPr>
              <a:buFont typeface="Arial" panose="020B0604020202020204" pitchFamily="34" charset="0"/>
              <a:buChar char="•"/>
            </a:pPr>
            <a:r>
              <a:rPr lang="en-US" sz="1600" b="1" dirty="0">
                <a:solidFill>
                  <a:schemeClr val="bg2">
                    <a:lumMod val="40000"/>
                    <a:lumOff val="60000"/>
                  </a:schemeClr>
                </a:solidFill>
                <a:latin typeface="Calibri" panose="020F0502020204030204" pitchFamily="34" charset="0"/>
                <a:cs typeface="Calibri" panose="020F0502020204030204" pitchFamily="34" charset="0"/>
              </a:rPr>
              <a:t>Optional Partitioned Backup Storage</a:t>
            </a:r>
            <a:r>
              <a:rPr lang="en-US" sz="1600" dirty="0">
                <a:solidFill>
                  <a:schemeClr val="bg2">
                    <a:lumMod val="40000"/>
                    <a:lumOff val="60000"/>
                  </a:schemeClr>
                </a:solidFill>
                <a:latin typeface="Calibri" panose="020F0502020204030204" pitchFamily="34" charset="0"/>
                <a:cs typeface="Calibri" panose="020F0502020204030204" pitchFamily="34" charset="0"/>
              </a:rPr>
              <a:t>: For added security, backups are stored on a separate partition, mounted only during the backup process and unmounted afterward. This setup not only conserves storage space on the primary partition but also safeguards backups from accidental modifications or deletions.</a:t>
            </a:r>
          </a:p>
          <a:p>
            <a:r>
              <a:rPr lang="en-US" sz="1600" b="1" dirty="0">
                <a:solidFill>
                  <a:schemeClr val="bg2">
                    <a:lumMod val="40000"/>
                    <a:lumOff val="60000"/>
                  </a:schemeClr>
                </a:solidFill>
                <a:latin typeface="Calibri" panose="020F0502020204030204" pitchFamily="34" charset="0"/>
                <a:cs typeface="Calibri" panose="020F0502020204030204" pitchFamily="34" charset="0"/>
              </a:rPr>
              <a:t>Security Considerations</a:t>
            </a:r>
            <a:r>
              <a:rPr lang="en-US" sz="1600" dirty="0">
                <a:solidFill>
                  <a:schemeClr val="bg2">
                    <a:lumMod val="40000"/>
                    <a:lumOff val="60000"/>
                  </a:schemeClr>
                </a:solidFill>
                <a:latin typeface="Calibri" panose="020F0502020204030204" pitchFamily="34" charset="0"/>
                <a:cs typeface="Calibri" panose="020F0502020204030204" pitchFamily="34" charset="0"/>
              </a:rPr>
              <a:t>: By implementing automated, off-primary partition backups, we maintain data integrity, prevent data loss, and create a reliable disaster recovery process. This reinforces our focus on providing a secure and resilient system.</a:t>
            </a:r>
          </a:p>
          <a:p>
            <a:endParaRPr lang="en-US" dirty="0"/>
          </a:p>
        </p:txBody>
      </p:sp>
    </p:spTree>
    <p:extLst>
      <p:ext uri="{BB962C8B-B14F-4D97-AF65-F5344CB8AC3E}">
        <p14:creationId xmlns:p14="http://schemas.microsoft.com/office/powerpoint/2010/main" val="3984807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DAD37-FEFA-6F36-1E17-9216BAC10D61}"/>
              </a:ext>
            </a:extLst>
          </p:cNvPr>
          <p:cNvSpPr>
            <a:spLocks noGrp="1"/>
          </p:cNvSpPr>
          <p:nvPr>
            <p:ph type="title"/>
          </p:nvPr>
        </p:nvSpPr>
        <p:spPr>
          <a:xfrm>
            <a:off x="3212805" y="797492"/>
            <a:ext cx="4727554" cy="624520"/>
          </a:xfrm>
        </p:spPr>
        <p:txBody>
          <a:bodyPr/>
          <a:lstStyle/>
          <a:p>
            <a:r>
              <a:rPr lang="en-US" sz="3200" b="0" i="0" u="none" strike="noStrike" dirty="0">
                <a:solidFill>
                  <a:schemeClr val="accent6">
                    <a:lumMod val="40000"/>
                    <a:lumOff val="60000"/>
                  </a:schemeClr>
                </a:solidFill>
                <a:effectLst/>
                <a:latin typeface="Calibri" panose="020F0502020204030204" pitchFamily="34" charset="0"/>
                <a:cs typeface="Calibri" panose="020F0502020204030204" pitchFamily="34" charset="0"/>
              </a:rPr>
              <a:t>Workstation Configuration</a:t>
            </a:r>
            <a:endParaRPr lang="en-US" sz="3200" dirty="0">
              <a:solidFill>
                <a:schemeClr val="accent6">
                  <a:lumMod val="40000"/>
                  <a:lumOff val="6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679F535-5A30-DFF2-0821-02444525B8FC}"/>
              </a:ext>
            </a:extLst>
          </p:cNvPr>
          <p:cNvSpPr>
            <a:spLocks noGrp="1"/>
          </p:cNvSpPr>
          <p:nvPr>
            <p:ph idx="1"/>
          </p:nvPr>
        </p:nvSpPr>
        <p:spPr/>
        <p:txBody>
          <a:bodyPr>
            <a:normAutofit fontScale="70000" lnSpcReduction="20000"/>
          </a:bodyPr>
          <a:lstStyle/>
          <a:p>
            <a:r>
              <a:rPr lang="en-US" sz="2300" b="1" dirty="0">
                <a:solidFill>
                  <a:schemeClr val="bg2">
                    <a:lumMod val="40000"/>
                    <a:lumOff val="60000"/>
                  </a:schemeClr>
                </a:solidFill>
                <a:latin typeface="Calibri" panose="020F0502020204030204" pitchFamily="34" charset="0"/>
                <a:cs typeface="Calibri" panose="020F0502020204030204" pitchFamily="34" charset="0"/>
              </a:rPr>
              <a:t>Installed Applications</a:t>
            </a:r>
            <a:r>
              <a:rPr lang="en-US" sz="2300" dirty="0">
                <a:solidFill>
                  <a:schemeClr val="bg2">
                    <a:lumMod val="40000"/>
                    <a:lumOff val="60000"/>
                  </a:schemeClr>
                </a:solidFill>
                <a:latin typeface="Calibri" panose="020F0502020204030204" pitchFamily="34" charset="0"/>
                <a:cs typeface="Calibri" panose="020F0502020204030204" pitchFamily="34" charset="0"/>
              </a:rPr>
              <a:t>:</a:t>
            </a:r>
          </a:p>
          <a:p>
            <a:pPr>
              <a:buFont typeface="Arial" panose="020B0604020202020204" pitchFamily="34" charset="0"/>
              <a:buChar char="•"/>
            </a:pPr>
            <a:r>
              <a:rPr lang="en-US" sz="2300" b="1" dirty="0">
                <a:solidFill>
                  <a:schemeClr val="bg2">
                    <a:lumMod val="40000"/>
                    <a:lumOff val="60000"/>
                  </a:schemeClr>
                </a:solidFill>
                <a:latin typeface="Calibri" panose="020F0502020204030204" pitchFamily="34" charset="0"/>
                <a:cs typeface="Calibri" panose="020F0502020204030204" pitchFamily="34" charset="0"/>
              </a:rPr>
              <a:t>LibreOffice</a:t>
            </a:r>
            <a:r>
              <a:rPr lang="en-US" sz="2300" dirty="0">
                <a:solidFill>
                  <a:schemeClr val="bg2">
                    <a:lumMod val="40000"/>
                    <a:lumOff val="60000"/>
                  </a:schemeClr>
                </a:solidFill>
                <a:latin typeface="Calibri" panose="020F0502020204030204" pitchFamily="34" charset="0"/>
                <a:cs typeface="Calibri" panose="020F0502020204030204" pitchFamily="34" charset="0"/>
              </a:rPr>
              <a:t>: Provides a comprehensive office suite for word processing, spreadsheet management, and presentations, meeting library patrons' and staff's productivity needs without additional licensing costs.</a:t>
            </a:r>
          </a:p>
          <a:p>
            <a:pPr>
              <a:buFont typeface="Arial" panose="020B0604020202020204" pitchFamily="34" charset="0"/>
              <a:buChar char="•"/>
            </a:pPr>
            <a:r>
              <a:rPr lang="en-US" sz="2300" b="1" dirty="0">
                <a:solidFill>
                  <a:schemeClr val="bg2">
                    <a:lumMod val="40000"/>
                    <a:lumOff val="60000"/>
                  </a:schemeClr>
                </a:solidFill>
                <a:latin typeface="Calibri" panose="020F0502020204030204" pitchFamily="34" charset="0"/>
                <a:cs typeface="Calibri" panose="020F0502020204030204" pitchFamily="34" charset="0"/>
              </a:rPr>
              <a:t>GIMP</a:t>
            </a:r>
            <a:r>
              <a:rPr lang="en-US" sz="2300" dirty="0">
                <a:solidFill>
                  <a:schemeClr val="bg2">
                    <a:lumMod val="40000"/>
                    <a:lumOff val="60000"/>
                  </a:schemeClr>
                </a:solidFill>
                <a:latin typeface="Calibri" panose="020F0502020204030204" pitchFamily="34" charset="0"/>
                <a:cs typeface="Calibri" panose="020F0502020204030204" pitchFamily="34" charset="0"/>
              </a:rPr>
              <a:t>: A powerful, open-source image editing tool, GIMP offers a free alternative for basic to intermediate design tasks, supporting library staff in creating and managing digital content.</a:t>
            </a:r>
          </a:p>
          <a:p>
            <a:pPr>
              <a:buFont typeface="Arial" panose="020B0604020202020204" pitchFamily="34" charset="0"/>
              <a:buChar char="•"/>
            </a:pPr>
            <a:r>
              <a:rPr lang="en-US" sz="2300" b="1" dirty="0">
                <a:solidFill>
                  <a:schemeClr val="bg2">
                    <a:lumMod val="40000"/>
                    <a:lumOff val="60000"/>
                  </a:schemeClr>
                </a:solidFill>
                <a:latin typeface="Calibri" panose="020F0502020204030204" pitchFamily="34" charset="0"/>
                <a:cs typeface="Calibri" panose="020F0502020204030204" pitchFamily="34" charset="0"/>
              </a:rPr>
              <a:t>Mullvad Browser</a:t>
            </a:r>
            <a:r>
              <a:rPr lang="en-US" sz="2300" dirty="0">
                <a:solidFill>
                  <a:schemeClr val="bg2">
                    <a:lumMod val="40000"/>
                    <a:lumOff val="60000"/>
                  </a:schemeClr>
                </a:solidFill>
                <a:latin typeface="Calibri" panose="020F0502020204030204" pitchFamily="34" charset="0"/>
                <a:cs typeface="Calibri" panose="020F0502020204030204" pitchFamily="34" charset="0"/>
              </a:rPr>
              <a:t>: Privacy-focused and secure, this browser provides patrons with a safe, encrypted browsing experience, protecting user privacy during internet access within the library.</a:t>
            </a:r>
          </a:p>
          <a:p>
            <a:r>
              <a:rPr lang="en-US" sz="2300" b="1" dirty="0">
                <a:solidFill>
                  <a:schemeClr val="bg2">
                    <a:lumMod val="40000"/>
                    <a:lumOff val="60000"/>
                  </a:schemeClr>
                </a:solidFill>
                <a:latin typeface="Calibri" panose="020F0502020204030204" pitchFamily="34" charset="0"/>
                <a:cs typeface="Calibri" panose="020F0502020204030204" pitchFamily="34" charset="0"/>
              </a:rPr>
              <a:t>System Design for Reliability</a:t>
            </a:r>
            <a:r>
              <a:rPr lang="en-US" sz="2300" dirty="0">
                <a:solidFill>
                  <a:schemeClr val="bg2">
                    <a:lumMod val="40000"/>
                    <a:lumOff val="60000"/>
                  </a:schemeClr>
                </a:solidFill>
                <a:latin typeface="Calibri" panose="020F0502020204030204" pitchFamily="34" charset="0"/>
                <a:cs typeface="Calibri" panose="020F0502020204030204" pitchFamily="34" charset="0"/>
              </a:rPr>
              <a:t>:</a:t>
            </a:r>
          </a:p>
          <a:p>
            <a:pPr>
              <a:buFont typeface="Arial" panose="020B0604020202020204" pitchFamily="34" charset="0"/>
              <a:buChar char="•"/>
            </a:pPr>
            <a:r>
              <a:rPr lang="en-US" sz="2300" b="1" dirty="0">
                <a:solidFill>
                  <a:schemeClr val="bg2">
                    <a:lumMod val="40000"/>
                    <a:lumOff val="60000"/>
                  </a:schemeClr>
                </a:solidFill>
                <a:latin typeface="Calibri" panose="020F0502020204030204" pitchFamily="34" charset="0"/>
                <a:cs typeface="Calibri" panose="020F0502020204030204" pitchFamily="34" charset="0"/>
              </a:rPr>
              <a:t>/home Directory on Separate Partition</a:t>
            </a:r>
            <a:r>
              <a:rPr lang="en-US" sz="2300" dirty="0">
                <a:solidFill>
                  <a:schemeClr val="bg2">
                    <a:lumMod val="40000"/>
                    <a:lumOff val="60000"/>
                  </a:schemeClr>
                </a:solidFill>
                <a:latin typeface="Calibri" panose="020F0502020204030204" pitchFamily="34" charset="0"/>
                <a:cs typeface="Calibri" panose="020F0502020204030204" pitchFamily="34" charset="0"/>
              </a:rPr>
              <a:t>: By isolating the /home directory, we ensure user files are managed independently of system files. This setup aids in smoother maintenance, potential system upgrades, and streamlined recovery processes.</a:t>
            </a:r>
          </a:p>
          <a:p>
            <a:r>
              <a:rPr lang="en-US" sz="2300" b="1" dirty="0">
                <a:solidFill>
                  <a:schemeClr val="bg2">
                    <a:lumMod val="40000"/>
                    <a:lumOff val="60000"/>
                  </a:schemeClr>
                </a:solidFill>
                <a:latin typeface="Calibri" panose="020F0502020204030204" pitchFamily="34" charset="0"/>
                <a:cs typeface="Calibri" panose="020F0502020204030204" pitchFamily="34" charset="0"/>
              </a:rPr>
              <a:t>Optional Remote Support Solution</a:t>
            </a:r>
            <a:r>
              <a:rPr lang="en-US" sz="2300" dirty="0">
                <a:solidFill>
                  <a:schemeClr val="bg2">
                    <a:lumMod val="40000"/>
                    <a:lumOff val="60000"/>
                  </a:schemeClr>
                </a:solidFill>
                <a:latin typeface="Calibri" panose="020F0502020204030204" pitchFamily="34" charset="0"/>
                <a:cs typeface="Calibri" panose="020F0502020204030204" pitchFamily="34" charset="0"/>
              </a:rPr>
              <a:t>: For additional user support, we’ve implemented a remote assistance tool that allows library staff to receive real-time help from IT administrators. This feature addresses the need for responsive technical support while minimizing disruptions.</a:t>
            </a:r>
          </a:p>
          <a:p>
            <a:endParaRPr lang="en-US" dirty="0"/>
          </a:p>
        </p:txBody>
      </p:sp>
    </p:spTree>
    <p:extLst>
      <p:ext uri="{BB962C8B-B14F-4D97-AF65-F5344CB8AC3E}">
        <p14:creationId xmlns:p14="http://schemas.microsoft.com/office/powerpoint/2010/main" val="1493288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A2933-9F55-A9BD-11F9-13E0EAB454F5}"/>
              </a:ext>
            </a:extLst>
          </p:cNvPr>
          <p:cNvSpPr>
            <a:spLocks noGrp="1"/>
          </p:cNvSpPr>
          <p:nvPr>
            <p:ph type="title"/>
          </p:nvPr>
        </p:nvSpPr>
        <p:spPr>
          <a:xfrm>
            <a:off x="3351734" y="1003863"/>
            <a:ext cx="4063675" cy="586942"/>
          </a:xfrm>
        </p:spPr>
        <p:txBody>
          <a:bodyPr/>
          <a:lstStyle/>
          <a:p>
            <a:r>
              <a:rPr lang="en-US" sz="3200" b="0" i="0" u="none" strike="noStrike" dirty="0">
                <a:solidFill>
                  <a:schemeClr val="accent6">
                    <a:lumMod val="40000"/>
                    <a:lumOff val="60000"/>
                  </a:schemeClr>
                </a:solidFill>
                <a:effectLst/>
                <a:latin typeface="Calibri" panose="020F0502020204030204" pitchFamily="34" charset="0"/>
                <a:cs typeface="Calibri" panose="020F0502020204030204" pitchFamily="34" charset="0"/>
              </a:rPr>
              <a:t>Testing &amp; Performance</a:t>
            </a:r>
            <a:endParaRPr lang="en-US" sz="3200" dirty="0">
              <a:solidFill>
                <a:schemeClr val="accent6">
                  <a:lumMod val="40000"/>
                  <a:lumOff val="6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41D342E-3AFA-8DB9-78A2-470D9D5D4CA5}"/>
              </a:ext>
            </a:extLst>
          </p:cNvPr>
          <p:cNvSpPr>
            <a:spLocks noGrp="1"/>
          </p:cNvSpPr>
          <p:nvPr>
            <p:ph idx="1"/>
          </p:nvPr>
        </p:nvSpPr>
        <p:spPr/>
        <p:txBody>
          <a:bodyPr>
            <a:normAutofit/>
          </a:bodyPr>
          <a:lstStyle/>
          <a:p>
            <a:r>
              <a:rPr lang="en-US" sz="1600" b="1" dirty="0">
                <a:solidFill>
                  <a:schemeClr val="accent5">
                    <a:lumMod val="40000"/>
                    <a:lumOff val="60000"/>
                  </a:schemeClr>
                </a:solidFill>
                <a:latin typeface="Calibri" panose="020F0502020204030204" pitchFamily="34" charset="0"/>
                <a:cs typeface="Calibri" panose="020F0502020204030204" pitchFamily="34" charset="0"/>
              </a:rPr>
              <a:t>Testing Approach</a:t>
            </a:r>
            <a:r>
              <a:rPr lang="en-US" sz="1600" dirty="0">
                <a:solidFill>
                  <a:schemeClr val="accent5">
                    <a:lumMod val="40000"/>
                    <a:lumOff val="60000"/>
                  </a:schemeClr>
                </a:solidFill>
                <a:latin typeface="Calibri" panose="020F0502020204030204" pitchFamily="34" charset="0"/>
                <a:cs typeface="Calibri" panose="020F0502020204030204" pitchFamily="34" charset="0"/>
              </a:rPr>
              <a:t>:</a:t>
            </a:r>
          </a:p>
          <a:p>
            <a:pPr>
              <a:buFont typeface="Arial" panose="020B0604020202020204" pitchFamily="34" charset="0"/>
              <a:buChar char="•"/>
            </a:pPr>
            <a:r>
              <a:rPr lang="en-US" sz="1600" dirty="0">
                <a:solidFill>
                  <a:schemeClr val="accent5">
                    <a:lumMod val="40000"/>
                    <a:lumOff val="60000"/>
                  </a:schemeClr>
                </a:solidFill>
                <a:latin typeface="Calibri" panose="020F0502020204030204" pitchFamily="34" charset="0"/>
                <a:cs typeface="Calibri" panose="020F0502020204030204" pitchFamily="34" charset="0"/>
              </a:rPr>
              <a:t>Rigorous testing was conducted across all configurations to validate the stability and functionality of each service. We simulated various network scenarios to ensure the DHCP, DNS, and SSH services perform reliably and handle concurrent access efficiently.</a:t>
            </a:r>
          </a:p>
          <a:p>
            <a:pPr>
              <a:buFont typeface="Arial" panose="020B0604020202020204" pitchFamily="34" charset="0"/>
              <a:buChar char="•"/>
            </a:pPr>
            <a:r>
              <a:rPr lang="en-US" sz="1600" dirty="0">
                <a:solidFill>
                  <a:schemeClr val="accent5">
                    <a:lumMod val="40000"/>
                    <a:lumOff val="60000"/>
                  </a:schemeClr>
                </a:solidFill>
                <a:latin typeface="Calibri" panose="020F0502020204030204" pitchFamily="34" charset="0"/>
                <a:cs typeface="Calibri" panose="020F0502020204030204" pitchFamily="34" charset="0"/>
              </a:rPr>
              <a:t>Additional tests included verifying backup scheduling and storage partition functionality, confirming backup integrity, and testing workstation applications to ensure they meet expected performance standards.</a:t>
            </a:r>
          </a:p>
          <a:p>
            <a:r>
              <a:rPr lang="en-US" sz="1600" b="1" dirty="0">
                <a:solidFill>
                  <a:schemeClr val="accent5">
                    <a:lumMod val="40000"/>
                    <a:lumOff val="60000"/>
                  </a:schemeClr>
                </a:solidFill>
                <a:latin typeface="Calibri" panose="020F0502020204030204" pitchFamily="34" charset="0"/>
                <a:cs typeface="Calibri" panose="020F0502020204030204" pitchFamily="34" charset="0"/>
              </a:rPr>
              <a:t>Demonstration Strategy</a:t>
            </a:r>
            <a:r>
              <a:rPr lang="en-US" sz="1600" dirty="0">
                <a:solidFill>
                  <a:schemeClr val="accent5">
                    <a:lumMod val="40000"/>
                    <a:lumOff val="60000"/>
                  </a:schemeClr>
                </a:solidFill>
                <a:latin typeface="Calibri" panose="020F0502020204030204" pitchFamily="34" charset="0"/>
                <a:cs typeface="Calibri" panose="020F0502020204030204" pitchFamily="34" charset="0"/>
              </a:rPr>
              <a:t>:</a:t>
            </a:r>
          </a:p>
          <a:p>
            <a:pPr>
              <a:buFont typeface="Arial" panose="020B0604020202020204" pitchFamily="34" charset="0"/>
              <a:buChar char="•"/>
            </a:pPr>
            <a:r>
              <a:rPr lang="en-US" sz="1600" dirty="0">
                <a:solidFill>
                  <a:schemeClr val="accent5">
                    <a:lumMod val="40000"/>
                    <a:lumOff val="60000"/>
                  </a:schemeClr>
                </a:solidFill>
                <a:latin typeface="Calibri" panose="020F0502020204030204" pitchFamily="34" charset="0"/>
                <a:cs typeface="Calibri" panose="020F0502020204030204" pitchFamily="34" charset="0"/>
              </a:rPr>
              <a:t>Our live demonstration is designed to highlight ease of use, adaptability, and performance of our setup in a real-world context. By focusing on user experience, we aim to build confidence in the library staff and patrons who may interact with this Linux environment.</a:t>
            </a:r>
          </a:p>
          <a:p>
            <a:endParaRPr lang="en-US" dirty="0"/>
          </a:p>
        </p:txBody>
      </p:sp>
    </p:spTree>
    <p:extLst>
      <p:ext uri="{BB962C8B-B14F-4D97-AF65-F5344CB8AC3E}">
        <p14:creationId xmlns:p14="http://schemas.microsoft.com/office/powerpoint/2010/main" val="1857166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220C-3E93-1860-44C6-1CDE481E2A00}"/>
              </a:ext>
            </a:extLst>
          </p:cNvPr>
          <p:cNvSpPr>
            <a:spLocks noGrp="1"/>
          </p:cNvSpPr>
          <p:nvPr>
            <p:ph type="title"/>
          </p:nvPr>
        </p:nvSpPr>
        <p:spPr>
          <a:xfrm>
            <a:off x="3100070" y="835070"/>
            <a:ext cx="5203544" cy="649572"/>
          </a:xfrm>
        </p:spPr>
        <p:txBody>
          <a:bodyPr/>
          <a:lstStyle/>
          <a:p>
            <a:r>
              <a:rPr lang="en-US" sz="3200" b="0" i="0" u="none" strike="noStrike" dirty="0">
                <a:solidFill>
                  <a:schemeClr val="accent6">
                    <a:lumMod val="40000"/>
                    <a:lumOff val="60000"/>
                  </a:schemeClr>
                </a:solidFill>
                <a:effectLst/>
                <a:latin typeface="Calibri" panose="020F0502020204030204" pitchFamily="34" charset="0"/>
                <a:cs typeface="Calibri" panose="020F0502020204030204" pitchFamily="34" charset="0"/>
              </a:rPr>
              <a:t>Project Outcome &amp; Reflection</a:t>
            </a:r>
            <a:endParaRPr lang="en-US" sz="3200" dirty="0">
              <a:solidFill>
                <a:schemeClr val="accent6">
                  <a:lumMod val="40000"/>
                  <a:lumOff val="6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98D0D3D-7DFF-A084-6F1F-E45ED69768DA}"/>
              </a:ext>
            </a:extLst>
          </p:cNvPr>
          <p:cNvSpPr>
            <a:spLocks noGrp="1"/>
          </p:cNvSpPr>
          <p:nvPr>
            <p:ph idx="1"/>
          </p:nvPr>
        </p:nvSpPr>
        <p:spPr>
          <a:xfrm>
            <a:off x="1228572" y="2052918"/>
            <a:ext cx="8946541" cy="4195481"/>
          </a:xfrm>
        </p:spPr>
        <p:txBody>
          <a:bodyPr>
            <a:normAutofit/>
          </a:bodyPr>
          <a:lstStyle/>
          <a:p>
            <a:r>
              <a:rPr lang="en-US" sz="1600" b="1" dirty="0">
                <a:solidFill>
                  <a:schemeClr val="accent5">
                    <a:lumMod val="40000"/>
                    <a:lumOff val="60000"/>
                  </a:schemeClr>
                </a:solidFill>
                <a:latin typeface="Calibri" panose="020F0502020204030204" pitchFamily="34" charset="0"/>
                <a:cs typeface="Calibri" panose="020F0502020204030204" pitchFamily="34" charset="0"/>
              </a:rPr>
              <a:t>Project Outcomes</a:t>
            </a:r>
            <a:r>
              <a:rPr lang="en-US" sz="1600" dirty="0">
                <a:solidFill>
                  <a:schemeClr val="accent5">
                    <a:lumMod val="40000"/>
                    <a:lumOff val="60000"/>
                  </a:schemeClr>
                </a:solidFill>
                <a:latin typeface="Calibri" panose="020F0502020204030204" pitchFamily="34" charset="0"/>
                <a:cs typeface="Calibri" panose="020F0502020204030204" pitchFamily="34" charset="0"/>
              </a:rPr>
              <a:t>:</a:t>
            </a:r>
          </a:p>
          <a:p>
            <a:pPr>
              <a:buFont typeface="Arial" panose="020B0604020202020204" pitchFamily="34" charset="0"/>
              <a:buChar char="•"/>
            </a:pPr>
            <a:r>
              <a:rPr lang="en-US" sz="1600" dirty="0">
                <a:solidFill>
                  <a:schemeClr val="accent5">
                    <a:lumMod val="40000"/>
                    <a:lumOff val="60000"/>
                  </a:schemeClr>
                </a:solidFill>
                <a:latin typeface="Calibri" panose="020F0502020204030204" pitchFamily="34" charset="0"/>
                <a:cs typeface="Calibri" panose="020F0502020204030204" pitchFamily="34" charset="0"/>
              </a:rPr>
              <a:t>We successfully implemented a stable, secure Linux-based server-client system that meets the library’s operational requirements.</a:t>
            </a:r>
          </a:p>
          <a:p>
            <a:pPr>
              <a:buFont typeface="Arial" panose="020B0604020202020204" pitchFamily="34" charset="0"/>
              <a:buChar char="•"/>
            </a:pPr>
            <a:r>
              <a:rPr lang="en-US" sz="1600" dirty="0">
                <a:solidFill>
                  <a:schemeClr val="accent5">
                    <a:lumMod val="40000"/>
                    <a:lumOff val="60000"/>
                  </a:schemeClr>
                </a:solidFill>
                <a:latin typeface="Calibri" panose="020F0502020204030204" pitchFamily="34" charset="0"/>
                <a:cs typeface="Calibri" panose="020F0502020204030204" pitchFamily="34" charset="0"/>
              </a:rPr>
              <a:t>This setup demonstrates how Linux can support public institutions by providing a cost-effective, robust, and scalable solution without compromising functionality or security.</a:t>
            </a:r>
          </a:p>
          <a:p>
            <a:r>
              <a:rPr lang="en-US" sz="1600" b="1" dirty="0">
                <a:solidFill>
                  <a:schemeClr val="accent5">
                    <a:lumMod val="40000"/>
                    <a:lumOff val="60000"/>
                  </a:schemeClr>
                </a:solidFill>
                <a:latin typeface="Calibri" panose="020F0502020204030204" pitchFamily="34" charset="0"/>
                <a:cs typeface="Calibri" panose="020F0502020204030204" pitchFamily="34" charset="0"/>
              </a:rPr>
              <a:t>Key Learning Points</a:t>
            </a:r>
            <a:r>
              <a:rPr lang="en-US" sz="1600" dirty="0">
                <a:solidFill>
                  <a:schemeClr val="accent5">
                    <a:lumMod val="40000"/>
                    <a:lumOff val="60000"/>
                  </a:schemeClr>
                </a:solidFill>
                <a:latin typeface="Calibri" panose="020F0502020204030204" pitchFamily="34" charset="0"/>
                <a:cs typeface="Calibri" panose="020F0502020204030204" pitchFamily="34" charset="0"/>
              </a:rPr>
              <a:t>:</a:t>
            </a:r>
          </a:p>
          <a:p>
            <a:pPr>
              <a:buFont typeface="Arial" panose="020B0604020202020204" pitchFamily="34" charset="0"/>
              <a:buChar char="•"/>
            </a:pPr>
            <a:r>
              <a:rPr lang="en-US" sz="1600" dirty="0">
                <a:solidFill>
                  <a:schemeClr val="accent5">
                    <a:lumMod val="40000"/>
                    <a:lumOff val="60000"/>
                  </a:schemeClr>
                </a:solidFill>
                <a:latin typeface="Calibri" panose="020F0502020204030204" pitchFamily="34" charset="0"/>
                <a:cs typeface="Calibri" panose="020F0502020204030204" pitchFamily="34" charset="0"/>
              </a:rPr>
              <a:t>The project enhanced our knowledge of Linux services, networking, and system administration. We gained valuable hands-on experience configuring critical network services and managing a Linux environment.</a:t>
            </a:r>
          </a:p>
          <a:p>
            <a:pPr>
              <a:buFont typeface="Arial" panose="020B0604020202020204" pitchFamily="34" charset="0"/>
              <a:buChar char="•"/>
            </a:pPr>
            <a:r>
              <a:rPr lang="en-US" sz="1600" dirty="0">
                <a:solidFill>
                  <a:schemeClr val="accent5">
                    <a:lumMod val="40000"/>
                    <a:lumOff val="60000"/>
                  </a:schemeClr>
                </a:solidFill>
                <a:latin typeface="Calibri" panose="020F0502020204030204" pitchFamily="34" charset="0"/>
                <a:cs typeface="Calibri" panose="020F0502020204030204" pitchFamily="34" charset="0"/>
              </a:rPr>
              <a:t>We also developed skills in documentation, communication, and live presentation, essential for articulating technical information to diverse audiences.</a:t>
            </a:r>
          </a:p>
        </p:txBody>
      </p:sp>
    </p:spTree>
    <p:extLst>
      <p:ext uri="{BB962C8B-B14F-4D97-AF65-F5344CB8AC3E}">
        <p14:creationId xmlns:p14="http://schemas.microsoft.com/office/powerpoint/2010/main" val="2669231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DB26-0790-7E48-B373-E0EA6A3A6A05}"/>
              </a:ext>
            </a:extLst>
          </p:cNvPr>
          <p:cNvSpPr>
            <a:spLocks noGrp="1"/>
          </p:cNvSpPr>
          <p:nvPr>
            <p:ph type="title"/>
          </p:nvPr>
        </p:nvSpPr>
        <p:spPr>
          <a:xfrm>
            <a:off x="4416445" y="941233"/>
            <a:ext cx="2034459" cy="524312"/>
          </a:xfrm>
        </p:spPr>
        <p:txBody>
          <a:bodyPr/>
          <a:lstStyle/>
          <a:p>
            <a:r>
              <a:rPr lang="en-US" sz="3200" b="0" i="0" u="none" strike="noStrike" dirty="0">
                <a:solidFill>
                  <a:schemeClr val="accent6">
                    <a:lumMod val="40000"/>
                    <a:lumOff val="60000"/>
                  </a:schemeClr>
                </a:solidFill>
                <a:effectLst/>
                <a:latin typeface="Calibri" panose="020F0502020204030204" pitchFamily="34" charset="0"/>
                <a:cs typeface="Calibri" panose="020F0502020204030204" pitchFamily="34" charset="0"/>
              </a:rPr>
              <a:t>Conclusion</a:t>
            </a:r>
            <a:endParaRPr lang="en-US" sz="3200" dirty="0">
              <a:solidFill>
                <a:schemeClr val="accent6">
                  <a:lumMod val="40000"/>
                  <a:lumOff val="60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5845824-DA24-28EA-ED3B-B13B7B9E53A3}"/>
              </a:ext>
            </a:extLst>
          </p:cNvPr>
          <p:cNvSpPr>
            <a:spLocks noGrp="1"/>
          </p:cNvSpPr>
          <p:nvPr>
            <p:ph idx="1"/>
          </p:nvPr>
        </p:nvSpPr>
        <p:spPr/>
        <p:txBody>
          <a:bodyPr>
            <a:normAutofit/>
          </a:bodyPr>
          <a:lstStyle/>
          <a:p>
            <a:r>
              <a:rPr lang="en-US" sz="1600" b="1" dirty="0">
                <a:solidFill>
                  <a:schemeClr val="accent5">
                    <a:lumMod val="40000"/>
                    <a:lumOff val="60000"/>
                  </a:schemeClr>
                </a:solidFill>
                <a:latin typeface="Calibri" panose="020F0502020204030204" pitchFamily="34" charset="0"/>
                <a:cs typeface="Calibri" panose="020F0502020204030204" pitchFamily="34" charset="0"/>
              </a:rPr>
              <a:t>Summary</a:t>
            </a:r>
            <a:r>
              <a:rPr lang="en-US" sz="1600" dirty="0">
                <a:solidFill>
                  <a:schemeClr val="accent5">
                    <a:lumMod val="40000"/>
                    <a:lumOff val="60000"/>
                  </a:schemeClr>
                </a:solidFill>
                <a:latin typeface="Calibri" panose="020F0502020204030204" pitchFamily="34" charset="0"/>
                <a:cs typeface="Calibri" panose="020F0502020204030204" pitchFamily="34" charset="0"/>
              </a:rPr>
              <a:t>: Our project demonstrates that a Linux-based network offers a feasible, cost-saving alternative for libraries. It addresses key operational needs—like secure network access, reliable data backups, and efficient support for daily tasks—without the financial burden of proprietary software.</a:t>
            </a:r>
          </a:p>
          <a:p>
            <a:r>
              <a:rPr lang="en-US" sz="1600" b="1" dirty="0">
                <a:solidFill>
                  <a:schemeClr val="accent5">
                    <a:lumMod val="40000"/>
                    <a:lumOff val="60000"/>
                  </a:schemeClr>
                </a:solidFill>
                <a:latin typeface="Calibri" panose="020F0502020204030204" pitchFamily="34" charset="0"/>
                <a:cs typeface="Calibri" panose="020F0502020204030204" pitchFamily="34" charset="0"/>
              </a:rPr>
              <a:t>Future Directions</a:t>
            </a:r>
            <a:r>
              <a:rPr lang="en-US" sz="1600" dirty="0">
                <a:solidFill>
                  <a:schemeClr val="accent5">
                    <a:lumMod val="40000"/>
                    <a:lumOff val="60000"/>
                  </a:schemeClr>
                </a:solidFill>
                <a:latin typeface="Calibri" panose="020F0502020204030204" pitchFamily="34" charset="0"/>
                <a:cs typeface="Calibri" panose="020F0502020204030204" pitchFamily="34" charset="0"/>
              </a:rPr>
              <a:t>: Moving forward, we could expand on our setup by introducing more user-friendly tools, custom applications, and remote support capabilities based on user feedback. We see potential for further customization to suit the library’s evolving needs.</a:t>
            </a:r>
          </a:p>
          <a:p>
            <a:r>
              <a:rPr lang="en-US" sz="1600" b="1" dirty="0">
                <a:solidFill>
                  <a:schemeClr val="accent5">
                    <a:lumMod val="40000"/>
                    <a:lumOff val="60000"/>
                  </a:schemeClr>
                </a:solidFill>
                <a:latin typeface="Calibri" panose="020F0502020204030204" pitchFamily="34" charset="0"/>
                <a:cs typeface="Calibri" panose="020F0502020204030204" pitchFamily="34" charset="0"/>
              </a:rPr>
              <a:t>Final Remarks</a:t>
            </a:r>
            <a:r>
              <a:rPr lang="en-US" sz="1600" dirty="0">
                <a:solidFill>
                  <a:schemeClr val="accent5">
                    <a:lumMod val="40000"/>
                    <a:lumOff val="60000"/>
                  </a:schemeClr>
                </a:solidFill>
                <a:latin typeface="Calibri" panose="020F0502020204030204" pitchFamily="34" charset="0"/>
                <a:cs typeface="Calibri" panose="020F0502020204030204" pitchFamily="34" charset="0"/>
              </a:rPr>
              <a:t>: We are confident in this Linux solution as a means to enhance the library’s technology infrastructure while respecting budget constraints. By supporting the library’s goals, we contribute to the larger mission of accessible technology for our community.</a:t>
            </a:r>
          </a:p>
          <a:p>
            <a:endParaRPr lang="en-US" dirty="0"/>
          </a:p>
        </p:txBody>
      </p:sp>
    </p:spTree>
    <p:extLst>
      <p:ext uri="{BB962C8B-B14F-4D97-AF65-F5344CB8AC3E}">
        <p14:creationId xmlns:p14="http://schemas.microsoft.com/office/powerpoint/2010/main" val="3688742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{7FFF05B3-78FC-2049-846F-7A53B3D1EE3B}tf10001062</Template>
  <TotalTime>26</TotalTime>
  <Words>1184</Words>
  <Application>Microsoft Macintosh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-webkit-standard</vt:lpstr>
      <vt:lpstr>Arial</vt:lpstr>
      <vt:lpstr>Calibri</vt:lpstr>
      <vt:lpstr>Century Gothic</vt:lpstr>
      <vt:lpstr>Wingdings</vt:lpstr>
      <vt:lpstr>Wingdings 3</vt:lpstr>
      <vt:lpstr>Ion</vt:lpstr>
      <vt:lpstr>LINUX GROUP PROJECT</vt:lpstr>
      <vt:lpstr>Linux Server Setup for Library Network</vt:lpstr>
      <vt:lpstr>Project Goals</vt:lpstr>
      <vt:lpstr>Server Configuration</vt:lpstr>
      <vt:lpstr>Additional Server Features</vt:lpstr>
      <vt:lpstr>Workstation Configuration</vt:lpstr>
      <vt:lpstr>Testing &amp; Performance</vt:lpstr>
      <vt:lpstr>Project Outcome &amp; Reflection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 SAMVAV</dc:creator>
  <cp:lastModifiedBy>B SAMVAV</cp:lastModifiedBy>
  <cp:revision>2</cp:revision>
  <dcterms:created xsi:type="dcterms:W3CDTF">2024-11-08T10:01:13Z</dcterms:created>
  <dcterms:modified xsi:type="dcterms:W3CDTF">2024-11-08T10:27:45Z</dcterms:modified>
</cp:coreProperties>
</file>