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AE4BE-1A15-99C8-729F-A128C6E71382}" v="488" dt="2025-04-25T18:20:17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Jayana" userId="4d1617e0d3b721f7" providerId="Windows Live" clId="Web-{A51AE4BE-1A15-99C8-729F-A128C6E71382}"/>
    <pc:docChg chg="addSld modSld modMainMaster">
      <pc:chgData name="Tarun Jayana" userId="4d1617e0d3b721f7" providerId="Windows Live" clId="Web-{A51AE4BE-1A15-99C8-729F-A128C6E71382}" dt="2025-04-25T18:18:04.556" v="483"/>
      <pc:docMkLst>
        <pc:docMk/>
      </pc:docMkLst>
      <pc:sldChg chg="modSp modTransition">
        <pc:chgData name="Tarun Jayana" userId="4d1617e0d3b721f7" providerId="Windows Live" clId="Web-{A51AE4BE-1A15-99C8-729F-A128C6E71382}" dt="2025-04-25T18:18:04.556" v="483"/>
        <pc:sldMkLst>
          <pc:docMk/>
          <pc:sldMk cId="109857222" sldId="256"/>
        </pc:sldMkLst>
        <pc:spChg chg="mod">
          <ac:chgData name="Tarun Jayana" userId="4d1617e0d3b721f7" providerId="Windows Live" clId="Web-{A51AE4BE-1A15-99C8-729F-A128C6E71382}" dt="2025-04-25T18:15:39.754" v="44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run Jayana" userId="4d1617e0d3b721f7" providerId="Windows Live" clId="Web-{A51AE4BE-1A15-99C8-729F-A128C6E71382}" dt="2025-04-25T18:15:41.191" v="47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Transition">
        <pc:chgData name="Tarun Jayana" userId="4d1617e0d3b721f7" providerId="Windows Live" clId="Web-{A51AE4BE-1A15-99C8-729F-A128C6E71382}" dt="2025-04-25T18:18:04.556" v="483"/>
        <pc:sldMkLst>
          <pc:docMk/>
          <pc:sldMk cId="2260224462" sldId="257"/>
        </pc:sldMkLst>
        <pc:spChg chg="mod">
          <ac:chgData name="Tarun Jayana" userId="4d1617e0d3b721f7" providerId="Windows Live" clId="Web-{A51AE4BE-1A15-99C8-729F-A128C6E71382}" dt="2025-04-25T16:39:35.088" v="57" actId="20577"/>
          <ac:spMkLst>
            <pc:docMk/>
            <pc:sldMk cId="2260224462" sldId="257"/>
            <ac:spMk id="2" creationId="{50F1CEDB-B813-A338-ABF6-F362C787E03C}"/>
          </ac:spMkLst>
        </pc:spChg>
        <pc:spChg chg="del mod">
          <ac:chgData name="Tarun Jayana" userId="4d1617e0d3b721f7" providerId="Windows Live" clId="Web-{A51AE4BE-1A15-99C8-729F-A128C6E71382}" dt="2025-04-25T16:45:28.688" v="60"/>
          <ac:spMkLst>
            <pc:docMk/>
            <pc:sldMk cId="2260224462" sldId="257"/>
            <ac:spMk id="3" creationId="{E3F2BB98-E063-35AC-979C-EB8D4B08A0CD}"/>
          </ac:spMkLst>
        </pc:spChg>
        <pc:picChg chg="add mod ord">
          <ac:chgData name="Tarun Jayana" userId="4d1617e0d3b721f7" providerId="Windows Live" clId="Web-{A51AE4BE-1A15-99C8-729F-A128C6E71382}" dt="2025-04-25T17:51:21.377" v="292" actId="1076"/>
          <ac:picMkLst>
            <pc:docMk/>
            <pc:sldMk cId="2260224462" sldId="257"/>
            <ac:picMk id="4" creationId="{77BF9B8C-472E-EF91-3F65-C8B8F1A8E75B}"/>
          </ac:picMkLst>
        </pc:picChg>
      </pc:sldChg>
      <pc:sldChg chg="modSp new modTransition">
        <pc:chgData name="Tarun Jayana" userId="4d1617e0d3b721f7" providerId="Windows Live" clId="Web-{A51AE4BE-1A15-99C8-729F-A128C6E71382}" dt="2025-04-25T18:18:04.556" v="483"/>
        <pc:sldMkLst>
          <pc:docMk/>
          <pc:sldMk cId="1232624591" sldId="258"/>
        </pc:sldMkLst>
        <pc:spChg chg="mod">
          <ac:chgData name="Tarun Jayana" userId="4d1617e0d3b721f7" providerId="Windows Live" clId="Web-{A51AE4BE-1A15-99C8-729F-A128C6E71382}" dt="2025-04-25T17:44:16.158" v="190" actId="20577"/>
          <ac:spMkLst>
            <pc:docMk/>
            <pc:sldMk cId="1232624591" sldId="258"/>
            <ac:spMk id="2" creationId="{E456EF5C-2224-F257-A92B-F383B80995E4}"/>
          </ac:spMkLst>
        </pc:spChg>
        <pc:spChg chg="mod">
          <ac:chgData name="Tarun Jayana" userId="4d1617e0d3b721f7" providerId="Windows Live" clId="Web-{A51AE4BE-1A15-99C8-729F-A128C6E71382}" dt="2025-04-25T17:47:20.634" v="218" actId="20577"/>
          <ac:spMkLst>
            <pc:docMk/>
            <pc:sldMk cId="1232624591" sldId="258"/>
            <ac:spMk id="3" creationId="{CA7CBB0B-0B16-1D38-CBBE-B43914591441}"/>
          </ac:spMkLst>
        </pc:spChg>
      </pc:sldChg>
      <pc:sldChg chg="addSp delSp modSp new modTransition">
        <pc:chgData name="Tarun Jayana" userId="4d1617e0d3b721f7" providerId="Windows Live" clId="Web-{A51AE4BE-1A15-99C8-729F-A128C6E71382}" dt="2025-04-25T18:18:04.556" v="483"/>
        <pc:sldMkLst>
          <pc:docMk/>
          <pc:sldMk cId="1733782708" sldId="259"/>
        </pc:sldMkLst>
        <pc:spChg chg="mod">
          <ac:chgData name="Tarun Jayana" userId="4d1617e0d3b721f7" providerId="Windows Live" clId="Web-{A51AE4BE-1A15-99C8-729F-A128C6E71382}" dt="2025-04-25T17:42:17.138" v="155" actId="20577"/>
          <ac:spMkLst>
            <pc:docMk/>
            <pc:sldMk cId="1733782708" sldId="259"/>
            <ac:spMk id="2" creationId="{ADF599FB-97B8-F45C-EF35-EA35EB870462}"/>
          </ac:spMkLst>
        </pc:spChg>
        <pc:spChg chg="del">
          <ac:chgData name="Tarun Jayana" userId="4d1617e0d3b721f7" providerId="Windows Live" clId="Web-{A51AE4BE-1A15-99C8-729F-A128C6E71382}" dt="2025-04-25T17:42:28.420" v="156"/>
          <ac:spMkLst>
            <pc:docMk/>
            <pc:sldMk cId="1733782708" sldId="259"/>
            <ac:spMk id="3" creationId="{292ACD2F-C2C6-2F78-6BFE-D786B790D0C1}"/>
          </ac:spMkLst>
        </pc:spChg>
        <pc:picChg chg="add mod ord">
          <ac:chgData name="Tarun Jayana" userId="4d1617e0d3b721f7" providerId="Windows Live" clId="Web-{A51AE4BE-1A15-99C8-729F-A128C6E71382}" dt="2025-04-25T17:51:21.049" v="286" actId="1076"/>
          <ac:picMkLst>
            <pc:docMk/>
            <pc:sldMk cId="1733782708" sldId="259"/>
            <ac:picMk id="4" creationId="{EC2CB1B6-6F91-8483-14E8-5BE8DD419992}"/>
          </ac:picMkLst>
        </pc:picChg>
      </pc:sldChg>
      <pc:sldChg chg="modSp new modTransition">
        <pc:chgData name="Tarun Jayana" userId="4d1617e0d3b721f7" providerId="Windows Live" clId="Web-{A51AE4BE-1A15-99C8-729F-A128C6E71382}" dt="2025-04-25T18:18:04.556" v="483"/>
        <pc:sldMkLst>
          <pc:docMk/>
          <pc:sldMk cId="3905599922" sldId="260"/>
        </pc:sldMkLst>
        <pc:spChg chg="mod">
          <ac:chgData name="Tarun Jayana" userId="4d1617e0d3b721f7" providerId="Windows Live" clId="Web-{A51AE4BE-1A15-99C8-729F-A128C6E71382}" dt="2025-04-25T17:44:37.190" v="207" actId="20577"/>
          <ac:spMkLst>
            <pc:docMk/>
            <pc:sldMk cId="3905599922" sldId="260"/>
            <ac:spMk id="2" creationId="{68A9BB14-5EF4-F741-B4CE-79010A1F5E2A}"/>
          </ac:spMkLst>
        </pc:spChg>
        <pc:spChg chg="mod">
          <ac:chgData name="Tarun Jayana" userId="4d1617e0d3b721f7" providerId="Windows Live" clId="Web-{A51AE4BE-1A15-99C8-729F-A128C6E71382}" dt="2025-04-25T18:15:36.019" v="363" actId="14100"/>
          <ac:spMkLst>
            <pc:docMk/>
            <pc:sldMk cId="3905599922" sldId="260"/>
            <ac:spMk id="3" creationId="{D9EF336E-AD09-80CC-8C15-FB4553874666}"/>
          </ac:spMkLst>
        </pc:spChg>
      </pc:sldChg>
      <pc:sldChg chg="addSp delSp modSp new modTransition">
        <pc:chgData name="Tarun Jayana" userId="4d1617e0d3b721f7" providerId="Windows Live" clId="Web-{A51AE4BE-1A15-99C8-729F-A128C6E71382}" dt="2025-04-25T18:18:04.556" v="483"/>
        <pc:sldMkLst>
          <pc:docMk/>
          <pc:sldMk cId="3861723703" sldId="261"/>
        </pc:sldMkLst>
        <pc:spChg chg="mod">
          <ac:chgData name="Tarun Jayana" userId="4d1617e0d3b721f7" providerId="Windows Live" clId="Web-{A51AE4BE-1A15-99C8-729F-A128C6E71382}" dt="2025-04-25T17:51:18.658" v="277" actId="20577"/>
          <ac:spMkLst>
            <pc:docMk/>
            <pc:sldMk cId="3861723703" sldId="261"/>
            <ac:spMk id="2" creationId="{499D4549-A10E-3785-37DF-9B1694ECE227}"/>
          </ac:spMkLst>
        </pc:spChg>
        <pc:spChg chg="del">
          <ac:chgData name="Tarun Jayana" userId="4d1617e0d3b721f7" providerId="Windows Live" clId="Web-{A51AE4BE-1A15-99C8-729F-A128C6E71382}" dt="2025-04-25T17:51:20.627" v="278"/>
          <ac:spMkLst>
            <pc:docMk/>
            <pc:sldMk cId="3861723703" sldId="261"/>
            <ac:spMk id="3" creationId="{6109A4B8-1AC6-3D82-EECC-0474FA7D500D}"/>
          </ac:spMkLst>
        </pc:spChg>
        <pc:picChg chg="add mod ord">
          <ac:chgData name="Tarun Jayana" userId="4d1617e0d3b721f7" providerId="Windows Live" clId="Web-{A51AE4BE-1A15-99C8-729F-A128C6E71382}" dt="2025-04-25T17:51:21.455" v="293" actId="1076"/>
          <ac:picMkLst>
            <pc:docMk/>
            <pc:sldMk cId="3861723703" sldId="261"/>
            <ac:picMk id="4" creationId="{45C6AF35-1DC3-CBED-3A41-699CDC41D9E6}"/>
          </ac:picMkLst>
        </pc:picChg>
      </pc:sldChg>
      <pc:sldChg chg="modSp new modTransition">
        <pc:chgData name="Tarun Jayana" userId="4d1617e0d3b721f7" providerId="Windows Live" clId="Web-{A51AE4BE-1A15-99C8-729F-A128C6E71382}" dt="2025-04-25T18:18:04.556" v="483"/>
        <pc:sldMkLst>
          <pc:docMk/>
          <pc:sldMk cId="1996106676" sldId="262"/>
        </pc:sldMkLst>
        <pc:spChg chg="mod">
          <ac:chgData name="Tarun Jayana" userId="4d1617e0d3b721f7" providerId="Windows Live" clId="Web-{A51AE4BE-1A15-99C8-729F-A128C6E71382}" dt="2025-04-25T18:15:36.191" v="366" actId="14100"/>
          <ac:spMkLst>
            <pc:docMk/>
            <pc:sldMk cId="1996106676" sldId="262"/>
            <ac:spMk id="2" creationId="{D2ED7C46-1639-51D9-0F06-907D353C07FB}"/>
          </ac:spMkLst>
        </pc:spChg>
        <pc:spChg chg="mod">
          <ac:chgData name="Tarun Jayana" userId="4d1617e0d3b721f7" providerId="Windows Live" clId="Web-{A51AE4BE-1A15-99C8-729F-A128C6E71382}" dt="2025-04-25T18:15:37.894" v="393" actId="20577"/>
          <ac:spMkLst>
            <pc:docMk/>
            <pc:sldMk cId="1996106676" sldId="262"/>
            <ac:spMk id="3" creationId="{51456DB3-0D53-1D38-0E39-EB7AC4D23A39}"/>
          </ac:spMkLst>
        </pc:spChg>
      </pc:sldChg>
      <pc:sldMasterChg chg="modTransition modSldLayout">
        <pc:chgData name="Tarun Jayana" userId="4d1617e0d3b721f7" providerId="Windows Live" clId="Web-{A51AE4BE-1A15-99C8-729F-A128C6E71382}" dt="2025-04-25T18:18:04.556" v="483"/>
        <pc:sldMasterMkLst>
          <pc:docMk/>
          <pc:sldMasterMk cId="2460954070" sldId="2147483660"/>
        </pc:sldMasterMkLst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Tarun Jayana" userId="4d1617e0d3b721f7" providerId="Windows Live" clId="Web-{A51AE4BE-1A15-99C8-729F-A128C6E71382}" dt="2025-04-25T18:18:04.556" v="48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23005"/>
            <a:ext cx="9144000" cy="2804543"/>
          </a:xfrm>
        </p:spPr>
        <p:txBody>
          <a:bodyPr>
            <a:normAutofit/>
          </a:bodyPr>
          <a:lstStyle/>
          <a:p>
            <a:r>
              <a:rPr lang="en-GB" b="1" dirty="0">
                <a:latin typeface="Consolas"/>
                <a:ea typeface="Calibri"/>
                <a:cs typeface="Calibri"/>
              </a:rPr>
              <a:t>Task 4</a:t>
            </a:r>
            <a:br>
              <a:rPr lang="en-GB" b="1" dirty="0">
                <a:latin typeface="Consolas"/>
                <a:ea typeface="Calibri"/>
                <a:cs typeface="Calibri"/>
              </a:rPr>
            </a:br>
            <a:r>
              <a:rPr lang="en-GB" b="1" dirty="0">
                <a:latin typeface="Consolas"/>
                <a:ea typeface="Calibri"/>
                <a:cs typeface="Calibri"/>
              </a:rPr>
              <a:t>Superstore sales</a:t>
            </a:r>
            <a:br>
              <a:rPr lang="en-GB" b="1" dirty="0">
                <a:latin typeface="Consolas"/>
                <a:ea typeface="Calibri"/>
                <a:cs typeface="Calibri"/>
              </a:rPr>
            </a:br>
            <a:r>
              <a:rPr lang="en-GB" b="1" dirty="0">
                <a:latin typeface="Consolas"/>
                <a:ea typeface="Calibri"/>
                <a:cs typeface="Calibri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6529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4000" b="1" dirty="0">
                <a:latin typeface="Angsana New"/>
                <a:ea typeface="Calibri"/>
                <a:cs typeface="Angsana New"/>
              </a:rPr>
              <a:t>Analysis Dashboard – Done in Power BI</a:t>
            </a:r>
          </a:p>
          <a:p>
            <a:endParaRPr lang="en-GB" sz="2800" b="1" dirty="0">
              <a:latin typeface="Angsana New"/>
              <a:ea typeface="Calibri"/>
              <a:cs typeface="Angsana New"/>
            </a:endParaRPr>
          </a:p>
          <a:p>
            <a:r>
              <a:rPr lang="en-GB" sz="2800" b="1" dirty="0">
                <a:latin typeface="Angsana New"/>
                <a:ea typeface="Calibri"/>
                <a:cs typeface="Angsana New"/>
              </a:rPr>
              <a:t>                                                                                                       ~ </a:t>
            </a:r>
            <a:r>
              <a:rPr lang="en-GB" sz="2800" b="1" dirty="0">
                <a:latin typeface="Bookman Old Style"/>
                <a:ea typeface="Calibri"/>
                <a:cs typeface="Angsana New"/>
              </a:rPr>
              <a:t>Tarun Jayana</a:t>
            </a:r>
            <a:endParaRPr lang="en-GB" sz="4000" b="1" dirty="0">
              <a:latin typeface="Bookman Old Style"/>
              <a:ea typeface="Calibri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CEDB-B813-A338-ABF6-F362C787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Calibri"/>
                <a:ea typeface="Batang"/>
                <a:cs typeface="Calibri"/>
              </a:rPr>
              <a:t>Executive Summary analysis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77BF9B8C-472E-EF91-3F65-C8B8F1A8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58" y="1476801"/>
            <a:ext cx="9905999" cy="5034607"/>
          </a:xfrm>
        </p:spPr>
      </p:pic>
    </p:spTree>
    <p:extLst>
      <p:ext uri="{BB962C8B-B14F-4D97-AF65-F5344CB8AC3E}">
        <p14:creationId xmlns:p14="http://schemas.microsoft.com/office/powerpoint/2010/main" val="2260224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EF5C-2224-F257-A92B-F383B809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Summary</a:t>
            </a:r>
            <a:endParaRPr lang="en-US" b="1">
              <a:latin typeface="Calibri"/>
              <a:ea typeface="Batang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BB0B-0B16-1D38-CBBE-B4391459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701"/>
            <a:ext cx="10515600" cy="49839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dirty="0"/>
              <a:t>Executive Summary Analysis</a:t>
            </a:r>
            <a:endParaRPr lang="en-US" sz="3200" b="1"/>
          </a:p>
          <a:p>
            <a:pPr marL="228600" indent="-228600">
              <a:buFont typeface=""/>
              <a:buChar char="•"/>
            </a:pPr>
            <a:r>
              <a:rPr lang="en-US" b="1" dirty="0"/>
              <a:t>Total Revenue:</a:t>
            </a:r>
            <a:r>
              <a:rPr lang="en-US" dirty="0"/>
              <a:t> $85M</a:t>
            </a:r>
          </a:p>
          <a:p>
            <a:pPr>
              <a:buFont typeface=""/>
              <a:buChar char="•"/>
            </a:pPr>
            <a:r>
              <a:rPr lang="en-US" b="1" dirty="0"/>
              <a:t>Total Profit:</a:t>
            </a:r>
            <a:r>
              <a:rPr lang="en-US" dirty="0"/>
              <a:t> $32M</a:t>
            </a:r>
          </a:p>
          <a:p>
            <a:pPr marL="0" indent="0">
              <a:buNone/>
            </a:pPr>
            <a:r>
              <a:rPr lang="en-US" b="1" dirty="0"/>
              <a:t>Key Insights:</a:t>
            </a:r>
            <a:endParaRPr lang="en-US" dirty="0"/>
          </a:p>
          <a:p>
            <a:pPr marL="228600" indent="-228600">
              <a:buFont typeface=""/>
              <a:buChar char="•"/>
            </a:pPr>
            <a:r>
              <a:rPr lang="en-US" b="1" dirty="0"/>
              <a:t>Revenue and Profit Growth:</a:t>
            </a:r>
            <a:r>
              <a:rPr lang="en-US" dirty="0"/>
              <a:t> Steady increase from 2011–2015, peaking in 2015 before a slight dip in 2016.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Top Regions:</a:t>
            </a:r>
            <a:r>
              <a:rPr lang="en-US" dirty="0"/>
              <a:t> High revenue concentration in </a:t>
            </a:r>
            <a:r>
              <a:rPr lang="en-US" b="1" dirty="0"/>
              <a:t>North America</a:t>
            </a:r>
            <a:r>
              <a:rPr lang="en-US" dirty="0"/>
              <a:t> and </a:t>
            </a:r>
            <a:r>
              <a:rPr lang="en-US" b="1" dirty="0"/>
              <a:t>Australia</a:t>
            </a:r>
            <a:r>
              <a:rPr lang="en-US" dirty="0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Product Performance:</a:t>
            </a:r>
            <a:r>
              <a:rPr lang="en-US" dirty="0"/>
              <a:t> Multiple product categories contribute, visualized by color-coded map segments.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Filters Available:</a:t>
            </a:r>
            <a:r>
              <a:rPr lang="en-US" dirty="0"/>
              <a:t> Date (01–05 Jan 2011), Country, and Product Category for detailed analysis.</a:t>
            </a:r>
          </a:p>
        </p:txBody>
      </p:sp>
    </p:spTree>
    <p:extLst>
      <p:ext uri="{BB962C8B-B14F-4D97-AF65-F5344CB8AC3E}">
        <p14:creationId xmlns:p14="http://schemas.microsoft.com/office/powerpoint/2010/main" val="12326245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99FB-97B8-F45C-EF35-EA35EB87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Batang"/>
                <a:cs typeface="Angsana New"/>
              </a:rPr>
              <a:t>Sales Analysis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EC2CB1B6-6F91-8483-14E8-5BE8DD41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7" y="1362547"/>
            <a:ext cx="10049772" cy="5104965"/>
          </a:xfrm>
        </p:spPr>
      </p:pic>
    </p:spTree>
    <p:extLst>
      <p:ext uri="{BB962C8B-B14F-4D97-AF65-F5344CB8AC3E}">
        <p14:creationId xmlns:p14="http://schemas.microsoft.com/office/powerpoint/2010/main" val="17337827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BB14-5EF4-F741-B4CE-79010A1F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336E-AD09-80CC-8C15-FB455387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76" y="1538078"/>
            <a:ext cx="10529977" cy="49264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Sales Analysis Summary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Top Product Category:</a:t>
            </a:r>
            <a:endParaRPr lang="en-US" dirty="0"/>
          </a:p>
          <a:p>
            <a:pPr lvl="1"/>
            <a:r>
              <a:rPr lang="en-US" sz="2600" b="1" dirty="0">
                <a:ea typeface="+mn-lt"/>
                <a:cs typeface="+mn-lt"/>
              </a:rPr>
              <a:t>Bikes</a:t>
            </a:r>
            <a:r>
              <a:rPr lang="en-US" sz="2600" dirty="0">
                <a:ea typeface="+mn-lt"/>
                <a:cs typeface="+mn-lt"/>
              </a:rPr>
              <a:t> lead in revenue, followed by </a:t>
            </a:r>
            <a:r>
              <a:rPr lang="en-US" sz="2600" b="1" dirty="0">
                <a:ea typeface="+mn-lt"/>
                <a:cs typeface="+mn-lt"/>
              </a:rPr>
              <a:t>Accessories</a:t>
            </a:r>
            <a:r>
              <a:rPr lang="en-US" sz="2600" dirty="0">
                <a:ea typeface="+mn-lt"/>
                <a:cs typeface="+mn-lt"/>
              </a:rPr>
              <a:t> and </a:t>
            </a:r>
            <a:r>
              <a:rPr lang="en-US" sz="2600" b="1" dirty="0">
                <a:ea typeface="+mn-lt"/>
                <a:cs typeface="+mn-lt"/>
              </a:rPr>
              <a:t>Clothing</a:t>
            </a:r>
            <a:r>
              <a:rPr lang="en-US" sz="2600" dirty="0">
                <a:ea typeface="+mn-lt"/>
                <a:cs typeface="+mn-lt"/>
              </a:rPr>
              <a:t>.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Sub-Category Breakdown:</a:t>
            </a:r>
            <a:endParaRPr lang="en-US" sz="2600" dirty="0"/>
          </a:p>
          <a:p>
            <a:pPr lvl="1"/>
            <a:r>
              <a:rPr lang="en-US" sz="2600" dirty="0">
                <a:ea typeface="+mn-lt"/>
                <a:cs typeface="+mn-lt"/>
              </a:rPr>
              <a:t>Within </a:t>
            </a:r>
            <a:r>
              <a:rPr lang="en-US" sz="2600" b="1" dirty="0">
                <a:ea typeface="+mn-lt"/>
                <a:cs typeface="+mn-lt"/>
              </a:rPr>
              <a:t>Bikes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b="1" dirty="0">
                <a:ea typeface="+mn-lt"/>
                <a:cs typeface="+mn-lt"/>
              </a:rPr>
              <a:t>Road Bikes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b="1" dirty="0">
                <a:ea typeface="+mn-lt"/>
                <a:cs typeface="+mn-lt"/>
              </a:rPr>
              <a:t>Mountain Bikes</a:t>
            </a:r>
            <a:r>
              <a:rPr lang="en-US" sz="2600" dirty="0">
                <a:ea typeface="+mn-lt"/>
                <a:cs typeface="+mn-lt"/>
              </a:rPr>
              <a:t>, and </a:t>
            </a:r>
            <a:r>
              <a:rPr lang="en-US" sz="2600" b="1" dirty="0">
                <a:ea typeface="+mn-lt"/>
                <a:cs typeface="+mn-lt"/>
              </a:rPr>
              <a:t>Touring Bikes</a:t>
            </a:r>
            <a:r>
              <a:rPr lang="en-US" sz="2600" dirty="0">
                <a:ea typeface="+mn-lt"/>
                <a:cs typeface="+mn-lt"/>
              </a:rPr>
              <a:t> are top earners</a:t>
            </a:r>
            <a:endParaRPr lang="en-US" sz="2600" dirty="0"/>
          </a:p>
          <a:p>
            <a:pPr lvl="1"/>
            <a:r>
              <a:rPr lang="en-US" sz="2600" dirty="0">
                <a:ea typeface="+mn-lt"/>
                <a:cs typeface="+mn-lt"/>
              </a:rPr>
              <a:t>Accessories like </a:t>
            </a:r>
            <a:r>
              <a:rPr lang="en-US" sz="2600" b="1" dirty="0">
                <a:ea typeface="+mn-lt"/>
                <a:cs typeface="+mn-lt"/>
              </a:rPr>
              <a:t>Helmets</a:t>
            </a:r>
            <a:r>
              <a:rPr lang="en-US" sz="2600" dirty="0">
                <a:ea typeface="+mn-lt"/>
                <a:cs typeface="+mn-lt"/>
              </a:rPr>
              <a:t> and </a:t>
            </a:r>
            <a:r>
              <a:rPr lang="en-US" sz="2600" b="1" dirty="0">
                <a:ea typeface="+mn-lt"/>
                <a:cs typeface="+mn-lt"/>
              </a:rPr>
              <a:t>Tires</a:t>
            </a:r>
            <a:r>
              <a:rPr lang="en-US" sz="2600" dirty="0">
                <a:ea typeface="+mn-lt"/>
                <a:cs typeface="+mn-lt"/>
              </a:rPr>
              <a:t> contribute moderately.</a:t>
            </a:r>
          </a:p>
          <a:p>
            <a:pPr lvl="1"/>
            <a:r>
              <a:rPr lang="en-US" sz="2600" dirty="0">
                <a:ea typeface="+mn-lt"/>
                <a:cs typeface="+mn-lt"/>
              </a:rPr>
              <a:t>Clothing includes </a:t>
            </a:r>
            <a:r>
              <a:rPr lang="en-US" sz="2600" b="1" dirty="0">
                <a:ea typeface="+mn-lt"/>
                <a:cs typeface="+mn-lt"/>
              </a:rPr>
              <a:t>Jerseys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b="1" dirty="0">
                <a:ea typeface="+mn-lt"/>
                <a:cs typeface="+mn-lt"/>
              </a:rPr>
              <a:t>Shorts</a:t>
            </a:r>
            <a:r>
              <a:rPr lang="en-US" sz="2600" dirty="0">
                <a:ea typeface="+mn-lt"/>
                <a:cs typeface="+mn-lt"/>
              </a:rPr>
              <a:t>, and </a:t>
            </a:r>
            <a:r>
              <a:rPr lang="en-US" sz="2600" b="1" dirty="0">
                <a:ea typeface="+mn-lt"/>
                <a:cs typeface="+mn-lt"/>
              </a:rPr>
              <a:t>Gloves</a:t>
            </a:r>
            <a:r>
              <a:rPr lang="en-US" sz="2600" dirty="0">
                <a:ea typeface="+mn-lt"/>
                <a:cs typeface="+mn-lt"/>
              </a:rPr>
              <a:t> with smaller shares.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Revenue Trend (2011–2016):</a:t>
            </a:r>
            <a:endParaRPr lang="en-US" sz="2600" dirty="0"/>
          </a:p>
          <a:p>
            <a:pPr lvl="1"/>
            <a:r>
              <a:rPr lang="en-US" sz="2600" dirty="0">
                <a:ea typeface="+mn-lt"/>
                <a:cs typeface="+mn-lt"/>
              </a:rPr>
              <a:t>Gradual growth from 2011 to 2015, peaking in 2015, followed by a dip in 2016.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Top Performing Countries:</a:t>
            </a:r>
            <a:endParaRPr lang="en-US" sz="2600" b="1" dirty="0"/>
          </a:p>
          <a:p>
            <a:pPr lvl="1"/>
            <a:r>
              <a:rPr lang="en-US" sz="2600" b="1" dirty="0">
                <a:ea typeface="+mn-lt"/>
                <a:cs typeface="+mn-lt"/>
              </a:rPr>
              <a:t>United States</a:t>
            </a:r>
            <a:r>
              <a:rPr lang="en-US" sz="2600" dirty="0">
                <a:ea typeface="+mn-lt"/>
                <a:cs typeface="+mn-lt"/>
              </a:rPr>
              <a:t> and </a:t>
            </a:r>
            <a:r>
              <a:rPr lang="en-US" sz="2600" b="1" dirty="0">
                <a:ea typeface="+mn-lt"/>
                <a:cs typeface="+mn-lt"/>
              </a:rPr>
              <a:t>Australia</a:t>
            </a:r>
            <a:r>
              <a:rPr lang="en-US" sz="2600" dirty="0">
                <a:ea typeface="+mn-lt"/>
                <a:cs typeface="+mn-lt"/>
              </a:rPr>
              <a:t> generate the highest revenue.</a:t>
            </a:r>
            <a:endParaRPr lang="en-US" sz="2600" dirty="0"/>
          </a:p>
          <a:p>
            <a:pPr lvl="1"/>
            <a:r>
              <a:rPr lang="en-US" sz="2600" dirty="0">
                <a:ea typeface="+mn-lt"/>
                <a:cs typeface="+mn-lt"/>
              </a:rPr>
              <a:t>Followed by </a:t>
            </a:r>
            <a:r>
              <a:rPr lang="en-US" sz="2600" b="1" dirty="0">
                <a:ea typeface="+mn-lt"/>
                <a:cs typeface="+mn-lt"/>
              </a:rPr>
              <a:t>UK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b="1" dirty="0">
                <a:ea typeface="+mn-lt"/>
                <a:cs typeface="+mn-lt"/>
              </a:rPr>
              <a:t>Germany</a:t>
            </a:r>
            <a:r>
              <a:rPr lang="en-US" sz="2600" dirty="0">
                <a:ea typeface="+mn-lt"/>
                <a:cs typeface="+mn-lt"/>
              </a:rPr>
              <a:t>, </a:t>
            </a:r>
            <a:r>
              <a:rPr lang="en-US" sz="2600" b="1" dirty="0">
                <a:ea typeface="+mn-lt"/>
                <a:cs typeface="+mn-lt"/>
              </a:rPr>
              <a:t>France</a:t>
            </a:r>
            <a:r>
              <a:rPr lang="en-US" sz="2600" dirty="0">
                <a:ea typeface="+mn-lt"/>
                <a:cs typeface="+mn-lt"/>
              </a:rPr>
              <a:t>, and </a:t>
            </a:r>
            <a:r>
              <a:rPr lang="en-US" sz="2600" b="1" dirty="0">
                <a:ea typeface="+mn-lt"/>
                <a:cs typeface="+mn-lt"/>
              </a:rPr>
              <a:t>Canada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55999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4549-A10E-3785-37DF-9B1694EC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Profitability Analysis</a:t>
            </a:r>
          </a:p>
        </p:txBody>
      </p:sp>
      <p:pic>
        <p:nvPicPr>
          <p:cNvPr id="4" name="Content Placeholder 3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45C6AF35-1DC3-CBED-3A41-699CDC41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283" y="1415935"/>
            <a:ext cx="9805357" cy="5084453"/>
          </a:xfrm>
        </p:spPr>
      </p:pic>
    </p:spTree>
    <p:extLst>
      <p:ext uri="{BB962C8B-B14F-4D97-AF65-F5344CB8AC3E}">
        <p14:creationId xmlns:p14="http://schemas.microsoft.com/office/powerpoint/2010/main" val="38617237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7C46-1639-51D9-0F06-907D353C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111"/>
          </a:xfrm>
        </p:spPr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6DB3-0D53-1D38-0E39-EB7AC4D2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154"/>
            <a:ext cx="10515600" cy="5429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Profitability Analysis Summary</a:t>
            </a:r>
            <a:endParaRPr lang="en-US" sz="2400" b="1" dirty="0"/>
          </a:p>
          <a:p>
            <a:r>
              <a:rPr lang="en-US" sz="2400" b="1" dirty="0">
                <a:ea typeface="+mn-lt"/>
                <a:cs typeface="+mn-lt"/>
              </a:rPr>
              <a:t>Profit Trends by Product: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Products are evaluated by </a:t>
            </a:r>
            <a:r>
              <a:rPr lang="en-US" b="1" dirty="0">
                <a:ea typeface="+mn-lt"/>
                <a:cs typeface="+mn-lt"/>
              </a:rPr>
              <a:t>sum of profit</a:t>
            </a:r>
            <a:r>
              <a:rPr lang="en-US" dirty="0">
                <a:ea typeface="+mn-lt"/>
                <a:cs typeface="+mn-lt"/>
              </a:rPr>
              <a:t> with bars showing </a:t>
            </a:r>
            <a:r>
              <a:rPr lang="en-US" b="1" dirty="0">
                <a:ea typeface="+mn-lt"/>
                <a:cs typeface="+mn-lt"/>
              </a:rPr>
              <a:t>Increase</a:t>
            </a:r>
            <a:r>
              <a:rPr lang="en-US" dirty="0">
                <a:ea typeface="+mn-lt"/>
                <a:cs typeface="+mn-lt"/>
              </a:rPr>
              <a:t> (green), </a:t>
            </a:r>
            <a:r>
              <a:rPr lang="en-US" b="1" dirty="0">
                <a:ea typeface="+mn-lt"/>
                <a:cs typeface="+mn-lt"/>
              </a:rPr>
              <a:t>Decrease</a:t>
            </a:r>
            <a:r>
              <a:rPr lang="en-US" dirty="0">
                <a:ea typeface="+mn-lt"/>
                <a:cs typeface="+mn-lt"/>
              </a:rPr>
              <a:t> (red), and </a:t>
            </a:r>
            <a:r>
              <a:rPr lang="en-US" b="1" dirty="0">
                <a:ea typeface="+mn-lt"/>
                <a:cs typeface="+mn-lt"/>
              </a:rPr>
              <a:t>Total</a:t>
            </a:r>
            <a:r>
              <a:rPr lang="en-US" dirty="0">
                <a:ea typeface="+mn-lt"/>
                <a:cs typeface="+mn-lt"/>
              </a:rPr>
              <a:t> (blue).</a:t>
            </a:r>
          </a:p>
          <a:p>
            <a:r>
              <a:rPr lang="en-US" sz="2400" b="1" dirty="0">
                <a:ea typeface="+mn-lt"/>
                <a:cs typeface="+mn-lt"/>
              </a:rPr>
              <a:t>Top Performing Products: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Mountain Bikes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Clothing items</a:t>
            </a:r>
            <a:r>
              <a:rPr lang="en-US" dirty="0">
                <a:ea typeface="+mn-lt"/>
                <a:cs typeface="+mn-lt"/>
              </a:rPr>
              <a:t> show the highest profit increases.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Sports 100 Helmets</a:t>
            </a:r>
            <a:r>
              <a:rPr lang="en-US" dirty="0">
                <a:ea typeface="+mn-lt"/>
                <a:cs typeface="+mn-lt"/>
              </a:rPr>
              <a:t> and other Accessories also contribute significantly to profitability.</a:t>
            </a:r>
          </a:p>
          <a:p>
            <a:r>
              <a:rPr lang="en-US" sz="2400" b="1" dirty="0">
                <a:ea typeface="+mn-lt"/>
                <a:cs typeface="+mn-lt"/>
              </a:rPr>
              <a:t>Underperforming Products:</a:t>
            </a:r>
          </a:p>
          <a:p>
            <a:pPr lvl="1"/>
            <a:r>
              <a:rPr lang="en-US" dirty="0">
                <a:ea typeface="+mn-lt"/>
                <a:cs typeface="+mn-lt"/>
              </a:rPr>
              <a:t>Some </a:t>
            </a:r>
            <a:r>
              <a:rPr lang="en-US" b="1" dirty="0">
                <a:ea typeface="+mn-lt"/>
                <a:cs typeface="+mn-lt"/>
              </a:rPr>
              <a:t>Road Bikes</a:t>
            </a:r>
            <a:r>
              <a:rPr lang="en-US" dirty="0">
                <a:ea typeface="+mn-lt"/>
                <a:cs typeface="+mn-lt"/>
              </a:rPr>
              <a:t> and specific </a:t>
            </a:r>
            <a:r>
              <a:rPr lang="en-US" b="1" dirty="0">
                <a:ea typeface="+mn-lt"/>
                <a:cs typeface="+mn-lt"/>
              </a:rPr>
              <a:t>Clothing</a:t>
            </a:r>
            <a:r>
              <a:rPr lang="en-US" dirty="0">
                <a:ea typeface="+mn-lt"/>
                <a:cs typeface="+mn-lt"/>
              </a:rPr>
              <a:t> products show a decrease in profit.</a:t>
            </a:r>
          </a:p>
          <a:p>
            <a:pPr marL="457200" lvl="1" indent="0">
              <a:buNone/>
            </a:pPr>
            <a:r>
              <a:rPr lang="en-US" b="1" dirty="0">
                <a:ea typeface="+mn-lt"/>
                <a:cs typeface="+mn-lt"/>
              </a:rPr>
              <a:t>Overall Insight: </a:t>
            </a:r>
            <a:r>
              <a:rPr lang="en-US" dirty="0">
                <a:ea typeface="+mn-lt"/>
                <a:cs typeface="+mn-lt"/>
              </a:rPr>
              <a:t>Majority of products are profitable, with a few dragging overall margins down slightly.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066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F204AE-6FA6-43C4-9625-B082452FFF4B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4 Superstore sales Analysis</vt:lpstr>
      <vt:lpstr>Executive Summary analysis</vt:lpstr>
      <vt:lpstr>Summary</vt:lpstr>
      <vt:lpstr>Sales Analysis</vt:lpstr>
      <vt:lpstr>Summary</vt:lpstr>
      <vt:lpstr>Profitability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108</cp:revision>
  <dcterms:created xsi:type="dcterms:W3CDTF">2024-05-05T14:49:43Z</dcterms:created>
  <dcterms:modified xsi:type="dcterms:W3CDTF">2025-04-25T18:20:20Z</dcterms:modified>
</cp:coreProperties>
</file>