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4" r:id="rId7"/>
    <p:sldId id="263" r:id="rId8"/>
    <p:sldId id="260" r:id="rId9"/>
    <p:sldId id="262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8E47-3425-499B-B622-76EE9C0699F4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B54A-5341-44F7-A664-66BCDC05B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692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8E47-3425-499B-B622-76EE9C0699F4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B54A-5341-44F7-A664-66BCDC05B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764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8E47-3425-499B-B622-76EE9C0699F4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B54A-5341-44F7-A664-66BCDC05B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365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8E47-3425-499B-B622-76EE9C0699F4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B54A-5341-44F7-A664-66BCDC05B38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69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8E47-3425-499B-B622-76EE9C0699F4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B54A-5341-44F7-A664-66BCDC05B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441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8E47-3425-499B-B622-76EE9C0699F4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B54A-5341-44F7-A664-66BCDC05B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432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8E47-3425-499B-B622-76EE9C0699F4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B54A-5341-44F7-A664-66BCDC05B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277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8E47-3425-499B-B622-76EE9C0699F4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B54A-5341-44F7-A664-66BCDC05B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841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8E47-3425-499B-B622-76EE9C0699F4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B54A-5341-44F7-A664-66BCDC05B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450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8E47-3425-499B-B622-76EE9C0699F4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B54A-5341-44F7-A664-66BCDC05B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480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8E47-3425-499B-B622-76EE9C0699F4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B54A-5341-44F7-A664-66BCDC05B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327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8E47-3425-499B-B622-76EE9C0699F4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B54A-5341-44F7-A664-66BCDC05B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130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8E47-3425-499B-B622-76EE9C0699F4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B54A-5341-44F7-A664-66BCDC05B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606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8E47-3425-499B-B622-76EE9C0699F4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B54A-5341-44F7-A664-66BCDC05B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125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8E47-3425-499B-B622-76EE9C0699F4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B54A-5341-44F7-A664-66BCDC05B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456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8E47-3425-499B-B622-76EE9C0699F4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B54A-5341-44F7-A664-66BCDC05B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527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8E47-3425-499B-B622-76EE9C0699F4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B54A-5341-44F7-A664-66BCDC05B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053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5D8E47-3425-499B-B622-76EE9C0699F4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2B54A-5341-44F7-A664-66BCDC05B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240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Анализ рынка валют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Цель: </a:t>
            </a:r>
            <a:r>
              <a:rPr lang="ru-RU" b="1" dirty="0" smtClean="0"/>
              <a:t>Создать </a:t>
            </a:r>
            <a:r>
              <a:rPr lang="ru-RU" b="1" dirty="0"/>
              <a:t>ETL-процесс формирования </a:t>
            </a:r>
            <a:r>
              <a:rPr lang="ru-RU" b="1" dirty="0" smtClean="0"/>
              <a:t>витрины </a:t>
            </a:r>
            <a:r>
              <a:rPr lang="ru-RU" b="1" dirty="0"/>
              <a:t>данных для анализа изменений курса доллара США, китайского юаня и акций IBM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2605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74912" y="3176868"/>
            <a:ext cx="7650164" cy="871257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6753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базу данных изменения курса валют на </a:t>
            </a:r>
            <a:r>
              <a:rPr lang="ru-RU" dirty="0"/>
              <a:t>основании </a:t>
            </a:r>
            <a:r>
              <a:rPr lang="ru-RU" dirty="0" smtClean="0"/>
              <a:t>сведений предоставляемых официальным источником</a:t>
            </a:r>
          </a:p>
          <a:p>
            <a:r>
              <a:rPr lang="ru-RU" dirty="0" smtClean="0"/>
              <a:t>Организовать хранение и систематическую актуализацию этих сведений</a:t>
            </a:r>
          </a:p>
          <a:p>
            <a:r>
              <a:rPr lang="ru-RU" dirty="0"/>
              <a:t>С</a:t>
            </a:r>
            <a:r>
              <a:rPr lang="ru-RU" dirty="0" smtClean="0"/>
              <a:t>оздать витрину данных, которая позволит анализировать изменение курса интересующих валют по требуемым </a:t>
            </a:r>
            <a:r>
              <a:rPr lang="ru-RU" dirty="0" smtClean="0"/>
              <a:t>критериям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6297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228128"/>
            <a:ext cx="9404723" cy="1400530"/>
          </a:xfrm>
        </p:spPr>
        <p:txBody>
          <a:bodyPr/>
          <a:lstStyle/>
          <a:p>
            <a:r>
              <a:rPr lang="ru-RU" dirty="0" smtClean="0"/>
              <a:t>Необходимая витрина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219200"/>
            <a:ext cx="11149263" cy="51655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Информация об изменении </a:t>
            </a:r>
            <a:r>
              <a:rPr lang="ru-RU" dirty="0" smtClean="0"/>
              <a:t>курса для трех наименований валют (акций</a:t>
            </a:r>
            <a:r>
              <a:rPr lang="ru-RU" dirty="0" smtClean="0"/>
              <a:t>):</a:t>
            </a:r>
            <a:br>
              <a:rPr lang="ru-RU" dirty="0" smtClean="0"/>
            </a:br>
            <a:r>
              <a:rPr lang="ru-RU" dirty="0" smtClean="0"/>
              <a:t>доллара </a:t>
            </a:r>
            <a:r>
              <a:rPr lang="ru-RU" dirty="0"/>
              <a:t>США, китайского юаня и акций </a:t>
            </a:r>
            <a:r>
              <a:rPr lang="ru-RU" dirty="0" smtClean="0"/>
              <a:t>IBM по следующим </a:t>
            </a:r>
            <a:r>
              <a:rPr lang="ru-RU" dirty="0" smtClean="0"/>
              <a:t>позициям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Название </a:t>
            </a:r>
            <a:r>
              <a:rPr lang="ru-RU" dirty="0" smtClean="0"/>
              <a:t>валюты (</a:t>
            </a:r>
            <a:r>
              <a:rPr lang="en-US" dirty="0" smtClean="0"/>
              <a:t>symbol</a:t>
            </a:r>
            <a:r>
              <a:rPr lang="ru-RU" dirty="0" smtClean="0"/>
              <a:t>)</a:t>
            </a:r>
          </a:p>
          <a:p>
            <a:r>
              <a:rPr lang="ru-RU" dirty="0"/>
              <a:t>Курс валюты на момент открытия торгов для данных </a:t>
            </a:r>
            <a:r>
              <a:rPr lang="ru-RU" dirty="0" smtClean="0"/>
              <a:t>суток (</a:t>
            </a:r>
            <a:r>
              <a:rPr lang="en-US" dirty="0" smtClean="0"/>
              <a:t>open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/>
              <a:t>Максимальное значение валюты за последние </a:t>
            </a:r>
            <a:r>
              <a:rPr lang="ru-RU" dirty="0" smtClean="0"/>
              <a:t>сутки (</a:t>
            </a:r>
            <a:r>
              <a:rPr lang="en-US" dirty="0" smtClean="0"/>
              <a:t>high</a:t>
            </a:r>
            <a:r>
              <a:rPr lang="ru-RU" dirty="0" smtClean="0"/>
              <a:t>)</a:t>
            </a:r>
          </a:p>
          <a:p>
            <a:r>
              <a:rPr lang="ru-RU" dirty="0"/>
              <a:t>Минимальное значение валюты за последние </a:t>
            </a:r>
            <a:r>
              <a:rPr lang="ru-RU" dirty="0" smtClean="0"/>
              <a:t>сутки (</a:t>
            </a:r>
            <a:r>
              <a:rPr lang="en-US" dirty="0" smtClean="0"/>
              <a:t>low</a:t>
            </a:r>
            <a:r>
              <a:rPr lang="ru-RU" dirty="0"/>
              <a:t>)</a:t>
            </a:r>
            <a:endParaRPr lang="ru-RU" dirty="0" smtClean="0"/>
          </a:p>
          <a:p>
            <a:r>
              <a:rPr lang="ru-RU" dirty="0" smtClean="0"/>
              <a:t>Цена </a:t>
            </a:r>
            <a:r>
              <a:rPr lang="ru-RU" dirty="0"/>
              <a:t>валюты на момент </a:t>
            </a:r>
            <a:r>
              <a:rPr lang="ru-RU" dirty="0" smtClean="0"/>
              <a:t>закрытия (</a:t>
            </a:r>
            <a:r>
              <a:rPr lang="en-US" dirty="0" smtClean="0"/>
              <a:t>price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/>
              <a:t>Суммарный объем торгов за последние </a:t>
            </a:r>
            <a:r>
              <a:rPr lang="ru-RU" dirty="0" smtClean="0"/>
              <a:t>сутки (</a:t>
            </a:r>
            <a:r>
              <a:rPr lang="en-US" dirty="0" smtClean="0"/>
              <a:t>volume</a:t>
            </a:r>
            <a:r>
              <a:rPr lang="ru-RU" dirty="0" smtClean="0"/>
              <a:t>)</a:t>
            </a:r>
          </a:p>
          <a:p>
            <a:r>
              <a:rPr lang="ru-RU" dirty="0"/>
              <a:t>Дата последнего торгового </a:t>
            </a:r>
            <a:r>
              <a:rPr lang="ru-RU" dirty="0" smtClean="0"/>
              <a:t>дня (</a:t>
            </a:r>
            <a:r>
              <a:rPr lang="en-US" dirty="0" smtClean="0"/>
              <a:t>latest </a:t>
            </a:r>
            <a:r>
              <a:rPr lang="en-US" dirty="0"/>
              <a:t>trading </a:t>
            </a:r>
            <a:r>
              <a:rPr lang="en-US" dirty="0" smtClean="0"/>
              <a:t>day</a:t>
            </a:r>
            <a:r>
              <a:rPr lang="ru-RU" dirty="0"/>
              <a:t>)</a:t>
            </a:r>
            <a:endParaRPr lang="ru-RU" dirty="0" smtClean="0"/>
          </a:p>
          <a:p>
            <a:r>
              <a:rPr lang="ru-RU" dirty="0"/>
              <a:t>Курс валюты на момент предыдущего закрытия </a:t>
            </a:r>
            <a:r>
              <a:rPr lang="ru-RU" dirty="0" smtClean="0"/>
              <a:t>торгов (</a:t>
            </a:r>
            <a:r>
              <a:rPr lang="en-US" dirty="0" smtClean="0"/>
              <a:t>previous close</a:t>
            </a:r>
            <a:r>
              <a:rPr lang="ru-RU" dirty="0" smtClean="0"/>
              <a:t>)</a:t>
            </a:r>
          </a:p>
          <a:p>
            <a:r>
              <a:rPr lang="ru-RU" dirty="0" smtClean="0"/>
              <a:t>Изменение </a:t>
            </a:r>
            <a:r>
              <a:rPr lang="ru-RU" dirty="0"/>
              <a:t>цены </a:t>
            </a:r>
            <a:r>
              <a:rPr lang="ru-RU" dirty="0" smtClean="0"/>
              <a:t>валюты (</a:t>
            </a:r>
            <a:r>
              <a:rPr lang="en-US" dirty="0" smtClean="0"/>
              <a:t>change</a:t>
            </a:r>
            <a:r>
              <a:rPr lang="ru-RU" dirty="0"/>
              <a:t>)</a:t>
            </a:r>
            <a:endParaRPr lang="ru-RU" dirty="0" smtClean="0"/>
          </a:p>
          <a:p>
            <a:r>
              <a:rPr lang="ru-RU" dirty="0"/>
              <a:t>Разница (в %) курса между закрытиями </a:t>
            </a:r>
            <a:r>
              <a:rPr lang="ru-RU" dirty="0" smtClean="0"/>
              <a:t>торгов (</a:t>
            </a:r>
            <a:r>
              <a:rPr lang="en-US" dirty="0" smtClean="0"/>
              <a:t>change percent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3406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5029"/>
          </a:xfrm>
        </p:spPr>
        <p:txBody>
          <a:bodyPr/>
          <a:lstStyle/>
          <a:p>
            <a:r>
              <a:rPr lang="ru-RU" dirty="0"/>
              <a:t>План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186645"/>
            <a:ext cx="8946541" cy="2040986"/>
          </a:xfrm>
        </p:spPr>
        <p:txBody>
          <a:bodyPr/>
          <a:lstStyle/>
          <a:p>
            <a:pPr marL="0" indent="0">
              <a:buNone/>
            </a:pPr>
            <a:r>
              <a:rPr lang="ru-RU" u="sng" dirty="0" smtClean="0"/>
              <a:t>Первый слой </a:t>
            </a:r>
            <a:r>
              <a:rPr lang="ru-RU" u="sng" dirty="0" smtClean="0"/>
              <a:t>данных</a:t>
            </a:r>
            <a:endParaRPr lang="ru-RU" dirty="0" smtClean="0"/>
          </a:p>
          <a:p>
            <a:r>
              <a:rPr lang="ru-RU" dirty="0" smtClean="0"/>
              <a:t>Производится </a:t>
            </a:r>
            <a:r>
              <a:rPr lang="ru-RU" dirty="0" err="1" smtClean="0"/>
              <a:t>парсинг</a:t>
            </a:r>
            <a:r>
              <a:rPr lang="ru-RU" dirty="0" smtClean="0"/>
              <a:t> изменений курса для каждой анализируемой валюты </a:t>
            </a:r>
          </a:p>
          <a:p>
            <a:r>
              <a:rPr lang="ru-RU" dirty="0" smtClean="0"/>
              <a:t>Полученные данные записываются в соответствующую каждой валюте таблицу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71" y="3067208"/>
            <a:ext cx="10116800" cy="2989741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795671" y="6056950"/>
            <a:ext cx="10305466" cy="584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sz="1800" dirty="0" smtClean="0"/>
              <a:t>Создание и заполнение таблицы сведений о курсе валюты на примере доллара США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679011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5029"/>
          </a:xfrm>
        </p:spPr>
        <p:txBody>
          <a:bodyPr/>
          <a:lstStyle/>
          <a:p>
            <a:r>
              <a:rPr lang="ru-RU" dirty="0"/>
              <a:t>План реализации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46111" y="1186645"/>
            <a:ext cx="8946541" cy="2040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u="sng" dirty="0" smtClean="0"/>
              <a:t>Второй слой данных</a:t>
            </a:r>
            <a:endParaRPr lang="ru-RU" dirty="0" smtClean="0"/>
          </a:p>
          <a:p>
            <a:r>
              <a:rPr lang="ru-RU" dirty="0" smtClean="0"/>
              <a:t>Создаётся общая связующая таблица </a:t>
            </a:r>
            <a:r>
              <a:rPr lang="ru-RU" dirty="0" smtClean="0"/>
              <a:t>для всех валют вида:</a:t>
            </a:r>
          </a:p>
          <a:p>
            <a:pPr marL="0" indent="0">
              <a:buNone/>
            </a:pPr>
            <a:r>
              <a:rPr lang="ru-RU" dirty="0" smtClean="0"/>
              <a:t>«</a:t>
            </a:r>
            <a:r>
              <a:rPr lang="en-US" dirty="0" smtClean="0"/>
              <a:t>Id </a:t>
            </a:r>
            <a:r>
              <a:rPr lang="ru-RU" dirty="0" smtClean="0"/>
              <a:t>валюты», «наименование валюты»</a:t>
            </a:r>
          </a:p>
          <a:p>
            <a:r>
              <a:rPr lang="ru-RU" dirty="0" smtClean="0"/>
              <a:t>Формируются связи </a:t>
            </a:r>
            <a:r>
              <a:rPr lang="ru-RU" dirty="0" smtClean="0"/>
              <a:t>между таблицами по первичному и вторичному ключам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06" y="3704781"/>
            <a:ext cx="9451076" cy="2207789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1705651" y="5912570"/>
            <a:ext cx="8818731" cy="584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sz="1800" dirty="0" smtClean="0"/>
              <a:t>Создание общей таблицы «</a:t>
            </a:r>
            <a:r>
              <a:rPr lang="en-US" sz="1800" dirty="0" smtClean="0"/>
              <a:t>Currencies</a:t>
            </a:r>
            <a:r>
              <a:rPr lang="ru-RU" sz="1800" dirty="0" smtClean="0"/>
              <a:t>», назначение первичного ключа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785932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0862" y="1357594"/>
            <a:ext cx="8946541" cy="1318932"/>
          </a:xfrm>
        </p:spPr>
        <p:txBody>
          <a:bodyPr/>
          <a:lstStyle/>
          <a:p>
            <a:pPr marL="0" indent="0">
              <a:buNone/>
            </a:pPr>
            <a:r>
              <a:rPr lang="ru-RU" u="sng" dirty="0" smtClean="0"/>
              <a:t>Формирование витрины</a:t>
            </a:r>
          </a:p>
          <a:p>
            <a:r>
              <a:rPr lang="ru-RU" dirty="0" smtClean="0"/>
              <a:t>Составляется </a:t>
            </a:r>
            <a:r>
              <a:rPr lang="en-US" dirty="0" smtClean="0"/>
              <a:t>SQL-</a:t>
            </a:r>
            <a:r>
              <a:rPr lang="ru-RU" dirty="0" smtClean="0"/>
              <a:t>запрос </a:t>
            </a:r>
            <a:r>
              <a:rPr lang="ru-RU" dirty="0" smtClean="0"/>
              <a:t>для сбора необходимой информации из созданной базы данных в </a:t>
            </a:r>
            <a:r>
              <a:rPr lang="ru-RU" dirty="0" smtClean="0"/>
              <a:t>витрине </a:t>
            </a:r>
            <a:r>
              <a:rPr lang="ru-RU" dirty="0" smtClean="0"/>
              <a:t>данных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61" y="3177224"/>
            <a:ext cx="10600109" cy="2204401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3346654" y="5575160"/>
            <a:ext cx="5635422" cy="584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800" dirty="0" smtClean="0"/>
              <a:t>SQL-</a:t>
            </a:r>
            <a:r>
              <a:rPr lang="ru-RU" sz="1800" dirty="0" smtClean="0"/>
              <a:t>запрос формирования витрины данных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09540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US" sz="3200" dirty="0" smtClean="0"/>
              <a:t>ER-</a:t>
            </a:r>
            <a:r>
              <a:rPr lang="ru-RU" sz="3200" dirty="0" smtClean="0"/>
              <a:t>диаграмма обработки данных по слоям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577023"/>
            <a:ext cx="10395284" cy="472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5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5029"/>
          </a:xfrm>
        </p:spPr>
        <p:txBody>
          <a:bodyPr/>
          <a:lstStyle/>
          <a:p>
            <a:r>
              <a:rPr lang="ru-RU" u="sng" dirty="0"/>
              <a:t>Используемые технологии: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98330" y="1427746"/>
            <a:ext cx="11268798" cy="5083889"/>
          </a:xfrm>
        </p:spPr>
        <p:txBody>
          <a:bodyPr>
            <a:noAutofit/>
          </a:bodyPr>
          <a:lstStyle/>
          <a:p>
            <a:r>
              <a:rPr lang="en-US" sz="1900" dirty="0" err="1" smtClean="0"/>
              <a:t>PyCharm</a:t>
            </a:r>
            <a:r>
              <a:rPr lang="ru-RU" sz="1900" dirty="0" smtClean="0"/>
              <a:t> </a:t>
            </a:r>
            <a:r>
              <a:rPr lang="ru-RU" sz="1900" dirty="0"/>
              <a:t>– кроссплатформенная </a:t>
            </a:r>
            <a:r>
              <a:rPr lang="en-US" sz="1900" dirty="0"/>
              <a:t>IDE</a:t>
            </a:r>
            <a:r>
              <a:rPr lang="ru-RU" sz="1900" dirty="0"/>
              <a:t> для языка программирования </a:t>
            </a:r>
            <a:r>
              <a:rPr lang="en-US" sz="1900" dirty="0"/>
              <a:t>Python</a:t>
            </a:r>
            <a:r>
              <a:rPr lang="ru-RU" sz="1900" dirty="0"/>
              <a:t>. Предоставляет комплекс средств для написания кода и визуальный отладчик. Необходима для написания работоспособного скрипта, автоматизирующего </a:t>
            </a:r>
            <a:r>
              <a:rPr lang="ru-RU" sz="1900" dirty="0" smtClean="0"/>
              <a:t>процессы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US" sz="1900" dirty="0" err="1"/>
              <a:t>PostgreSQL</a:t>
            </a:r>
            <a:r>
              <a:rPr lang="ru-RU" sz="1900" dirty="0"/>
              <a:t> – свободная объектно-ориентированная система управления базами данных. Необходима для создания базы данных и манипуляциями над </a:t>
            </a:r>
            <a:r>
              <a:rPr lang="ru-RU" sz="1900" dirty="0" smtClean="0"/>
              <a:t>ней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US" sz="1900" dirty="0"/>
              <a:t>P</a:t>
            </a:r>
            <a:r>
              <a:rPr lang="en-US" sz="1900" dirty="0" smtClean="0"/>
              <a:t>sycopg2</a:t>
            </a:r>
            <a:r>
              <a:rPr lang="ru-RU" sz="1900" dirty="0" smtClean="0"/>
              <a:t> </a:t>
            </a:r>
            <a:r>
              <a:rPr lang="ru-RU" sz="1900" dirty="0"/>
              <a:t>– </a:t>
            </a:r>
            <a:r>
              <a:rPr lang="ru-RU" sz="1900" dirty="0" smtClean="0"/>
              <a:t>позволяет подключаться к </a:t>
            </a:r>
            <a:r>
              <a:rPr lang="en-US" sz="1900" dirty="0" err="1"/>
              <a:t>PostgreSQL</a:t>
            </a:r>
            <a:r>
              <a:rPr lang="en-US" sz="1900" dirty="0"/>
              <a:t> </a:t>
            </a:r>
            <a:r>
              <a:rPr lang="ru-RU" sz="1900" dirty="0" smtClean="0"/>
              <a:t>и выполнять </a:t>
            </a:r>
            <a:r>
              <a:rPr lang="en-US" sz="1900" dirty="0" smtClean="0"/>
              <a:t>SQL-</a:t>
            </a:r>
            <a:r>
              <a:rPr lang="ru-RU" sz="1900" dirty="0" smtClean="0"/>
              <a:t>запросы путем запуска соответствующего скрипта. Необходим для автоматизации </a:t>
            </a:r>
            <a:r>
              <a:rPr lang="en-US" sz="1900" dirty="0" smtClean="0"/>
              <a:t>SQL – </a:t>
            </a:r>
            <a:r>
              <a:rPr lang="ru-RU" sz="1900" dirty="0" smtClean="0"/>
              <a:t>операций</a:t>
            </a:r>
          </a:p>
          <a:p>
            <a:pPr marL="0" indent="0">
              <a:buNone/>
            </a:pPr>
            <a:endParaRPr lang="ru-RU" sz="1900" dirty="0"/>
          </a:p>
          <a:p>
            <a:r>
              <a:rPr lang="en-US" sz="1900" dirty="0" err="1" smtClean="0"/>
              <a:t>Docker</a:t>
            </a:r>
            <a:r>
              <a:rPr lang="en-US" sz="1900" dirty="0" smtClean="0"/>
              <a:t> </a:t>
            </a:r>
            <a:r>
              <a:rPr lang="ru-RU" sz="1900" dirty="0" smtClean="0"/>
              <a:t>позволяет «упаковать» приложение со всем его </a:t>
            </a:r>
            <a:r>
              <a:rPr lang="ru-RU" sz="1900" dirty="0"/>
              <a:t>о</a:t>
            </a:r>
            <a:r>
              <a:rPr lang="ru-RU" sz="1900" dirty="0" smtClean="0"/>
              <a:t>кружением </a:t>
            </a:r>
            <a:r>
              <a:rPr lang="ru-RU" sz="1900" dirty="0" smtClean="0"/>
              <a:t>и </a:t>
            </a:r>
            <a:r>
              <a:rPr lang="ru-RU" sz="1900" dirty="0" smtClean="0"/>
              <a:t>зависимостями</a:t>
            </a:r>
            <a:br>
              <a:rPr lang="ru-RU" sz="1900" dirty="0" smtClean="0"/>
            </a:br>
            <a:r>
              <a:rPr lang="ru-RU" sz="1900" dirty="0" smtClean="0"/>
              <a:t>в </a:t>
            </a:r>
            <a:r>
              <a:rPr lang="ru-RU" sz="1900" dirty="0" smtClean="0"/>
              <a:t>контейнер, а также предоставляет набор команд для управления этими контейнерами. Необходим для развертывания СУБД </a:t>
            </a:r>
            <a:r>
              <a:rPr lang="en-US" sz="1900" dirty="0" err="1" smtClean="0"/>
              <a:t>PostgreSQL</a:t>
            </a:r>
            <a:r>
              <a:rPr lang="en-US" sz="1900" dirty="0" smtClean="0"/>
              <a:t> </a:t>
            </a:r>
            <a:r>
              <a:rPr lang="ru-RU" sz="1900" dirty="0" smtClean="0"/>
              <a:t>на рабочем месте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2558867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работы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46111" y="2175466"/>
            <a:ext cx="10161226" cy="2413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dirty="0"/>
              <a:t>В результате работы создается база данных, накапливающая с течением времени сведения об изменении курса интересующих валют (акций)</a:t>
            </a:r>
          </a:p>
          <a:p>
            <a:r>
              <a:rPr lang="ru-RU" dirty="0"/>
              <a:t>Формируется общая витрина данных, содержащая актуальную информацию о курсе валют (акций) из базы данных в одной наглядной таблице, упрощающей работу аналитиков по изучению и сравнению истории цен исследуемых валют (акций)</a:t>
            </a:r>
          </a:p>
        </p:txBody>
      </p:sp>
    </p:spTree>
    <p:extLst>
      <p:ext uri="{BB962C8B-B14F-4D97-AF65-F5344CB8AC3E}">
        <p14:creationId xmlns:p14="http://schemas.microsoft.com/office/powerpoint/2010/main" val="341448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153</TotalTime>
  <Words>284</Words>
  <Application>Microsoft Office PowerPoint</Application>
  <PresentationFormat>Широкоэкранный</PresentationFormat>
  <Paragraphs>47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Ион</vt:lpstr>
      <vt:lpstr>Анализ рынка валют </vt:lpstr>
      <vt:lpstr>Цель проекта</vt:lpstr>
      <vt:lpstr>Необходимая витрина</vt:lpstr>
      <vt:lpstr>План реализации</vt:lpstr>
      <vt:lpstr>План реализации</vt:lpstr>
      <vt:lpstr>План реализации</vt:lpstr>
      <vt:lpstr>ER-диаграмма обработки данных по слоям</vt:lpstr>
      <vt:lpstr>Используемые технологии:</vt:lpstr>
      <vt:lpstr>Результат работы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рынка валют </dc:title>
  <dc:creator>ОБИ</dc:creator>
  <cp:lastModifiedBy>Pa93R</cp:lastModifiedBy>
  <cp:revision>19</cp:revision>
  <dcterms:created xsi:type="dcterms:W3CDTF">2023-09-05T08:27:25Z</dcterms:created>
  <dcterms:modified xsi:type="dcterms:W3CDTF">2023-09-05T19:43:50Z</dcterms:modified>
</cp:coreProperties>
</file>