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7" r:id="rId8"/>
    <p:sldId id="264" r:id="rId9"/>
    <p:sldId id="263" r:id="rId10"/>
    <p:sldId id="260" r:id="rId11"/>
    <p:sldId id="262" r:id="rId12"/>
    <p:sldId id="268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6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84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4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2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2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0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5D8E47-3425-499B-B622-76EE9C0699F4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B54A-5341-44F7-A664-66BCDC05B3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40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рынка валют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Цель: </a:t>
            </a:r>
            <a:r>
              <a:rPr lang="ru-RU" b="1" dirty="0" smtClean="0"/>
              <a:t>Создать </a:t>
            </a:r>
            <a:r>
              <a:rPr lang="ru-RU" b="1" dirty="0"/>
              <a:t>ETL-процесс формирования </a:t>
            </a:r>
            <a:r>
              <a:rPr lang="ru-RU" b="1" dirty="0" smtClean="0"/>
              <a:t>витрины </a:t>
            </a:r>
            <a:r>
              <a:rPr lang="ru-RU" b="1" dirty="0"/>
              <a:t>данных для анализа изменений курса доллара США, китайского юаня и акций IBM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u="sng" dirty="0"/>
              <a:t>Используемые технологии: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05722" y="1903234"/>
            <a:ext cx="11498598" cy="4278110"/>
          </a:xfrm>
        </p:spPr>
        <p:txBody>
          <a:bodyPr>
            <a:noAutofit/>
          </a:bodyPr>
          <a:lstStyle/>
          <a:p>
            <a:r>
              <a:rPr lang="en-US" sz="1900" dirty="0" err="1" smtClean="0"/>
              <a:t>PyCharm</a:t>
            </a:r>
            <a:r>
              <a:rPr lang="ru-RU" sz="1900" dirty="0" smtClean="0"/>
              <a:t> </a:t>
            </a:r>
            <a:r>
              <a:rPr lang="ru-RU" sz="1900" dirty="0"/>
              <a:t>– кроссплатформенная </a:t>
            </a:r>
            <a:r>
              <a:rPr lang="en-US" sz="1900" dirty="0"/>
              <a:t>IDE</a:t>
            </a:r>
            <a:r>
              <a:rPr lang="ru-RU" sz="1900" dirty="0"/>
              <a:t> для языка программирования </a:t>
            </a:r>
            <a:r>
              <a:rPr lang="en-US" sz="1900" dirty="0"/>
              <a:t>Python</a:t>
            </a:r>
            <a:r>
              <a:rPr lang="ru-RU" sz="1900" dirty="0"/>
              <a:t>. Предоставляет комплекс средств для написания кода и визуальный отладчик. Необходима для написания работоспособного скрипта, автоматизирующего </a:t>
            </a:r>
            <a:r>
              <a:rPr lang="ru-RU" sz="1900" dirty="0" smtClean="0"/>
              <a:t>процессы</a:t>
            </a:r>
            <a:endParaRPr lang="en-US" sz="1900" dirty="0" smtClean="0"/>
          </a:p>
          <a:p>
            <a:r>
              <a:rPr lang="en-US" sz="1900" dirty="0" err="1" smtClean="0"/>
              <a:t>Docker</a:t>
            </a:r>
            <a:r>
              <a:rPr lang="en-US" sz="1900" dirty="0" smtClean="0"/>
              <a:t> </a:t>
            </a:r>
            <a:r>
              <a:rPr lang="ru-RU" sz="1900" dirty="0"/>
              <a:t>позволяет «упаковать» приложение со всем его окружением и </a:t>
            </a:r>
            <a:r>
              <a:rPr lang="ru-RU" sz="1900" dirty="0" smtClean="0"/>
              <a:t>зависимостями</a:t>
            </a:r>
            <a:r>
              <a:rPr lang="en-US" sz="1900" dirty="0" smtClean="0"/>
              <a:t> </a:t>
            </a:r>
            <a:r>
              <a:rPr lang="ru-RU" sz="1900" dirty="0" smtClean="0"/>
              <a:t>в </a:t>
            </a:r>
            <a:r>
              <a:rPr lang="ru-RU" sz="1900" dirty="0"/>
              <a:t>контейнер, а также предоставляет набор команд для управления этими контейнерами. Необходим для развертывания СУБД </a:t>
            </a:r>
            <a:r>
              <a:rPr lang="en-US" sz="1900" dirty="0" err="1"/>
              <a:t>PostgreSQL</a:t>
            </a:r>
            <a:r>
              <a:rPr lang="en-US" sz="1900" dirty="0"/>
              <a:t> </a:t>
            </a:r>
            <a:r>
              <a:rPr lang="ru-RU" sz="1900" dirty="0"/>
              <a:t>на рабочем </a:t>
            </a:r>
            <a:r>
              <a:rPr lang="ru-RU" sz="1900" dirty="0" smtClean="0"/>
              <a:t>месте</a:t>
            </a:r>
            <a:endParaRPr lang="en-US" sz="1900" dirty="0" smtClean="0"/>
          </a:p>
          <a:p>
            <a:r>
              <a:rPr lang="en-US" sz="1900" dirty="0" err="1" smtClean="0"/>
              <a:t>PostgreSQL</a:t>
            </a:r>
            <a:r>
              <a:rPr lang="ru-RU" sz="1900" dirty="0" smtClean="0"/>
              <a:t> </a:t>
            </a:r>
            <a:r>
              <a:rPr lang="ru-RU" sz="1900" dirty="0"/>
              <a:t>– свободная объектно-ориентированная система управления базами данных. Необходима для создания базы данных и манипуляциями над </a:t>
            </a:r>
            <a:r>
              <a:rPr lang="ru-RU" sz="1900" dirty="0" smtClean="0"/>
              <a:t>ней</a:t>
            </a:r>
            <a:endParaRPr lang="en-US" sz="1900" dirty="0" smtClean="0"/>
          </a:p>
          <a:p>
            <a:r>
              <a:rPr lang="en-US" sz="1900" dirty="0" smtClean="0"/>
              <a:t>Psycopg2</a:t>
            </a:r>
            <a:r>
              <a:rPr lang="ru-RU" sz="1900" dirty="0" smtClean="0"/>
              <a:t> </a:t>
            </a:r>
            <a:r>
              <a:rPr lang="ru-RU" sz="1900" dirty="0"/>
              <a:t>– </a:t>
            </a:r>
            <a:r>
              <a:rPr lang="ru-RU" sz="1900" dirty="0" smtClean="0"/>
              <a:t>позволяет подключаться к </a:t>
            </a:r>
            <a:r>
              <a:rPr lang="en-US" sz="1900" dirty="0" err="1"/>
              <a:t>PostgreSQL</a:t>
            </a:r>
            <a:r>
              <a:rPr lang="en-US" sz="1900" dirty="0"/>
              <a:t> </a:t>
            </a:r>
            <a:r>
              <a:rPr lang="ru-RU" sz="1900" dirty="0" smtClean="0"/>
              <a:t>и выполнять </a:t>
            </a:r>
            <a:r>
              <a:rPr lang="en-US" sz="1900" dirty="0" smtClean="0"/>
              <a:t>SQL-</a:t>
            </a:r>
            <a:r>
              <a:rPr lang="ru-RU" sz="1900" dirty="0" smtClean="0"/>
              <a:t>запросы путем запуска соответствующего скрипта. Необходим для автоматизации </a:t>
            </a:r>
            <a:r>
              <a:rPr lang="en-US" sz="1900" dirty="0" smtClean="0"/>
              <a:t>SQL – </a:t>
            </a:r>
            <a:r>
              <a:rPr lang="ru-RU" sz="1900" dirty="0" smtClean="0"/>
              <a:t>операций</a:t>
            </a:r>
            <a:endParaRPr lang="en-US" sz="1900" dirty="0" smtClean="0"/>
          </a:p>
          <a:p>
            <a:r>
              <a:rPr lang="ru-RU" sz="1900" dirty="0" err="1" smtClean="0"/>
              <a:t>Airflow</a:t>
            </a:r>
            <a:r>
              <a:rPr lang="ru-RU" sz="1900" dirty="0" smtClean="0"/>
              <a:t> </a:t>
            </a:r>
            <a:r>
              <a:rPr lang="ru-RU" sz="1900" dirty="0"/>
              <a:t>— это </a:t>
            </a:r>
            <a:r>
              <a:rPr lang="ru-RU" sz="1900" dirty="0" err="1"/>
              <a:t>open-source</a:t>
            </a:r>
            <a:r>
              <a:rPr lang="ru-RU" sz="1900" dirty="0"/>
              <a:t> инструмент для </a:t>
            </a:r>
            <a:r>
              <a:rPr lang="ru-RU" sz="1900" dirty="0" err="1"/>
              <a:t>оркестрации</a:t>
            </a:r>
            <a:r>
              <a:rPr lang="ru-RU" sz="1900" dirty="0"/>
              <a:t> рабочих процессов, который позволяет создавать, планировать и </a:t>
            </a:r>
            <a:r>
              <a:rPr lang="ru-RU" sz="1900" dirty="0" err="1"/>
              <a:t>мониторить</a:t>
            </a:r>
            <a:r>
              <a:rPr lang="ru-RU" sz="1900" dirty="0"/>
              <a:t> сложные последовательности задач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5588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111" y="2175466"/>
            <a:ext cx="10161226" cy="2413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В результате работы создается база данных, накапливающая с течением времени сведения об изменении курса интересующих валют (акций)</a:t>
            </a:r>
          </a:p>
          <a:p>
            <a:r>
              <a:rPr lang="ru-RU" dirty="0"/>
              <a:t>Формируется общая витрина данных, содержащая актуальную информацию о курсе валют (акций) из базы данных в одной наглядной таблице, упрощающей работу аналитиков по изучению и сравнению истории цен исследуемых валют (акций)</a:t>
            </a:r>
          </a:p>
        </p:txBody>
      </p:sp>
    </p:spTree>
    <p:extLst>
      <p:ext uri="{BB962C8B-B14F-4D97-AF65-F5344CB8AC3E}">
        <p14:creationId xmlns:p14="http://schemas.microsoft.com/office/powerpoint/2010/main" val="34144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1722"/>
          </a:xfrm>
        </p:spPr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8095" y="1234440"/>
            <a:ext cx="10161226" cy="526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u="sng" dirty="0" smtClean="0"/>
              <a:t>Содержание витрины данных:</a:t>
            </a:r>
          </a:p>
          <a:p>
            <a:r>
              <a:rPr lang="ru-RU" dirty="0"/>
              <a:t>Суррогатный ключ категории</a:t>
            </a:r>
          </a:p>
          <a:p>
            <a:r>
              <a:rPr lang="ru-RU" dirty="0"/>
              <a:t>Название валюты</a:t>
            </a:r>
          </a:p>
          <a:p>
            <a:r>
              <a:rPr lang="ru-RU" dirty="0"/>
              <a:t>Курс валюты на момент открытия торгов для данных суток</a:t>
            </a:r>
          </a:p>
          <a:p>
            <a:r>
              <a:rPr lang="ru-RU" dirty="0"/>
              <a:t>Максимальное значение валюты за последние сутки</a:t>
            </a:r>
          </a:p>
          <a:p>
            <a:r>
              <a:rPr lang="ru-RU" dirty="0"/>
              <a:t>Минимальное значение валюты за последние сутки</a:t>
            </a:r>
          </a:p>
          <a:p>
            <a:r>
              <a:rPr lang="ru-RU" dirty="0"/>
              <a:t>Цена валюты на момент закрытия</a:t>
            </a:r>
          </a:p>
          <a:p>
            <a:r>
              <a:rPr lang="ru-RU" dirty="0"/>
              <a:t>Суммарный объем торгов за последние сутки</a:t>
            </a:r>
          </a:p>
          <a:p>
            <a:r>
              <a:rPr lang="ru-RU" dirty="0"/>
              <a:t>Дата последнего торгового дня</a:t>
            </a:r>
          </a:p>
          <a:p>
            <a:r>
              <a:rPr lang="ru-RU" dirty="0"/>
              <a:t>Курс валюты на момент предыдущего закрытия торгов</a:t>
            </a:r>
          </a:p>
          <a:p>
            <a:r>
              <a:rPr lang="ru-RU" dirty="0"/>
              <a:t>Изменение цены валюты</a:t>
            </a:r>
          </a:p>
          <a:p>
            <a:r>
              <a:rPr lang="ru-RU" dirty="0"/>
              <a:t>Разница (в %) курса между закрытиями торгов</a:t>
            </a:r>
          </a:p>
          <a:p>
            <a:pPr marL="0" indent="0">
              <a:buNone/>
            </a:pP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0611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4912" y="3176868"/>
            <a:ext cx="7650164" cy="87125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7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базу данных изменения курса валют на </a:t>
            </a:r>
            <a:r>
              <a:rPr lang="ru-RU" dirty="0"/>
              <a:t>основании </a:t>
            </a:r>
            <a:r>
              <a:rPr lang="ru-RU" dirty="0" smtClean="0"/>
              <a:t>сведений предоставляемых официальным источником</a:t>
            </a:r>
          </a:p>
          <a:p>
            <a:r>
              <a:rPr lang="ru-RU" dirty="0" smtClean="0"/>
              <a:t>Организовать хранение и систематическую актуализацию этих сведений</a:t>
            </a:r>
          </a:p>
          <a:p>
            <a:r>
              <a:rPr lang="ru-RU" dirty="0"/>
              <a:t>С</a:t>
            </a:r>
            <a:r>
              <a:rPr lang="ru-RU" dirty="0" smtClean="0"/>
              <a:t>оздать витрину данных, которая позволит анализировать изменение курса интересующих валют по требуемым критериям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2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228128"/>
            <a:ext cx="9404723" cy="1400530"/>
          </a:xfrm>
        </p:spPr>
        <p:txBody>
          <a:bodyPr/>
          <a:lstStyle/>
          <a:p>
            <a:r>
              <a:rPr lang="ru-RU" dirty="0" smtClean="0"/>
              <a:t>Необходимая витрина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19200"/>
            <a:ext cx="11149263" cy="5165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Информация об изменении </a:t>
            </a:r>
            <a:r>
              <a:rPr lang="ru-RU" dirty="0" smtClean="0"/>
              <a:t>курса для трех наименований валют (акций):</a:t>
            </a:r>
            <a:br>
              <a:rPr lang="ru-RU" dirty="0" smtClean="0"/>
            </a:br>
            <a:r>
              <a:rPr lang="ru-RU" dirty="0" smtClean="0"/>
              <a:t>доллара </a:t>
            </a:r>
            <a:r>
              <a:rPr lang="ru-RU" dirty="0"/>
              <a:t>США, китайского юаня и акций </a:t>
            </a:r>
            <a:r>
              <a:rPr lang="ru-RU" dirty="0" smtClean="0"/>
              <a:t>IBM по следующим позициям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Название валюты (</a:t>
            </a:r>
            <a:r>
              <a:rPr lang="en-US" dirty="0" smtClean="0"/>
              <a:t>symbol</a:t>
            </a:r>
            <a:r>
              <a:rPr lang="ru-RU" dirty="0" smtClean="0"/>
              <a:t>)</a:t>
            </a:r>
          </a:p>
          <a:p>
            <a:r>
              <a:rPr lang="ru-RU" dirty="0"/>
              <a:t>Курс валюты на момент открытия торгов для данных </a:t>
            </a:r>
            <a:r>
              <a:rPr lang="ru-RU" dirty="0" smtClean="0"/>
              <a:t>суток (</a:t>
            </a:r>
            <a:r>
              <a:rPr lang="en-US" dirty="0" smtClean="0"/>
              <a:t>open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Максимальное значение валюты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high</a:t>
            </a:r>
            <a:r>
              <a:rPr lang="ru-RU" dirty="0" smtClean="0"/>
              <a:t>)</a:t>
            </a:r>
          </a:p>
          <a:p>
            <a:r>
              <a:rPr lang="ru-RU" dirty="0"/>
              <a:t>Минимальное значение валюты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low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 smtClean="0"/>
              <a:t>Цена </a:t>
            </a:r>
            <a:r>
              <a:rPr lang="ru-RU" dirty="0"/>
              <a:t>валюты на момент </a:t>
            </a:r>
            <a:r>
              <a:rPr lang="ru-RU" dirty="0" smtClean="0"/>
              <a:t>закрытия (</a:t>
            </a:r>
            <a:r>
              <a:rPr lang="en-US" dirty="0" smtClean="0"/>
              <a:t>price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/>
              <a:t>Суммарный объем торгов за последние </a:t>
            </a:r>
            <a:r>
              <a:rPr lang="ru-RU" dirty="0" smtClean="0"/>
              <a:t>сутки (</a:t>
            </a:r>
            <a:r>
              <a:rPr lang="en-US" dirty="0" smtClean="0"/>
              <a:t>volume</a:t>
            </a:r>
            <a:r>
              <a:rPr lang="ru-RU" dirty="0" smtClean="0"/>
              <a:t>)</a:t>
            </a:r>
          </a:p>
          <a:p>
            <a:r>
              <a:rPr lang="ru-RU" dirty="0"/>
              <a:t>Дата последнего торгового </a:t>
            </a:r>
            <a:r>
              <a:rPr lang="ru-RU" dirty="0" smtClean="0"/>
              <a:t>дня (</a:t>
            </a:r>
            <a:r>
              <a:rPr lang="en-US" dirty="0" smtClean="0"/>
              <a:t>latest </a:t>
            </a:r>
            <a:r>
              <a:rPr lang="en-US" dirty="0"/>
              <a:t>trading </a:t>
            </a:r>
            <a:r>
              <a:rPr lang="en-US" dirty="0" smtClean="0"/>
              <a:t>day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/>
              <a:t>Курс валюты на момент предыдущего закрытия </a:t>
            </a:r>
            <a:r>
              <a:rPr lang="ru-RU" dirty="0" smtClean="0"/>
              <a:t>торгов (</a:t>
            </a:r>
            <a:r>
              <a:rPr lang="en-US" dirty="0" smtClean="0"/>
              <a:t>previous close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Изменение </a:t>
            </a:r>
            <a:r>
              <a:rPr lang="ru-RU" dirty="0"/>
              <a:t>цены </a:t>
            </a:r>
            <a:r>
              <a:rPr lang="ru-RU" dirty="0" smtClean="0"/>
              <a:t>валюты (</a:t>
            </a:r>
            <a:r>
              <a:rPr lang="en-US" dirty="0" smtClean="0"/>
              <a:t>change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/>
              <a:t>Разница (в %) курса между закрытиями </a:t>
            </a:r>
            <a:r>
              <a:rPr lang="ru-RU" dirty="0" smtClean="0"/>
              <a:t>торгов (</a:t>
            </a:r>
            <a:r>
              <a:rPr lang="en-US" dirty="0" smtClean="0"/>
              <a:t>change percent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4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86645"/>
            <a:ext cx="4474529" cy="5086873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Подготовка к работе</a:t>
            </a:r>
            <a:endParaRPr lang="ru-RU" dirty="0" smtClean="0"/>
          </a:p>
          <a:p>
            <a:r>
              <a:rPr lang="ru-RU" dirty="0" smtClean="0"/>
              <a:t>Командой </a:t>
            </a:r>
            <a:r>
              <a:rPr lang="en-US" dirty="0" err="1" smtClean="0"/>
              <a:t>docker</a:t>
            </a:r>
            <a:r>
              <a:rPr lang="en-US" dirty="0" smtClean="0"/>
              <a:t>-compose up </a:t>
            </a:r>
            <a:r>
              <a:rPr lang="ru-RU" dirty="0" smtClean="0"/>
              <a:t>инициируем создание базы данных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ru-RU" dirty="0" smtClean="0"/>
              <a:t>в контейнере и выполнение </a:t>
            </a:r>
            <a:r>
              <a:rPr lang="ru-RU" dirty="0" smtClean="0"/>
              <a:t>скрипта</a:t>
            </a:r>
          </a:p>
          <a:p>
            <a:r>
              <a:rPr lang="ru-RU" dirty="0" smtClean="0"/>
              <a:t>Условие: скрипт не будет выполнен, если произойдет ошибка при работе с базой данных</a:t>
            </a:r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425839" y="6273518"/>
            <a:ext cx="7433369" cy="4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smtClean="0"/>
              <a:t>Создание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– </a:t>
            </a:r>
            <a:r>
              <a:rPr lang="ru-RU" sz="1800" dirty="0" smtClean="0"/>
              <a:t>контейнера с базой данных </a:t>
            </a:r>
            <a:r>
              <a:rPr lang="en-US" sz="1800" dirty="0" err="1" smtClean="0"/>
              <a:t>PostgreSQL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66" y="1186645"/>
            <a:ext cx="5486726" cy="49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86645"/>
            <a:ext cx="8946541" cy="2040986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Первый слой данных</a:t>
            </a:r>
            <a:endParaRPr lang="ru-RU" dirty="0" smtClean="0"/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изменений курса для каждой анализируемой валюты </a:t>
            </a:r>
          </a:p>
          <a:p>
            <a:r>
              <a:rPr lang="ru-RU" dirty="0" smtClean="0"/>
              <a:t>Полученные данные записываются в соответствующую каждой валюте таблицу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1" y="3067208"/>
            <a:ext cx="10116800" cy="298974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95671" y="6056950"/>
            <a:ext cx="10305466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smtClean="0"/>
              <a:t>Создание и заполнение таблицы сведений о курсе валюты на примере доллара США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90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46111" y="1186645"/>
            <a:ext cx="8946541" cy="2040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Второй слой данных</a:t>
            </a:r>
            <a:endParaRPr lang="ru-RU" dirty="0" smtClean="0"/>
          </a:p>
          <a:p>
            <a:r>
              <a:rPr lang="ru-RU" dirty="0" smtClean="0"/>
              <a:t>Создаётся общая связующая таблица для всех валют вида: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Id </a:t>
            </a:r>
            <a:r>
              <a:rPr lang="ru-RU" dirty="0" smtClean="0"/>
              <a:t>валюты», «наименование валюты»</a:t>
            </a:r>
          </a:p>
          <a:p>
            <a:r>
              <a:rPr lang="ru-RU" dirty="0" smtClean="0"/>
              <a:t>Формируются связи между таблицами по первичному и вторичному ключам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06" y="3704781"/>
            <a:ext cx="9451076" cy="220778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705651" y="5912570"/>
            <a:ext cx="8818731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smtClean="0"/>
              <a:t>Создание общей таблицы «</a:t>
            </a:r>
            <a:r>
              <a:rPr lang="en-US" sz="1800" dirty="0" smtClean="0"/>
              <a:t>Currencies</a:t>
            </a:r>
            <a:r>
              <a:rPr lang="ru-RU" sz="1800" dirty="0" smtClean="0"/>
              <a:t>», назначение первичного ключа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859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862" y="1357594"/>
            <a:ext cx="9882442" cy="1318932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Второй слой данных</a:t>
            </a:r>
            <a:endParaRPr lang="ru-RU" dirty="0"/>
          </a:p>
          <a:p>
            <a:r>
              <a:rPr lang="ru-RU" dirty="0" smtClean="0"/>
              <a:t>Благодаря применению </a:t>
            </a:r>
            <a:r>
              <a:rPr lang="ru-RU" dirty="0" err="1" smtClean="0"/>
              <a:t>оркестрации</a:t>
            </a:r>
            <a:r>
              <a:rPr lang="ru-RU" dirty="0" smtClean="0"/>
              <a:t> данных сведения о курсе валют будут обновляться каждые 10 минут в процессе работы скрипта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762574" y="5985480"/>
            <a:ext cx="6509442" cy="5844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sz="1800" dirty="0" err="1" smtClean="0"/>
              <a:t>Оркестрация</a:t>
            </a:r>
            <a:r>
              <a:rPr lang="ru-RU" sz="1800" dirty="0" smtClean="0"/>
              <a:t> данных на примере курса доллара США</a:t>
            </a:r>
            <a:endParaRPr lang="ru-RU" sz="1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38" y="2905126"/>
            <a:ext cx="8782113" cy="29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862" y="1357594"/>
            <a:ext cx="8946541" cy="1318932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/>
              <a:t>Формирование витрины</a:t>
            </a:r>
          </a:p>
          <a:p>
            <a:r>
              <a:rPr lang="ru-RU" dirty="0" smtClean="0"/>
              <a:t>Составляется </a:t>
            </a:r>
            <a:r>
              <a:rPr lang="en-US" dirty="0" smtClean="0"/>
              <a:t>SQL-</a:t>
            </a:r>
            <a:r>
              <a:rPr lang="ru-RU" dirty="0" smtClean="0"/>
              <a:t>запрос для сбора необходимой информации из созданной базы данных в витрине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1" y="3177224"/>
            <a:ext cx="10600109" cy="220440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346654" y="5575160"/>
            <a:ext cx="5635422" cy="58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800" dirty="0" smtClean="0"/>
              <a:t>SQL-</a:t>
            </a:r>
            <a:r>
              <a:rPr lang="ru-RU" sz="1800" dirty="0" smtClean="0"/>
              <a:t>запрос формирования витрины данных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954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3200" dirty="0" smtClean="0"/>
              <a:t>ER-</a:t>
            </a:r>
            <a:r>
              <a:rPr lang="ru-RU" sz="3200" dirty="0" smtClean="0"/>
              <a:t>диаграмма обработки данных по слоям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7023"/>
            <a:ext cx="10395284" cy="47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460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Анализ рынка валют </vt:lpstr>
      <vt:lpstr>Цель проекта</vt:lpstr>
      <vt:lpstr>Необходимая витрина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ER-диаграмма обработки данных по слоям</vt:lpstr>
      <vt:lpstr>Используемые технологии:</vt:lpstr>
      <vt:lpstr>Результат работы</vt:lpstr>
      <vt:lpstr>Результат работы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валют</dc:title>
  <dc:creator>ОБИ</dc:creator>
  <cp:lastModifiedBy>Pa93R</cp:lastModifiedBy>
  <cp:revision>23</cp:revision>
  <dcterms:created xsi:type="dcterms:W3CDTF">2023-09-05T08:27:25Z</dcterms:created>
  <dcterms:modified xsi:type="dcterms:W3CDTF">2023-09-10T13:30:04Z</dcterms:modified>
</cp:coreProperties>
</file>