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60" r:id="rId4"/>
    <p:sldId id="267" r:id="rId5"/>
    <p:sldId id="259" r:id="rId6"/>
    <p:sldId id="262" r:id="rId7"/>
    <p:sldId id="278" r:id="rId8"/>
    <p:sldId id="282" r:id="rId9"/>
    <p:sldId id="268" r:id="rId10"/>
    <p:sldId id="284" r:id="rId11"/>
    <p:sldId id="274" r:id="rId12"/>
    <p:sldId id="269" r:id="rId13"/>
    <p:sldId id="283" r:id="rId14"/>
    <p:sldId id="280" r:id="rId15"/>
    <p:sldId id="281" r:id="rId16"/>
    <p:sldId id="270" r:id="rId17"/>
    <p:sldId id="276" r:id="rId18"/>
    <p:sldId id="277" r:id="rId19"/>
    <p:sldId id="271" r:id="rId20"/>
    <p:sldId id="25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96" autoAdjust="0"/>
  </p:normalViewPr>
  <p:slideViewPr>
    <p:cSldViewPr>
      <p:cViewPr>
        <p:scale>
          <a:sx n="60" d="100"/>
          <a:sy n="6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F419-EE15-46A2-A207-08F5C678F910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6A903-EF8A-4526-AA0D-E3992C4D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fld id="{81195265-DC6A-4604-BDEA-94556DE55267}" type="slidenum">
              <a:rPr lang="en-US" smtClean="0"/>
              <a:pPr/>
              <a:t>1</a:t>
            </a:fld>
            <a:fld id="{830BD01E-AC49-4780-9444-C5A51A9E178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the heading, limitation or possible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you know, have,</a:t>
            </a:r>
            <a:r>
              <a:rPr lang="en-US" baseline="0" dirty="0" smtClean="0"/>
              <a:t> are – these line should be </a:t>
            </a:r>
            <a:r>
              <a:rPr lang="en-US" baseline="0" dirty="0" err="1" smtClean="0"/>
              <a:t>inder</a:t>
            </a:r>
            <a:r>
              <a:rPr lang="en-US" baseline="0" dirty="0" smtClean="0"/>
              <a:t> the pictures or above the pictures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give example</a:t>
            </a:r>
            <a:r>
              <a:rPr lang="en-US" baseline="0" dirty="0" smtClean="0"/>
              <a:t> when we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to this slide to next slide, we will say that 2fa is common here 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the heading can be ‘Problem with this approach’ or just</a:t>
            </a:r>
            <a:r>
              <a:rPr lang="en-US" baseline="0" dirty="0" smtClean="0"/>
              <a:t> ‘Problem’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it’s common for user to enter the token somewhere, user can be fooled to write it in some other place. This type of attacks have been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used hash(token, hash(pattern)) </a:t>
            </a:r>
            <a:r>
              <a:rPr lang="en-US" dirty="0" err="1" smtClean="0"/>
              <a:t>bcz</a:t>
            </a:r>
            <a:r>
              <a:rPr lang="en-US" dirty="0" smtClean="0"/>
              <a:t> server will save username, hash(password), hash(token) to save against server break-in </a:t>
            </a:r>
          </a:p>
          <a:p>
            <a:endParaRPr lang="en-US" dirty="0" smtClean="0"/>
          </a:p>
          <a:p>
            <a:r>
              <a:rPr lang="en-US" dirty="0" smtClean="0"/>
              <a:t>So our system is What you know + What you have + What you know</a:t>
            </a:r>
          </a:p>
          <a:p>
            <a:endParaRPr lang="en-US" dirty="0" smtClean="0"/>
          </a:p>
          <a:p>
            <a:r>
              <a:rPr lang="en-US" dirty="0" smtClean="0"/>
              <a:t>Pattern will be entered in the system</a:t>
            </a:r>
            <a:r>
              <a:rPr lang="en-US" baseline="0" dirty="0" smtClean="0"/>
              <a:t> while registration, do I need the registration slide??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outsider</a:t>
            </a:r>
            <a:r>
              <a:rPr lang="en-US" baseline="0" dirty="0" smtClean="0"/>
              <a:t>, insider, we can say attacker 1, attacker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no need to divide, just merge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important point -</a:t>
            </a:r>
            <a:r>
              <a:rPr lang="en-US" dirty="0" smtClean="0">
                <a:sym typeface="Wingdings" pitchFamily="2" charset="2"/>
              </a:rPr>
              <a:t> password is also hashed, so how got a password but not token ---? Password is common,</a:t>
            </a:r>
            <a:r>
              <a:rPr lang="en-US" baseline="0" dirty="0" smtClean="0">
                <a:sym typeface="Wingdings" pitchFamily="2" charset="2"/>
              </a:rPr>
              <a:t> so password, hash(password) is </a:t>
            </a:r>
            <a:r>
              <a:rPr lang="en-US" baseline="0" dirty="0" err="1" smtClean="0">
                <a:sym typeface="Wingdings" pitchFamily="2" charset="2"/>
              </a:rPr>
              <a:t>avaialble</a:t>
            </a:r>
            <a:r>
              <a:rPr lang="en-US" baseline="0" dirty="0" smtClean="0">
                <a:sym typeface="Wingdings" pitchFamily="2" charset="2"/>
              </a:rPr>
              <a:t>, pattern is not that common</a:t>
            </a:r>
          </a:p>
          <a:p>
            <a:r>
              <a:rPr lang="en-US" baseline="0" dirty="0" smtClean="0">
                <a:sym typeface="Wingdings" pitchFamily="2" charset="2"/>
              </a:rPr>
              <a:t>Plus, may be got password from some other means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</a:t>
            </a:r>
            <a:r>
              <a:rPr lang="en-US" dirty="0" smtClean="0"/>
              <a:t>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is only in user memory</a:t>
            </a:r>
          </a:p>
          <a:p>
            <a:endParaRPr lang="en-US" dirty="0" smtClean="0"/>
          </a:p>
          <a:p>
            <a:r>
              <a:rPr lang="en-US" dirty="0" smtClean="0"/>
              <a:t>What if attacker do social engineering,</a:t>
            </a:r>
            <a:r>
              <a:rPr lang="en-US" baseline="0" dirty="0" smtClean="0"/>
              <a:t> shoulder surfing to get pattern -</a:t>
            </a:r>
            <a:r>
              <a:rPr lang="en-US" baseline="0" dirty="0" smtClean="0">
                <a:sym typeface="Wingdings" pitchFamily="2" charset="2"/>
              </a:rPr>
              <a:t> highly unlikely can get both password and pattern this way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Pattern is introducing extra layer of security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Highly unlikely that a malicious app will present a pattern screen to fool a user to give out token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endParaRPr lang="en-US" baseline="0" dirty="0" smtClean="0">
              <a:sym typeface="Wingdings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</a:t>
            </a:r>
            <a:r>
              <a:rPr lang="en-US" baseline="0" dirty="0" smtClean="0"/>
              <a:t> that if we click the Demo a video will appear as a full screen. Don’t know how to do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6A903-EF8A-4526-AA0D-E3992C4D24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F93-953C-4CE5-AD99-EE1FD8662BDD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E335-72AC-4967-992A-932F28594567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CB2-3D6F-450C-B115-B7CCCFD45FFE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3A40-EF37-4171-8D45-C822B7A1A35E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2B6-BB53-4622-821E-EA2C0CB2050A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520E-1D45-466C-AE12-E96EC4E629C3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C0F-D8A3-447D-9FD6-D475DBC8ECB9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6A84-20ED-4543-AD43-E2CF08CBB6C1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476-72B6-4844-A9C8-14D3E3ABC90B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C741-C216-45D2-AD5B-207AF10B7971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8D67-E63E-4434-8C2C-54EDEB65D3B1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47E5-0875-404F-A28B-016E40888269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Public\Videos\Sample%20Videos\Wildlife.wmv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1470025"/>
          </a:xfrm>
        </p:spPr>
        <p:txBody>
          <a:bodyPr/>
          <a:lstStyle/>
          <a:p>
            <a:r>
              <a:rPr lang="en-US" dirty="0" err="1" smtClean="0"/>
              <a:t>SecureCube</a:t>
            </a:r>
            <a:r>
              <a:rPr lang="en-US" dirty="0" smtClean="0"/>
              <a:t>: A Multi-factor Authenticator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584575"/>
            <a:ext cx="4914900" cy="1752600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/>
              <a:t>Aniqua</a:t>
            </a:r>
            <a:r>
              <a:rPr lang="en-US" sz="2600" dirty="0" smtClean="0"/>
              <a:t> </a:t>
            </a:r>
            <a:r>
              <a:rPr lang="en-US" sz="2600" dirty="0" err="1" smtClean="0"/>
              <a:t>Baset</a:t>
            </a:r>
            <a:r>
              <a:rPr lang="en-US" sz="2600" dirty="0" smtClean="0"/>
              <a:t>, </a:t>
            </a:r>
            <a:r>
              <a:rPr lang="en-US" sz="2600" dirty="0" err="1" smtClean="0"/>
              <a:t>Aashish</a:t>
            </a:r>
            <a:r>
              <a:rPr lang="en-US" sz="2600" dirty="0" smtClean="0"/>
              <a:t> </a:t>
            </a:r>
            <a:r>
              <a:rPr lang="en-US" sz="2600" dirty="0" err="1" smtClean="0"/>
              <a:t>Ghimire</a:t>
            </a:r>
            <a:r>
              <a:rPr lang="en-US" sz="2600" dirty="0" smtClean="0"/>
              <a:t>, </a:t>
            </a:r>
            <a:r>
              <a:rPr lang="en-US" sz="2600" dirty="0" err="1" smtClean="0"/>
              <a:t>Pankaj</a:t>
            </a:r>
            <a:r>
              <a:rPr lang="en-US" sz="2600" dirty="0" smtClean="0"/>
              <a:t> Kumar, </a:t>
            </a:r>
            <a:r>
              <a:rPr lang="en-US" sz="2600" dirty="0" err="1" smtClean="0"/>
              <a:t>Jyoti</a:t>
            </a:r>
            <a:r>
              <a:rPr lang="en-US" sz="2600" dirty="0" smtClean="0"/>
              <a:t> </a:t>
            </a:r>
            <a:r>
              <a:rPr lang="en-US" sz="2600" dirty="0" err="1" smtClean="0"/>
              <a:t>Phulwani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CS6490: Network Security, Fall 2015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Wild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94844" y="1280160"/>
            <a:ext cx="7968156" cy="512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dirty="0" smtClean="0"/>
              <a:t>Forgot password and/or pattern or lost phone</a:t>
            </a:r>
          </a:p>
          <a:p>
            <a:endParaRPr lang="en-US" dirty="0" smtClean="0"/>
          </a:p>
          <a:p>
            <a:r>
              <a:rPr lang="en-US" dirty="0" smtClean="0"/>
              <a:t>Possible solution</a:t>
            </a:r>
          </a:p>
          <a:p>
            <a:pPr lvl="1"/>
            <a:r>
              <a:rPr lang="en-US" dirty="0" smtClean="0"/>
              <a:t>Re-registration link to a “secure” email</a:t>
            </a:r>
          </a:p>
          <a:p>
            <a:pPr lvl="1"/>
            <a:r>
              <a:rPr lang="en-US" dirty="0" smtClean="0"/>
              <a:t>“Secure” email is not installed in phone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13784906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9504" y="1600200"/>
            <a:ext cx="3364992" cy="420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Server break-in </a:t>
            </a:r>
          </a:p>
          <a:p>
            <a:pPr lvl="1"/>
            <a:r>
              <a:rPr lang="en-US" dirty="0" smtClean="0"/>
              <a:t>Hashed pattern is saved in server</a:t>
            </a:r>
          </a:p>
          <a:p>
            <a:pPr lvl="1"/>
            <a:endParaRPr lang="en-US" sz="1400" dirty="0" smtClean="0"/>
          </a:p>
          <a:p>
            <a:r>
              <a:rPr lang="en-US" dirty="0" smtClean="0">
                <a:sym typeface="Wingdings" pitchFamily="2" charset="2"/>
              </a:rPr>
              <a:t>Eavesdropping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Hashed pattern, token is sent to server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Offline dictionary attack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648200"/>
          <a:ext cx="4724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38"/>
                <a:gridCol w="748181"/>
                <a:gridCol w="257548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Possible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/>
                        <a:t>623529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3X4 or 4X3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823059744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/>
                        <a:t>35951249665216 </a:t>
                      </a:r>
                      <a:r>
                        <a:rPr lang="en-US" b="1" dirty="0" smtClean="0"/>
                        <a:t>≈ 2^45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8"/>
          <p:cNvGrpSpPr/>
          <p:nvPr/>
        </p:nvGrpSpPr>
        <p:grpSpPr>
          <a:xfrm>
            <a:off x="6705600" y="4800600"/>
            <a:ext cx="2124075" cy="1066800"/>
            <a:chOff x="6400800" y="4191000"/>
            <a:chExt cx="2124075" cy="1066800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4343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Formula = </a:t>
              </a:r>
              <a:endParaRPr lang="en-US" dirty="0"/>
            </a:p>
          </p:txBody>
        </p:sp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67600" y="4191000"/>
              <a:ext cx="1057275" cy="7239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400800" y="48884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No. of dots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607268" y="578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Secure!</a:t>
            </a:r>
            <a:endParaRPr lang="en-US" b="1" dirty="0"/>
          </a:p>
        </p:txBody>
      </p:sp>
      <p:pic>
        <p:nvPicPr>
          <p:cNvPr id="21" name="Picture 20" descr="LcK8oA7ca.png"/>
          <p:cNvPicPr>
            <a:picLocks noChangeAspect="1"/>
          </p:cNvPicPr>
          <p:nvPr/>
        </p:nvPicPr>
        <p:blipFill>
          <a:blip r:embed="rId4" cstate="print"/>
          <a:srcRect l="52000"/>
          <a:stretch>
            <a:fillRect/>
          </a:stretch>
        </p:blipFill>
        <p:spPr>
          <a:xfrm>
            <a:off x="459830" y="1673770"/>
            <a:ext cx="335206" cy="365760"/>
          </a:xfrm>
          <a:prstGeom prst="rect">
            <a:avLst/>
          </a:prstGeom>
        </p:spPr>
      </p:pic>
      <p:pic>
        <p:nvPicPr>
          <p:cNvPr id="22" name="Picture 21" descr="LcK8oA7ca.png"/>
          <p:cNvPicPr>
            <a:picLocks noChangeAspect="1"/>
          </p:cNvPicPr>
          <p:nvPr/>
        </p:nvPicPr>
        <p:blipFill>
          <a:blip r:embed="rId4" cstate="print"/>
          <a:srcRect l="52000"/>
          <a:stretch>
            <a:fillRect/>
          </a:stretch>
        </p:blipFill>
        <p:spPr>
          <a:xfrm>
            <a:off x="475596" y="2879834"/>
            <a:ext cx="335206" cy="365760"/>
          </a:xfrm>
          <a:prstGeom prst="rect">
            <a:avLst/>
          </a:prstGeom>
        </p:spPr>
      </p:pic>
      <p:pic>
        <p:nvPicPr>
          <p:cNvPr id="23" name="Picture 22" descr="LcK8oA7ca.png"/>
          <p:cNvPicPr>
            <a:picLocks noChangeAspect="1"/>
          </p:cNvPicPr>
          <p:nvPr/>
        </p:nvPicPr>
        <p:blipFill>
          <a:blip r:embed="rId4" cstate="print"/>
          <a:srcRect l="52000"/>
          <a:stretch>
            <a:fillRect/>
          </a:stretch>
        </p:blipFill>
        <p:spPr>
          <a:xfrm>
            <a:off x="472966" y="4151066"/>
            <a:ext cx="335206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Attacker can not know pattern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hashed pattern is saved in server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Highly unlikely that a malicious app will present a pattern screen to fool a user to give out token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not do offline dictionary attack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4X4 dot pattern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approx. 2^45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Knows password, token but can not know pattern</a:t>
            </a:r>
          </a:p>
          <a:p>
            <a:pPr lvl="1"/>
            <a:r>
              <a:rPr lang="en-US" dirty="0" smtClean="0"/>
              <a:t>Hashed pattern is saved in server </a:t>
            </a:r>
            <a:r>
              <a:rPr lang="en-US" dirty="0" smtClean="0">
                <a:sym typeface="Wingdings" pitchFamily="2" charset="2"/>
              </a:rPr>
              <a:t> Server break-in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Hashed pattern, token is sent to server  Eavesdropping</a:t>
            </a:r>
            <a:endParaRPr lang="en-US" dirty="0" smtClean="0"/>
          </a:p>
          <a:p>
            <a:pPr lvl="1"/>
            <a:r>
              <a:rPr lang="en-US" dirty="0" smtClean="0"/>
              <a:t>Highly unlikely that a malicious app will present a pattern screen to fool a user to give out token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not do offline dictionary attack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21080" y="4343400"/>
          <a:ext cx="4724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38"/>
                <a:gridCol w="748181"/>
                <a:gridCol w="2575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Possible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/>
                        <a:t>623529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3X4 or 4X3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823059744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/>
                        <a:t>35951249665216 </a:t>
                      </a:r>
                      <a:r>
                        <a:rPr lang="en-US" b="1" dirty="0" smtClean="0"/>
                        <a:t>≈ 2^45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anselmus_green_checkmark_and_red_minus_clip_art_1126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1680" y="5486400"/>
            <a:ext cx="274320" cy="261411"/>
          </a:xfrm>
          <a:prstGeom prst="rect">
            <a:avLst/>
          </a:prstGeom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8"/>
          <p:cNvGrpSpPr/>
          <p:nvPr/>
        </p:nvGrpSpPr>
        <p:grpSpPr>
          <a:xfrm>
            <a:off x="6400800" y="4495800"/>
            <a:ext cx="2124075" cy="1066800"/>
            <a:chOff x="6400800" y="4191000"/>
            <a:chExt cx="2124075" cy="1066800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4343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Formula = </a:t>
              </a:r>
              <a:endParaRPr lang="en-US" dirty="0"/>
            </a:p>
          </p:txBody>
        </p:sp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67600" y="4191000"/>
              <a:ext cx="1057275" cy="7239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629400" y="48884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No. of dots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in </a:t>
            </a:r>
            <a:r>
              <a:rPr lang="en-US" dirty="0" err="1" smtClean="0"/>
              <a:t>SecureCube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4" name="Group 26"/>
          <p:cNvGrpSpPr/>
          <p:nvPr/>
        </p:nvGrpSpPr>
        <p:grpSpPr>
          <a:xfrm>
            <a:off x="1677976" y="2819400"/>
            <a:ext cx="3427424" cy="1447800"/>
            <a:chOff x="1575748" y="2819400"/>
            <a:chExt cx="3110553" cy="1447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1934915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59972" y="2819400"/>
              <a:ext cx="2426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Password, Confirm 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3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9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899" y="3319046"/>
              <a:ext cx="1231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Pattern?</a:t>
              </a:r>
              <a:endParaRPr lang="en-US" sz="1600" dirty="0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4830313" y="3505200"/>
            <a:ext cx="3158616" cy="1219200"/>
            <a:chOff x="4728084" y="3505200"/>
            <a:chExt cx="315861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700" y="41148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Pattern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1524000" y="3352800"/>
            <a:ext cx="2197729" cy="1295400"/>
            <a:chOff x="1421771" y="3352800"/>
            <a:chExt cx="2197729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21771" y="4038600"/>
              <a:ext cx="1359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6. Registered!</a:t>
              </a:r>
              <a:endParaRPr lang="en-US" sz="1600" dirty="0"/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6922129" y="2557046"/>
            <a:ext cx="2286000" cy="1456729"/>
            <a:chOff x="6819900" y="2557046"/>
            <a:chExt cx="2286000" cy="1456729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5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 2/3 times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03502" y="5029200"/>
            <a:ext cx="4426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Saves username, hash(password), hash(pattern)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Social engineering, guessing, server hack, shoulder surfing, etc.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3" name="Picture 22" descr="Phone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3760" y="1661160"/>
            <a:ext cx="1005840" cy="100584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14400" y="1676400"/>
            <a:ext cx="6964680" cy="1745923"/>
            <a:chOff x="914400" y="1767840"/>
            <a:chExt cx="6964680" cy="1745923"/>
          </a:xfrm>
        </p:grpSpPr>
        <p:sp>
          <p:nvSpPr>
            <p:cNvPr id="11" name="TextBox 10"/>
            <p:cNvSpPr txBox="1"/>
            <p:nvPr/>
          </p:nvSpPr>
          <p:spPr>
            <a:xfrm>
              <a:off x="914400" y="2667000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Something</a:t>
              </a:r>
            </a:p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You Know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50920" y="2674203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Something</a:t>
              </a:r>
            </a:p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You Have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4600" y="2682766"/>
              <a:ext cx="1554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Something</a:t>
              </a:r>
            </a:p>
            <a:p>
              <a:pPr algn="ctr"/>
              <a:r>
                <a:rPr lang="en-US" sz="2400" b="1" dirty="0" smtClean="0">
                  <a:solidFill>
                    <a:schemeClr val="accent1"/>
                  </a:solidFill>
                </a:rPr>
                <a:t>You Are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2590800" y="2072640"/>
              <a:ext cx="914400" cy="914400"/>
            </a:xfrm>
            <a:prstGeom prst="mathPlus">
              <a:avLst>
                <a:gd name="adj1" fmla="val 10345"/>
              </a:avLst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/>
            <p:cNvSpPr/>
            <p:nvPr/>
          </p:nvSpPr>
          <p:spPr>
            <a:xfrm>
              <a:off x="5105400" y="2072640"/>
              <a:ext cx="914400" cy="914400"/>
            </a:xfrm>
            <a:prstGeom prst="mathPlus">
              <a:avLst>
                <a:gd name="adj1" fmla="val 10345"/>
              </a:avLst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icon-no-backend-change-219x174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003" y="1798320"/>
              <a:ext cx="1035797" cy="822960"/>
            </a:xfrm>
            <a:prstGeom prst="rect">
              <a:avLst/>
            </a:prstGeom>
          </p:spPr>
        </p:pic>
        <p:pic>
          <p:nvPicPr>
            <p:cNvPr id="20" name="Picture 19" descr="bigstock-Identity-ID-card-badge-icons-95119031-compressor.jpg"/>
            <p:cNvPicPr>
              <a:picLocks noChangeAspect="1"/>
            </p:cNvPicPr>
            <p:nvPr/>
          </p:nvPicPr>
          <p:blipFill>
            <a:blip r:embed="rId5" cstate="print"/>
            <a:srcRect l="7778" t="53333" r="53333" b="7778"/>
            <a:stretch>
              <a:fillRect/>
            </a:stretch>
          </p:blipFill>
          <p:spPr>
            <a:xfrm>
              <a:off x="7025640" y="1935480"/>
              <a:ext cx="822960" cy="822960"/>
            </a:xfrm>
            <a:prstGeom prst="rect">
              <a:avLst/>
            </a:prstGeom>
          </p:spPr>
        </p:pic>
        <p:pic>
          <p:nvPicPr>
            <p:cNvPr id="22" name="Picture 21" descr="Purple-Token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4047" y="1920240"/>
              <a:ext cx="911353" cy="914400"/>
            </a:xfrm>
            <a:prstGeom prst="rect">
              <a:avLst/>
            </a:prstGeom>
          </p:spPr>
        </p:pic>
        <p:pic>
          <p:nvPicPr>
            <p:cNvPr id="24" name="Picture 23" descr="thinking-head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5400" y="1767840"/>
              <a:ext cx="726165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146" y="3458797"/>
            <a:ext cx="915254" cy="732203"/>
          </a:xfrm>
          <a:prstGeom prst="rect">
            <a:avLst/>
          </a:prstGeom>
        </p:spPr>
      </p:pic>
      <p:pic>
        <p:nvPicPr>
          <p:cNvPr id="33" name="Picture 32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2546" y="2209800"/>
            <a:ext cx="915254" cy="732203"/>
          </a:xfrm>
          <a:prstGeom prst="rect">
            <a:avLst/>
          </a:prstGeom>
        </p:spPr>
      </p:pic>
      <p:pic>
        <p:nvPicPr>
          <p:cNvPr id="30" name="Picture 29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505200"/>
            <a:ext cx="915254" cy="732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4" name="Group 26"/>
          <p:cNvGrpSpPr/>
          <p:nvPr/>
        </p:nvGrpSpPr>
        <p:grpSpPr>
          <a:xfrm>
            <a:off x="1677977" y="2895600"/>
            <a:ext cx="3110552" cy="1371600"/>
            <a:chOff x="1575748" y="2895600"/>
            <a:chExt cx="3110552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2133600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00300" y="2971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</a:t>
              </a:r>
            </a:p>
            <a:p>
              <a:r>
                <a:rPr lang="en-US" sz="1600" dirty="0" smtClean="0"/>
                <a:t>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4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9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900" y="3429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Token</a:t>
              </a:r>
              <a:endParaRPr lang="en-US" sz="1600" dirty="0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4830313" y="3505200"/>
            <a:ext cx="3780286" cy="1219200"/>
            <a:chOff x="4728084" y="3505200"/>
            <a:chExt cx="378028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699" y="4114800"/>
              <a:ext cx="2907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Hash(Token, Hash(Pattern))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1664329" y="3352800"/>
            <a:ext cx="2057400" cy="1295400"/>
            <a:chOff x="1562100" y="3352800"/>
            <a:chExt cx="20574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38300" y="4038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5. Success!</a:t>
              </a:r>
              <a:endParaRPr lang="en-US" sz="1600" dirty="0"/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6922129" y="2557046"/>
            <a:ext cx="2286000" cy="1210508"/>
            <a:chOff x="6819900" y="2557046"/>
            <a:chExt cx="2286000" cy="1210508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6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1600201"/>
            <a:ext cx="82296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Insider attacker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2546" y="2209800"/>
            <a:ext cx="915254" cy="732203"/>
          </a:xfrm>
          <a:prstGeom prst="rect">
            <a:avLst/>
          </a:prstGeom>
        </p:spPr>
      </p:pic>
      <p:pic>
        <p:nvPicPr>
          <p:cNvPr id="30" name="Picture 29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14600"/>
            <a:ext cx="915254" cy="732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4" name="Group 26"/>
          <p:cNvGrpSpPr/>
          <p:nvPr/>
        </p:nvGrpSpPr>
        <p:grpSpPr>
          <a:xfrm>
            <a:off x="1677977" y="2895600"/>
            <a:ext cx="3110552" cy="1371600"/>
            <a:chOff x="1575748" y="2895600"/>
            <a:chExt cx="3110552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2133600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00300" y="2971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</a:t>
              </a:r>
            </a:p>
            <a:p>
              <a:r>
                <a:rPr lang="en-US" sz="1600" dirty="0" smtClean="0"/>
                <a:t>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4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9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900" y="3429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Token</a:t>
              </a:r>
              <a:endParaRPr lang="en-US" sz="1600" dirty="0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4830313" y="3505200"/>
            <a:ext cx="3780286" cy="1219200"/>
            <a:chOff x="4728084" y="3505200"/>
            <a:chExt cx="378028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699" y="4114800"/>
              <a:ext cx="2907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Hash(Token, Hash(Pattern))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1664329" y="3352800"/>
            <a:ext cx="2057400" cy="1295400"/>
            <a:chOff x="1562100" y="3352800"/>
            <a:chExt cx="20574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38300" y="4038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5. Success!</a:t>
              </a:r>
              <a:endParaRPr lang="en-US" sz="1600" dirty="0"/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6922129" y="2557046"/>
            <a:ext cx="2286000" cy="1210508"/>
            <a:chOff x="6819900" y="2557046"/>
            <a:chExt cx="2286000" cy="1210508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6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1" name="Picture 30" descr="cute_devil_by_sinov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133600"/>
            <a:ext cx="915254" cy="732203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1600201"/>
            <a:ext cx="82296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Outsider attacker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Social engineering, guessing, server hack, shoulder surfing, etc.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40130" y="1737360"/>
            <a:ext cx="7063740" cy="1844040"/>
            <a:chOff x="1089660" y="1737360"/>
            <a:chExt cx="7063740" cy="1844040"/>
          </a:xfrm>
        </p:grpSpPr>
        <p:grpSp>
          <p:nvGrpSpPr>
            <p:cNvPr id="18" name="Group 17"/>
            <p:cNvGrpSpPr/>
            <p:nvPr/>
          </p:nvGrpSpPr>
          <p:grpSpPr>
            <a:xfrm>
              <a:off x="1089660" y="1737360"/>
              <a:ext cx="7063740" cy="1844040"/>
              <a:chOff x="914400" y="1371600"/>
              <a:chExt cx="7063740" cy="1844040"/>
            </a:xfrm>
          </p:grpSpPr>
          <p:pic>
            <p:nvPicPr>
              <p:cNvPr id="23" name="Picture 22" descr="Phone-512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67100" y="2209800"/>
                <a:ext cx="1005840" cy="100584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14400" y="1371600"/>
                <a:ext cx="1554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Something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You Know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50920" y="1378803"/>
                <a:ext cx="1554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Something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You Have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4600" y="1387366"/>
                <a:ext cx="1554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Something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accent1"/>
                    </a:solidFill>
                  </a:rPr>
                  <a:t>You Are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2514600" y="1828800"/>
                <a:ext cx="914400" cy="914400"/>
              </a:xfrm>
              <a:prstGeom prst="mathPlus">
                <a:avLst>
                  <a:gd name="adj1" fmla="val 10345"/>
                </a:avLst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lus 18"/>
              <p:cNvSpPr/>
              <p:nvPr/>
            </p:nvSpPr>
            <p:spPr>
              <a:xfrm>
                <a:off x="5181600" y="1828800"/>
                <a:ext cx="914400" cy="914400"/>
              </a:xfrm>
              <a:prstGeom prst="mathPlus">
                <a:avLst>
                  <a:gd name="adj1" fmla="val 10345"/>
                </a:avLst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 descr="icon-no-backend-change-219x174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03203" y="2179320"/>
                <a:ext cx="1035797" cy="822960"/>
              </a:xfrm>
              <a:prstGeom prst="rect">
                <a:avLst/>
              </a:prstGeom>
            </p:spPr>
          </p:pic>
          <p:pic>
            <p:nvPicPr>
              <p:cNvPr id="20" name="Picture 19" descr="bigstock-Identity-ID-card-badge-icons-95119031-compressor.jpg"/>
              <p:cNvPicPr>
                <a:picLocks noChangeAspect="1"/>
              </p:cNvPicPr>
              <p:nvPr/>
            </p:nvPicPr>
            <p:blipFill>
              <a:blip r:embed="rId5" cstate="print"/>
              <a:srcRect l="7778" t="53333" r="53333" b="7778"/>
              <a:stretch>
                <a:fillRect/>
              </a:stretch>
            </p:blipFill>
            <p:spPr>
              <a:xfrm>
                <a:off x="7155180" y="2148840"/>
                <a:ext cx="822960" cy="822960"/>
              </a:xfrm>
              <a:prstGeom prst="rect">
                <a:avLst/>
              </a:prstGeom>
            </p:spPr>
          </p:pic>
          <p:pic>
            <p:nvPicPr>
              <p:cNvPr id="22" name="Picture 21" descr="Purple-Token-Icon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47387" y="2225040"/>
                <a:ext cx="911353" cy="914400"/>
              </a:xfrm>
              <a:prstGeom prst="rect">
                <a:avLst/>
              </a:prstGeom>
            </p:spPr>
          </p:pic>
        </p:grpSp>
        <p:pic>
          <p:nvPicPr>
            <p:cNvPr id="25" name="Picture 24" descr="head_thinking_icon_gear_cogwheel_process_mind_person_think_brain_mechanism-128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901" y="2590800"/>
              <a:ext cx="967299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81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Factors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know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have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are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Social engineering, guessing, server hack, shoulder surfing, etc.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9izEaMMz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819400"/>
            <a:ext cx="1005840" cy="1005840"/>
          </a:xfrm>
          <a:prstGeom prst="rect">
            <a:avLst/>
          </a:prstGeom>
        </p:spPr>
      </p:pic>
      <p:pic>
        <p:nvPicPr>
          <p:cNvPr id="14" name="Picture 13" descr="thinking-he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2819400"/>
            <a:ext cx="871400" cy="1097280"/>
          </a:xfrm>
          <a:prstGeom prst="rect">
            <a:avLst/>
          </a:prstGeom>
        </p:spPr>
      </p:pic>
      <p:pic>
        <p:nvPicPr>
          <p:cNvPr id="15" name="Picture 14" descr="key-clipart-Key-Clip-Art-1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7515" y="2895600"/>
            <a:ext cx="876685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81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Factors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know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have</a:t>
            </a:r>
            <a:endParaRPr lang="en-US" b="1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Something you are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password is not secure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Social engineering, guessing, server hack, shoulder surfing, etc.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 descr="Purple-Token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819400"/>
            <a:ext cx="822960" cy="825711"/>
          </a:xfrm>
          <a:prstGeom prst="rect">
            <a:avLst/>
          </a:prstGeom>
        </p:spPr>
      </p:pic>
      <p:pic>
        <p:nvPicPr>
          <p:cNvPr id="12" name="Picture 11" descr="icon-no-backend-change-219x17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3657600"/>
            <a:ext cx="805620" cy="640080"/>
          </a:xfrm>
          <a:prstGeom prst="rect">
            <a:avLst/>
          </a:prstGeom>
        </p:spPr>
      </p:pic>
      <p:pic>
        <p:nvPicPr>
          <p:cNvPr id="13" name="Picture 12" descr="bigstock-Identity-ID-card-badge-icons-95119031-compressor.jpg"/>
          <p:cNvPicPr>
            <a:picLocks noChangeAspect="1"/>
          </p:cNvPicPr>
          <p:nvPr/>
        </p:nvPicPr>
        <p:blipFill>
          <a:blip r:embed="rId5" cstate="print"/>
          <a:srcRect l="7778" t="52222" r="53333" b="7778"/>
          <a:stretch>
            <a:fillRect/>
          </a:stretch>
        </p:blipFill>
        <p:spPr>
          <a:xfrm>
            <a:off x="5029200" y="3581400"/>
            <a:ext cx="711200" cy="73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Two-factor authentication example</a:t>
            </a:r>
            <a:endParaRPr lang="en-US" dirty="0"/>
          </a:p>
        </p:txBody>
      </p:sp>
      <p:pic>
        <p:nvPicPr>
          <p:cNvPr id="8" name="Picture 7" descr="two-factor-authentication-02.png"/>
          <p:cNvPicPr>
            <a:picLocks noChangeAspect="1"/>
          </p:cNvPicPr>
          <p:nvPr/>
        </p:nvPicPr>
        <p:blipFill>
          <a:blip r:embed="rId3" cstate="print"/>
          <a:srcRect r="2220"/>
          <a:stretch>
            <a:fillRect/>
          </a:stretch>
        </p:blipFill>
        <p:spPr>
          <a:xfrm>
            <a:off x="1621620" y="1447800"/>
            <a:ext cx="5769780" cy="265176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0" y="4038600"/>
            <a:ext cx="8461497" cy="2011680"/>
            <a:chOff x="381000" y="4038600"/>
            <a:chExt cx="8461497" cy="2011680"/>
          </a:xfrm>
        </p:grpSpPr>
        <p:pic>
          <p:nvPicPr>
            <p:cNvPr id="9" name="Picture 8" descr="TFA_head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4038600"/>
              <a:ext cx="3660897" cy="2011680"/>
            </a:xfrm>
            <a:prstGeom prst="rect">
              <a:avLst/>
            </a:prstGeom>
          </p:spPr>
        </p:pic>
        <p:pic>
          <p:nvPicPr>
            <p:cNvPr id="10" name="Picture 9" descr="url.jpg"/>
            <p:cNvPicPr>
              <a:picLocks noChangeAspect="1"/>
            </p:cNvPicPr>
            <p:nvPr/>
          </p:nvPicPr>
          <p:blipFill>
            <a:blip r:embed="rId5" cstate="print"/>
            <a:srcRect l="3543" t="25940" r="10236" b="37970"/>
            <a:stretch>
              <a:fillRect/>
            </a:stretch>
          </p:blipFill>
          <p:spPr>
            <a:xfrm>
              <a:off x="457200" y="4343400"/>
              <a:ext cx="4450080" cy="1463040"/>
            </a:xfrm>
            <a:prstGeom prst="rect">
              <a:avLst/>
            </a:prstGeom>
          </p:spPr>
        </p:pic>
        <p:pic>
          <p:nvPicPr>
            <p:cNvPr id="11" name="Picture 10" descr="Apple_logo_black.svg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4191000"/>
              <a:ext cx="365760" cy="3810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Attacker knows/guesses password and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Has user’s phone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User’s phone has a spyware app that can read SMS and send to attacker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synced phone and laptop and, attacker has access to laptop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Phishing email/SMS that ask for the access token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</a:t>
            </a:r>
            <a:r>
              <a:rPr lang="en-US" dirty="0" err="1" smtClean="0"/>
              <a:t>SecureCube</a:t>
            </a:r>
            <a:endParaRPr lang="en-US" dirty="0"/>
          </a:p>
        </p:txBody>
      </p:sp>
      <p:pic>
        <p:nvPicPr>
          <p:cNvPr id="3" name="Picture 2" descr="aTqoGogX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499360"/>
            <a:ext cx="1245229" cy="10058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7977" y="2895600"/>
            <a:ext cx="3110552" cy="1371600"/>
            <a:chOff x="1575748" y="2895600"/>
            <a:chExt cx="3110552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75748" y="2895600"/>
              <a:ext cx="2133600" cy="1371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400300" y="2971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Username, </a:t>
              </a:r>
            </a:p>
            <a:p>
              <a:r>
                <a:rPr lang="en-US" sz="1600" dirty="0" smtClean="0"/>
                <a:t>Password</a:t>
              </a:r>
              <a:endParaRPr lang="en-US" sz="1600" dirty="0"/>
            </a:p>
          </p:txBody>
        </p:sp>
      </p:grpSp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4" cstate="print"/>
          <a:srcRect l="12698" t="2996" r="11111"/>
          <a:stretch>
            <a:fillRect/>
          </a:stretch>
        </p:blipFill>
        <p:spPr>
          <a:xfrm>
            <a:off x="6998329" y="2057400"/>
            <a:ext cx="508395" cy="914400"/>
          </a:xfrm>
          <a:prstGeom prst="rect">
            <a:avLst/>
          </a:prstGeom>
        </p:spPr>
      </p:pic>
      <p:pic>
        <p:nvPicPr>
          <p:cNvPr id="21" name="Picture 20" descr="anselmus_green_checkmark_and_red_minus_clip_art_1126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9809" y="3853389"/>
            <a:ext cx="274320" cy="261411"/>
          </a:xfrm>
          <a:prstGeom prst="rect">
            <a:avLst/>
          </a:prstGeom>
        </p:spPr>
      </p:pic>
      <p:pic>
        <p:nvPicPr>
          <p:cNvPr id="7" name="Picture 6" descr="web-serv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5573" y="3776246"/>
            <a:ext cx="989607" cy="118872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4830313" y="3048000"/>
            <a:ext cx="2133600" cy="1219200"/>
            <a:chOff x="4728084" y="3048000"/>
            <a:chExt cx="2133600" cy="1219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728084" y="30480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14900" y="3429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Token</a:t>
              </a:r>
              <a:endParaRPr lang="en-US" sz="1600" dirty="0"/>
            </a:p>
          </p:txBody>
        </p:sp>
      </p:grpSp>
      <p:pic>
        <p:nvPicPr>
          <p:cNvPr id="24" name="Picture 23" descr="anselmus_green_checkmark_and_red_minus_clip_art_1126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529" y="4724400"/>
            <a:ext cx="274320" cy="26141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830313" y="3505200"/>
            <a:ext cx="3780286" cy="1219200"/>
            <a:chOff x="4728084" y="3505200"/>
            <a:chExt cx="3780286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600699" y="4114800"/>
              <a:ext cx="2907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4. Hash(Token, Hash(Pattern))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728084" y="3505200"/>
              <a:ext cx="2133600" cy="12192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664329" y="3352800"/>
            <a:ext cx="2057400" cy="1295400"/>
            <a:chOff x="1562100" y="3352800"/>
            <a:chExt cx="20574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562100" y="3352800"/>
              <a:ext cx="2057400" cy="129540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38300" y="4038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5. Success!</a:t>
              </a:r>
              <a:endParaRPr 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22129" y="2557046"/>
            <a:ext cx="2286000" cy="1210508"/>
            <a:chOff x="6819900" y="2557046"/>
            <a:chExt cx="2286000" cy="1210508"/>
          </a:xfrm>
        </p:grpSpPr>
        <p:pic>
          <p:nvPicPr>
            <p:cNvPr id="8" name="Picture 7" descr="pattern lock.jpg"/>
            <p:cNvPicPr>
              <a:picLocks noChangeAspect="1"/>
            </p:cNvPicPr>
            <p:nvPr/>
          </p:nvPicPr>
          <p:blipFill>
            <a:blip r:embed="rId7" cstate="print"/>
            <a:srcRect l="27500" t="15947" r="5000" b="1661"/>
            <a:stretch>
              <a:fillRect/>
            </a:stretch>
          </p:blipFill>
          <p:spPr>
            <a:xfrm>
              <a:off x="7395084" y="2557046"/>
              <a:ext cx="796416" cy="914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19900" y="3429000"/>
              <a:ext cx="228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3. User enter pattern</a:t>
              </a:r>
              <a:endParaRPr lang="en-US" sz="1600" dirty="0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ttacker has access to password</a:t>
            </a:r>
          </a:p>
          <a:p>
            <a:pPr lvl="1"/>
            <a:r>
              <a:rPr lang="en-US" dirty="0" smtClean="0"/>
              <a:t>Guessing/social engineering/phishing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Attacker has access to token 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ser’s phone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ynced laptop</a:t>
            </a:r>
          </a:p>
          <a:p>
            <a:pPr lvl="1"/>
            <a:r>
              <a:rPr lang="en-US" dirty="0" smtClean="0"/>
              <a:t>Compromised the communication of server </a:t>
            </a:r>
            <a:r>
              <a:rPr lang="en-US" dirty="0" smtClean="0">
                <a:latin typeface="Calibri"/>
              </a:rPr>
              <a:t>↔</a:t>
            </a:r>
            <a:r>
              <a:rPr lang="en-US" dirty="0" smtClean="0"/>
              <a:t> </a:t>
            </a:r>
            <a:r>
              <a:rPr lang="en-US" dirty="0" smtClean="0"/>
              <a:t>phone </a:t>
            </a:r>
            <a:endParaRPr lang="en-US" dirty="0" smtClean="0"/>
          </a:p>
          <a:p>
            <a:pPr lvl="1"/>
            <a:r>
              <a:rPr lang="en-US" dirty="0" smtClean="0"/>
              <a:t>So c</a:t>
            </a:r>
            <a:r>
              <a:rPr lang="en-US" dirty="0" smtClean="0"/>
              <a:t>an </a:t>
            </a:r>
            <a:r>
              <a:rPr lang="en-US" dirty="0" smtClean="0"/>
              <a:t>try an offline-dictionary </a:t>
            </a:r>
            <a:r>
              <a:rPr lang="en-US" dirty="0" smtClean="0"/>
              <a:t>attack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Server break-in </a:t>
            </a:r>
          </a:p>
          <a:p>
            <a:pPr lvl="1"/>
            <a:r>
              <a:rPr lang="en-US" dirty="0" smtClean="0"/>
              <a:t>Hashed pattern is saved in server</a:t>
            </a:r>
          </a:p>
          <a:p>
            <a:pPr lvl="1"/>
            <a:endParaRPr lang="en-US" sz="1400" dirty="0" smtClean="0"/>
          </a:p>
          <a:p>
            <a:r>
              <a:rPr lang="en-US" dirty="0" smtClean="0">
                <a:sym typeface="Wingdings" pitchFamily="2" charset="2"/>
              </a:rPr>
              <a:t>Eavesdropping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Hashed pattern, token is sent to server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Offline dictionary attack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648200"/>
          <a:ext cx="4724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738"/>
                <a:gridCol w="748181"/>
                <a:gridCol w="257548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Possible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/>
                        <a:t>623529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3X4 or 4X3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823059744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4X4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 smtClean="0"/>
                        <a:t>35951249665216 </a:t>
                      </a:r>
                      <a:r>
                        <a:rPr lang="en-US" b="1" dirty="0" smtClean="0"/>
                        <a:t>≈ 2^45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705600" y="4953000"/>
            <a:ext cx="1828800" cy="914400"/>
            <a:chOff x="6400800" y="4343400"/>
            <a:chExt cx="1828800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4343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Formula =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0800" y="48884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No. of dots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607268" y="578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Secure!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4800600"/>
            <a:ext cx="1076325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Phishing attack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SMS/email will not work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Attacker needs to have a malicious app that present a pattern screen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Malware app</a:t>
            </a:r>
          </a:p>
          <a:p>
            <a:pPr lvl="1"/>
            <a:r>
              <a:rPr lang="en-US" dirty="0" smtClean="0"/>
              <a:t>Hijacking the screen while user enters pattern is harder</a:t>
            </a:r>
          </a:p>
          <a:p>
            <a:pPr lvl="1"/>
            <a:endParaRPr lang="en-US" sz="1400" dirty="0" smtClean="0"/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server </a:t>
            </a:r>
            <a:r>
              <a:rPr lang="en-US" dirty="0" smtClean="0">
                <a:latin typeface="Calibri"/>
              </a:rPr>
              <a:t>—</a:t>
            </a:r>
            <a:r>
              <a:rPr lang="en-US" dirty="0" smtClean="0"/>
              <a:t> </a:t>
            </a:r>
            <a:r>
              <a:rPr lang="en-US" dirty="0" err="1" smtClean="0"/>
              <a:t>Pyhton’s</a:t>
            </a:r>
            <a:r>
              <a:rPr lang="en-US" dirty="0" smtClean="0"/>
              <a:t> Flask framework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Database </a:t>
            </a:r>
            <a:r>
              <a:rPr lang="en-US" dirty="0" smtClean="0"/>
              <a:t>—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SQLite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App </a:t>
            </a:r>
            <a:r>
              <a:rPr lang="en-US" dirty="0" smtClean="0"/>
              <a:t>— </a:t>
            </a:r>
            <a:r>
              <a:rPr lang="en-US" dirty="0" smtClean="0">
                <a:sym typeface="Wingdings" pitchFamily="2" charset="2"/>
              </a:rPr>
              <a:t>Android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Web server </a:t>
            </a:r>
            <a:r>
              <a:rPr lang="en-US" dirty="0" smtClean="0">
                <a:latin typeface="Calibri"/>
                <a:sym typeface="Wingdings" pitchFamily="2" charset="2"/>
              </a:rPr>
              <a:t>↔ app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Used: Android’s </a:t>
            </a:r>
            <a:r>
              <a:rPr lang="en-US" dirty="0" err="1" smtClean="0">
                <a:sym typeface="Wingdings" pitchFamily="2" charset="2"/>
              </a:rPr>
              <a:t>ServerSocket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Formal way: Google Cloud Service (GCM)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1354</Words>
  <Application>Microsoft Office PowerPoint</Application>
  <PresentationFormat>On-screen Show (4:3)</PresentationFormat>
  <Paragraphs>297</Paragraphs>
  <Slides>21</Slides>
  <Notes>17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SecureCube: A Multi-factor Authenticator</vt:lpstr>
      <vt:lpstr>Multi-factor Authentication</vt:lpstr>
      <vt:lpstr>Two-factor authentication example</vt:lpstr>
      <vt:lpstr>Problem with this approach</vt:lpstr>
      <vt:lpstr>Proposed solution: SecureCube</vt:lpstr>
      <vt:lpstr>Threat Model</vt:lpstr>
      <vt:lpstr>Security Analysis</vt:lpstr>
      <vt:lpstr>Security Analysis</vt:lpstr>
      <vt:lpstr>Implementation</vt:lpstr>
      <vt:lpstr>Demo</vt:lpstr>
      <vt:lpstr>Limitation</vt:lpstr>
      <vt:lpstr>Slide 12</vt:lpstr>
      <vt:lpstr>Security Analysis</vt:lpstr>
      <vt:lpstr>Security Analysis</vt:lpstr>
      <vt:lpstr>Security Analysis</vt:lpstr>
      <vt:lpstr>Registration in SecureCube</vt:lpstr>
      <vt:lpstr>Multi-factor Authentication</vt:lpstr>
      <vt:lpstr>Security Analysis</vt:lpstr>
      <vt:lpstr>Security Analysis</vt:lpstr>
      <vt:lpstr>Multi-factor Authentication</vt:lpstr>
      <vt:lpstr>Multi-factor Authentication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SecureCube: A Multi-factor Authenticator</dc:title>
  <dc:creator>Aniqua</dc:creator>
  <cp:lastModifiedBy>Aniqua</cp:lastModifiedBy>
  <cp:revision>49</cp:revision>
  <dcterms:created xsi:type="dcterms:W3CDTF">2006-08-16T00:00:00Z</dcterms:created>
  <dcterms:modified xsi:type="dcterms:W3CDTF">2015-12-07T05:44:03Z</dcterms:modified>
</cp:coreProperties>
</file>