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68" r:id="rId5"/>
    <p:sldId id="260" r:id="rId6"/>
    <p:sldId id="261" r:id="rId7"/>
    <p:sldId id="262" r:id="rId8"/>
    <p:sldId id="270" r:id="rId9"/>
    <p:sldId id="263"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447" autoAdjust="0"/>
  </p:normalViewPr>
  <p:slideViewPr>
    <p:cSldViewPr snapToGrid="0">
      <p:cViewPr>
        <p:scale>
          <a:sx n="90" d="100"/>
          <a:sy n="90" d="100"/>
        </p:scale>
        <p:origin x="-39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A8EDDE-1E01-4DB0-942F-DBAB74A2D94F}" type="doc">
      <dgm:prSet loTypeId="urn:microsoft.com/office/officeart/2005/8/layout/hProcess7" loCatId="list" qsTypeId="urn:microsoft.com/office/officeart/2005/8/quickstyle/simple1" qsCatId="simple" csTypeId="urn:microsoft.com/office/officeart/2005/8/colors/colorful3" csCatId="colorful" phldr="1"/>
      <dgm:spPr/>
      <dgm:t>
        <a:bodyPr/>
        <a:lstStyle/>
        <a:p>
          <a:endParaRPr lang="en-US"/>
        </a:p>
      </dgm:t>
    </dgm:pt>
    <dgm:pt modelId="{6CA4ABDA-29A9-46C1-86B3-6FE5ECBBC1FB}">
      <dgm:prSet phldrT="[Text]"/>
      <dgm:spPr/>
      <dgm:t>
        <a:bodyPr/>
        <a:lstStyle/>
        <a:p>
          <a:r>
            <a:rPr lang="en-US" b="1" dirty="0"/>
            <a:t>Build Healthy Public Policy </a:t>
          </a:r>
        </a:p>
      </dgm:t>
    </dgm:pt>
    <dgm:pt modelId="{E2132DD6-F4E8-44DD-9825-55CF7991C386}" type="parTrans" cxnId="{881157C7-B8AD-4BD6-80CA-ED9BEAFA81A2}">
      <dgm:prSet/>
      <dgm:spPr/>
      <dgm:t>
        <a:bodyPr/>
        <a:lstStyle/>
        <a:p>
          <a:endParaRPr lang="en-US"/>
        </a:p>
      </dgm:t>
    </dgm:pt>
    <dgm:pt modelId="{C15FF5D0-4537-4D5B-9F9D-62C22BE41C2A}" type="sibTrans" cxnId="{881157C7-B8AD-4BD6-80CA-ED9BEAFA81A2}">
      <dgm:prSet/>
      <dgm:spPr/>
      <dgm:t>
        <a:bodyPr/>
        <a:lstStyle/>
        <a:p>
          <a:endParaRPr lang="en-US"/>
        </a:p>
      </dgm:t>
    </dgm:pt>
    <dgm:pt modelId="{E3548917-48B8-4D17-8FAD-880F341805E7}">
      <dgm:prSet phldrT="[Text]"/>
      <dgm:spPr/>
      <dgm:t>
        <a:bodyPr/>
        <a:lstStyle/>
        <a:p>
          <a:r>
            <a:rPr lang="en-US" b="1" dirty="0"/>
            <a:t>Creating Supportive Environment </a:t>
          </a:r>
        </a:p>
      </dgm:t>
    </dgm:pt>
    <dgm:pt modelId="{CDF50351-8239-4649-A3DB-C23D2B93CDB1}" type="parTrans" cxnId="{31F8DDA8-EBB2-4F2E-8AF0-4159294740B0}">
      <dgm:prSet/>
      <dgm:spPr/>
      <dgm:t>
        <a:bodyPr/>
        <a:lstStyle/>
        <a:p>
          <a:endParaRPr lang="en-US"/>
        </a:p>
      </dgm:t>
    </dgm:pt>
    <dgm:pt modelId="{256664C1-3ECA-4A2C-B68F-A6958A7727E7}" type="sibTrans" cxnId="{31F8DDA8-EBB2-4F2E-8AF0-4159294740B0}">
      <dgm:prSet/>
      <dgm:spPr/>
      <dgm:t>
        <a:bodyPr/>
        <a:lstStyle/>
        <a:p>
          <a:endParaRPr lang="en-US"/>
        </a:p>
      </dgm:t>
    </dgm:pt>
    <dgm:pt modelId="{692A12F7-754F-4245-9A7D-167F688E29A0}">
      <dgm:prSet phldrT="[Text]"/>
      <dgm:spPr/>
      <dgm:t>
        <a:bodyPr/>
        <a:lstStyle/>
        <a:p>
          <a:r>
            <a:rPr lang="en-US" b="1" dirty="0"/>
            <a:t>Developing Personal Skills </a:t>
          </a:r>
        </a:p>
      </dgm:t>
    </dgm:pt>
    <dgm:pt modelId="{A1CF7C34-C44D-4E46-9575-AAC5B802F387}" type="parTrans" cxnId="{96AAF309-142D-49B2-8CFE-D29001B67397}">
      <dgm:prSet/>
      <dgm:spPr/>
      <dgm:t>
        <a:bodyPr/>
        <a:lstStyle/>
        <a:p>
          <a:endParaRPr lang="en-US"/>
        </a:p>
      </dgm:t>
    </dgm:pt>
    <dgm:pt modelId="{CB7CE709-A352-4D9F-BBC5-A92B42DBC25B}" type="sibTrans" cxnId="{96AAF309-142D-49B2-8CFE-D29001B67397}">
      <dgm:prSet/>
      <dgm:spPr/>
      <dgm:t>
        <a:bodyPr/>
        <a:lstStyle/>
        <a:p>
          <a:endParaRPr lang="en-US"/>
        </a:p>
      </dgm:t>
    </dgm:pt>
    <dgm:pt modelId="{C40413C6-6CB5-42FD-9844-E40BACEABEC0}" type="pres">
      <dgm:prSet presAssocID="{B2A8EDDE-1E01-4DB0-942F-DBAB74A2D94F}" presName="Name0" presStyleCnt="0">
        <dgm:presLayoutVars>
          <dgm:dir/>
          <dgm:animLvl val="lvl"/>
          <dgm:resizeHandles val="exact"/>
        </dgm:presLayoutVars>
      </dgm:prSet>
      <dgm:spPr/>
      <dgm:t>
        <a:bodyPr/>
        <a:lstStyle/>
        <a:p>
          <a:endParaRPr lang="en-US"/>
        </a:p>
      </dgm:t>
    </dgm:pt>
    <dgm:pt modelId="{D58F0AC0-5E54-4CF4-9CCF-73CE222C6491}" type="pres">
      <dgm:prSet presAssocID="{6CA4ABDA-29A9-46C1-86B3-6FE5ECBBC1FB}" presName="compositeNode" presStyleCnt="0">
        <dgm:presLayoutVars>
          <dgm:bulletEnabled val="1"/>
        </dgm:presLayoutVars>
      </dgm:prSet>
      <dgm:spPr/>
      <dgm:t>
        <a:bodyPr/>
        <a:lstStyle/>
        <a:p>
          <a:endParaRPr lang="en-US"/>
        </a:p>
      </dgm:t>
    </dgm:pt>
    <dgm:pt modelId="{4E6131D4-0A5E-458E-BEC2-4199D07392B4}" type="pres">
      <dgm:prSet presAssocID="{6CA4ABDA-29A9-46C1-86B3-6FE5ECBBC1FB}" presName="bgRect" presStyleLbl="node1" presStyleIdx="0" presStyleCnt="3"/>
      <dgm:spPr/>
      <dgm:t>
        <a:bodyPr/>
        <a:lstStyle/>
        <a:p>
          <a:endParaRPr lang="en-US"/>
        </a:p>
      </dgm:t>
    </dgm:pt>
    <dgm:pt modelId="{6719D234-D77B-411B-A09C-E08EC0C4AFEF}" type="pres">
      <dgm:prSet presAssocID="{6CA4ABDA-29A9-46C1-86B3-6FE5ECBBC1FB}" presName="parentNode" presStyleLbl="node1" presStyleIdx="0" presStyleCnt="3">
        <dgm:presLayoutVars>
          <dgm:chMax val="0"/>
          <dgm:bulletEnabled val="1"/>
        </dgm:presLayoutVars>
      </dgm:prSet>
      <dgm:spPr/>
      <dgm:t>
        <a:bodyPr/>
        <a:lstStyle/>
        <a:p>
          <a:endParaRPr lang="en-US"/>
        </a:p>
      </dgm:t>
    </dgm:pt>
    <dgm:pt modelId="{09C46CF8-61AE-4667-8392-C4ADDD3621EB}" type="pres">
      <dgm:prSet presAssocID="{C15FF5D0-4537-4D5B-9F9D-62C22BE41C2A}" presName="hSp" presStyleCnt="0"/>
      <dgm:spPr/>
      <dgm:t>
        <a:bodyPr/>
        <a:lstStyle/>
        <a:p>
          <a:endParaRPr lang="en-US"/>
        </a:p>
      </dgm:t>
    </dgm:pt>
    <dgm:pt modelId="{AB9740E4-0E4E-4FF9-8CE9-98DDCF0D16B8}" type="pres">
      <dgm:prSet presAssocID="{C15FF5D0-4537-4D5B-9F9D-62C22BE41C2A}" presName="vProcSp" presStyleCnt="0"/>
      <dgm:spPr/>
      <dgm:t>
        <a:bodyPr/>
        <a:lstStyle/>
        <a:p>
          <a:endParaRPr lang="en-US"/>
        </a:p>
      </dgm:t>
    </dgm:pt>
    <dgm:pt modelId="{3835E4FC-F22E-4788-80D7-B9ACB45DB039}" type="pres">
      <dgm:prSet presAssocID="{C15FF5D0-4537-4D5B-9F9D-62C22BE41C2A}" presName="vSp1" presStyleCnt="0"/>
      <dgm:spPr/>
      <dgm:t>
        <a:bodyPr/>
        <a:lstStyle/>
        <a:p>
          <a:endParaRPr lang="en-US"/>
        </a:p>
      </dgm:t>
    </dgm:pt>
    <dgm:pt modelId="{58876E0A-66E2-47BD-AD14-0C65ED3287ED}" type="pres">
      <dgm:prSet presAssocID="{C15FF5D0-4537-4D5B-9F9D-62C22BE41C2A}" presName="simulatedConn" presStyleLbl="solidFgAcc1" presStyleIdx="0" presStyleCnt="2"/>
      <dgm:spPr/>
      <dgm:t>
        <a:bodyPr/>
        <a:lstStyle/>
        <a:p>
          <a:endParaRPr lang="en-US"/>
        </a:p>
      </dgm:t>
    </dgm:pt>
    <dgm:pt modelId="{A56B5DE6-7D5C-4069-AA27-DC7365511FD5}" type="pres">
      <dgm:prSet presAssocID="{C15FF5D0-4537-4D5B-9F9D-62C22BE41C2A}" presName="vSp2" presStyleCnt="0"/>
      <dgm:spPr/>
      <dgm:t>
        <a:bodyPr/>
        <a:lstStyle/>
        <a:p>
          <a:endParaRPr lang="en-US"/>
        </a:p>
      </dgm:t>
    </dgm:pt>
    <dgm:pt modelId="{6B4EF5A3-A4B9-4DE5-9521-68F6343C5CDF}" type="pres">
      <dgm:prSet presAssocID="{C15FF5D0-4537-4D5B-9F9D-62C22BE41C2A}" presName="sibTrans" presStyleCnt="0"/>
      <dgm:spPr/>
      <dgm:t>
        <a:bodyPr/>
        <a:lstStyle/>
        <a:p>
          <a:endParaRPr lang="en-US"/>
        </a:p>
      </dgm:t>
    </dgm:pt>
    <dgm:pt modelId="{F28DB569-07E1-4169-A693-D833E0C3EFDD}" type="pres">
      <dgm:prSet presAssocID="{E3548917-48B8-4D17-8FAD-880F341805E7}" presName="compositeNode" presStyleCnt="0">
        <dgm:presLayoutVars>
          <dgm:bulletEnabled val="1"/>
        </dgm:presLayoutVars>
      </dgm:prSet>
      <dgm:spPr/>
      <dgm:t>
        <a:bodyPr/>
        <a:lstStyle/>
        <a:p>
          <a:endParaRPr lang="en-US"/>
        </a:p>
      </dgm:t>
    </dgm:pt>
    <dgm:pt modelId="{90C03A24-9F5F-49EA-BC4A-CE6E450FD088}" type="pres">
      <dgm:prSet presAssocID="{E3548917-48B8-4D17-8FAD-880F341805E7}" presName="bgRect" presStyleLbl="node1" presStyleIdx="1" presStyleCnt="3"/>
      <dgm:spPr/>
      <dgm:t>
        <a:bodyPr/>
        <a:lstStyle/>
        <a:p>
          <a:endParaRPr lang="en-US"/>
        </a:p>
      </dgm:t>
    </dgm:pt>
    <dgm:pt modelId="{7CA74CAC-36B4-44D8-BC2E-FE97E18EBA2B}" type="pres">
      <dgm:prSet presAssocID="{E3548917-48B8-4D17-8FAD-880F341805E7}" presName="parentNode" presStyleLbl="node1" presStyleIdx="1" presStyleCnt="3">
        <dgm:presLayoutVars>
          <dgm:chMax val="0"/>
          <dgm:bulletEnabled val="1"/>
        </dgm:presLayoutVars>
      </dgm:prSet>
      <dgm:spPr/>
      <dgm:t>
        <a:bodyPr/>
        <a:lstStyle/>
        <a:p>
          <a:endParaRPr lang="en-US"/>
        </a:p>
      </dgm:t>
    </dgm:pt>
    <dgm:pt modelId="{355B6C82-6DDB-4C46-9E3A-4ABDF75A7D89}" type="pres">
      <dgm:prSet presAssocID="{256664C1-3ECA-4A2C-B68F-A6958A7727E7}" presName="hSp" presStyleCnt="0"/>
      <dgm:spPr/>
      <dgm:t>
        <a:bodyPr/>
        <a:lstStyle/>
        <a:p>
          <a:endParaRPr lang="en-US"/>
        </a:p>
      </dgm:t>
    </dgm:pt>
    <dgm:pt modelId="{CE5C6293-2676-4D6E-8EC2-6C78CB102CB9}" type="pres">
      <dgm:prSet presAssocID="{256664C1-3ECA-4A2C-B68F-A6958A7727E7}" presName="vProcSp" presStyleCnt="0"/>
      <dgm:spPr/>
      <dgm:t>
        <a:bodyPr/>
        <a:lstStyle/>
        <a:p>
          <a:endParaRPr lang="en-US"/>
        </a:p>
      </dgm:t>
    </dgm:pt>
    <dgm:pt modelId="{48F5A9ED-E37C-4837-8753-481687834B30}" type="pres">
      <dgm:prSet presAssocID="{256664C1-3ECA-4A2C-B68F-A6958A7727E7}" presName="vSp1" presStyleCnt="0"/>
      <dgm:spPr/>
      <dgm:t>
        <a:bodyPr/>
        <a:lstStyle/>
        <a:p>
          <a:endParaRPr lang="en-US"/>
        </a:p>
      </dgm:t>
    </dgm:pt>
    <dgm:pt modelId="{61456F83-2233-41C3-81C1-6ECAB66D3C2A}" type="pres">
      <dgm:prSet presAssocID="{256664C1-3ECA-4A2C-B68F-A6958A7727E7}" presName="simulatedConn" presStyleLbl="solidFgAcc1" presStyleIdx="1" presStyleCnt="2"/>
      <dgm:spPr/>
      <dgm:t>
        <a:bodyPr/>
        <a:lstStyle/>
        <a:p>
          <a:endParaRPr lang="en-US"/>
        </a:p>
      </dgm:t>
    </dgm:pt>
    <dgm:pt modelId="{FFC10117-DF5D-48E0-B3A8-1FA406D1ED40}" type="pres">
      <dgm:prSet presAssocID="{256664C1-3ECA-4A2C-B68F-A6958A7727E7}" presName="vSp2" presStyleCnt="0"/>
      <dgm:spPr/>
      <dgm:t>
        <a:bodyPr/>
        <a:lstStyle/>
        <a:p>
          <a:endParaRPr lang="en-US"/>
        </a:p>
      </dgm:t>
    </dgm:pt>
    <dgm:pt modelId="{53D1E847-CAFB-4897-8DEF-54CEB0272896}" type="pres">
      <dgm:prSet presAssocID="{256664C1-3ECA-4A2C-B68F-A6958A7727E7}" presName="sibTrans" presStyleCnt="0"/>
      <dgm:spPr/>
      <dgm:t>
        <a:bodyPr/>
        <a:lstStyle/>
        <a:p>
          <a:endParaRPr lang="en-US"/>
        </a:p>
      </dgm:t>
    </dgm:pt>
    <dgm:pt modelId="{36CAB074-10D0-441D-A7E8-2A467BFAB5BD}" type="pres">
      <dgm:prSet presAssocID="{692A12F7-754F-4245-9A7D-167F688E29A0}" presName="compositeNode" presStyleCnt="0">
        <dgm:presLayoutVars>
          <dgm:bulletEnabled val="1"/>
        </dgm:presLayoutVars>
      </dgm:prSet>
      <dgm:spPr/>
      <dgm:t>
        <a:bodyPr/>
        <a:lstStyle/>
        <a:p>
          <a:endParaRPr lang="en-US"/>
        </a:p>
      </dgm:t>
    </dgm:pt>
    <dgm:pt modelId="{0547C9D6-7370-45A8-A6E8-EFC2F79AA7B9}" type="pres">
      <dgm:prSet presAssocID="{692A12F7-754F-4245-9A7D-167F688E29A0}" presName="bgRect" presStyleLbl="node1" presStyleIdx="2" presStyleCnt="3"/>
      <dgm:spPr/>
      <dgm:t>
        <a:bodyPr/>
        <a:lstStyle/>
        <a:p>
          <a:endParaRPr lang="en-US"/>
        </a:p>
      </dgm:t>
    </dgm:pt>
    <dgm:pt modelId="{A4501834-9B79-4606-A798-8DD122F2F2DD}" type="pres">
      <dgm:prSet presAssocID="{692A12F7-754F-4245-9A7D-167F688E29A0}" presName="parentNode" presStyleLbl="node1" presStyleIdx="2" presStyleCnt="3">
        <dgm:presLayoutVars>
          <dgm:chMax val="0"/>
          <dgm:bulletEnabled val="1"/>
        </dgm:presLayoutVars>
      </dgm:prSet>
      <dgm:spPr/>
      <dgm:t>
        <a:bodyPr/>
        <a:lstStyle/>
        <a:p>
          <a:endParaRPr lang="en-US"/>
        </a:p>
      </dgm:t>
    </dgm:pt>
  </dgm:ptLst>
  <dgm:cxnLst>
    <dgm:cxn modelId="{F7C00370-5E70-49E6-A055-26834992964D}" type="presOf" srcId="{E3548917-48B8-4D17-8FAD-880F341805E7}" destId="{90C03A24-9F5F-49EA-BC4A-CE6E450FD088}" srcOrd="0" destOrd="0" presId="urn:microsoft.com/office/officeart/2005/8/layout/hProcess7"/>
    <dgm:cxn modelId="{35546F6F-681E-46E6-94BB-5C32995C937C}" type="presOf" srcId="{692A12F7-754F-4245-9A7D-167F688E29A0}" destId="{A4501834-9B79-4606-A798-8DD122F2F2DD}" srcOrd="1" destOrd="0" presId="urn:microsoft.com/office/officeart/2005/8/layout/hProcess7"/>
    <dgm:cxn modelId="{C9894FA1-5E4A-461C-A6F0-CAB6360C3B7D}" type="presOf" srcId="{6CA4ABDA-29A9-46C1-86B3-6FE5ECBBC1FB}" destId="{4E6131D4-0A5E-458E-BEC2-4199D07392B4}" srcOrd="0" destOrd="0" presId="urn:microsoft.com/office/officeart/2005/8/layout/hProcess7"/>
    <dgm:cxn modelId="{5067E062-8234-47EF-805F-BF3E4198D851}" type="presOf" srcId="{E3548917-48B8-4D17-8FAD-880F341805E7}" destId="{7CA74CAC-36B4-44D8-BC2E-FE97E18EBA2B}" srcOrd="1" destOrd="0" presId="urn:microsoft.com/office/officeart/2005/8/layout/hProcess7"/>
    <dgm:cxn modelId="{31F8DDA8-EBB2-4F2E-8AF0-4159294740B0}" srcId="{B2A8EDDE-1E01-4DB0-942F-DBAB74A2D94F}" destId="{E3548917-48B8-4D17-8FAD-880F341805E7}" srcOrd="1" destOrd="0" parTransId="{CDF50351-8239-4649-A3DB-C23D2B93CDB1}" sibTransId="{256664C1-3ECA-4A2C-B68F-A6958A7727E7}"/>
    <dgm:cxn modelId="{E8811373-8678-41F8-AD18-D8C8AF88BC37}" type="presOf" srcId="{B2A8EDDE-1E01-4DB0-942F-DBAB74A2D94F}" destId="{C40413C6-6CB5-42FD-9844-E40BACEABEC0}" srcOrd="0" destOrd="0" presId="urn:microsoft.com/office/officeart/2005/8/layout/hProcess7"/>
    <dgm:cxn modelId="{FB8EEE8A-84A6-48A0-94BE-C56488D4FE5F}" type="presOf" srcId="{692A12F7-754F-4245-9A7D-167F688E29A0}" destId="{0547C9D6-7370-45A8-A6E8-EFC2F79AA7B9}" srcOrd="0" destOrd="0" presId="urn:microsoft.com/office/officeart/2005/8/layout/hProcess7"/>
    <dgm:cxn modelId="{96AAF309-142D-49B2-8CFE-D29001B67397}" srcId="{B2A8EDDE-1E01-4DB0-942F-DBAB74A2D94F}" destId="{692A12F7-754F-4245-9A7D-167F688E29A0}" srcOrd="2" destOrd="0" parTransId="{A1CF7C34-C44D-4E46-9575-AAC5B802F387}" sibTransId="{CB7CE709-A352-4D9F-BBC5-A92B42DBC25B}"/>
    <dgm:cxn modelId="{54BA25FC-42EF-4538-8366-84D235FF850A}" type="presOf" srcId="{6CA4ABDA-29A9-46C1-86B3-6FE5ECBBC1FB}" destId="{6719D234-D77B-411B-A09C-E08EC0C4AFEF}" srcOrd="1" destOrd="0" presId="urn:microsoft.com/office/officeart/2005/8/layout/hProcess7"/>
    <dgm:cxn modelId="{881157C7-B8AD-4BD6-80CA-ED9BEAFA81A2}" srcId="{B2A8EDDE-1E01-4DB0-942F-DBAB74A2D94F}" destId="{6CA4ABDA-29A9-46C1-86B3-6FE5ECBBC1FB}" srcOrd="0" destOrd="0" parTransId="{E2132DD6-F4E8-44DD-9825-55CF7991C386}" sibTransId="{C15FF5D0-4537-4D5B-9F9D-62C22BE41C2A}"/>
    <dgm:cxn modelId="{0EF66FD2-D772-4240-BAF2-31BE9ACE5F06}" type="presParOf" srcId="{C40413C6-6CB5-42FD-9844-E40BACEABEC0}" destId="{D58F0AC0-5E54-4CF4-9CCF-73CE222C6491}" srcOrd="0" destOrd="0" presId="urn:microsoft.com/office/officeart/2005/8/layout/hProcess7"/>
    <dgm:cxn modelId="{BA54040D-4284-4404-9549-4E458B814ADC}" type="presParOf" srcId="{D58F0AC0-5E54-4CF4-9CCF-73CE222C6491}" destId="{4E6131D4-0A5E-458E-BEC2-4199D07392B4}" srcOrd="0" destOrd="0" presId="urn:microsoft.com/office/officeart/2005/8/layout/hProcess7"/>
    <dgm:cxn modelId="{A69C279C-A0B1-4F44-A1BC-571EB2DEDD29}" type="presParOf" srcId="{D58F0AC0-5E54-4CF4-9CCF-73CE222C6491}" destId="{6719D234-D77B-411B-A09C-E08EC0C4AFEF}" srcOrd="1" destOrd="0" presId="urn:microsoft.com/office/officeart/2005/8/layout/hProcess7"/>
    <dgm:cxn modelId="{5371E95E-5AF9-44B6-898C-8A5E7090EC02}" type="presParOf" srcId="{C40413C6-6CB5-42FD-9844-E40BACEABEC0}" destId="{09C46CF8-61AE-4667-8392-C4ADDD3621EB}" srcOrd="1" destOrd="0" presId="urn:microsoft.com/office/officeart/2005/8/layout/hProcess7"/>
    <dgm:cxn modelId="{1849202A-CEE8-4699-91A0-2EAAD6D122A2}" type="presParOf" srcId="{C40413C6-6CB5-42FD-9844-E40BACEABEC0}" destId="{AB9740E4-0E4E-4FF9-8CE9-98DDCF0D16B8}" srcOrd="2" destOrd="0" presId="urn:microsoft.com/office/officeart/2005/8/layout/hProcess7"/>
    <dgm:cxn modelId="{2939562E-7C96-4776-A3A7-74D2D7AA026A}" type="presParOf" srcId="{AB9740E4-0E4E-4FF9-8CE9-98DDCF0D16B8}" destId="{3835E4FC-F22E-4788-80D7-B9ACB45DB039}" srcOrd="0" destOrd="0" presId="urn:microsoft.com/office/officeart/2005/8/layout/hProcess7"/>
    <dgm:cxn modelId="{C5023C19-544B-4B43-A3E0-958B186813BF}" type="presParOf" srcId="{AB9740E4-0E4E-4FF9-8CE9-98DDCF0D16B8}" destId="{58876E0A-66E2-47BD-AD14-0C65ED3287ED}" srcOrd="1" destOrd="0" presId="urn:microsoft.com/office/officeart/2005/8/layout/hProcess7"/>
    <dgm:cxn modelId="{A3367857-3327-4764-A811-B9CE6CC4FAC7}" type="presParOf" srcId="{AB9740E4-0E4E-4FF9-8CE9-98DDCF0D16B8}" destId="{A56B5DE6-7D5C-4069-AA27-DC7365511FD5}" srcOrd="2" destOrd="0" presId="urn:microsoft.com/office/officeart/2005/8/layout/hProcess7"/>
    <dgm:cxn modelId="{BC8FDC8E-2D0E-4BBE-9E8E-36830A47FAA2}" type="presParOf" srcId="{C40413C6-6CB5-42FD-9844-E40BACEABEC0}" destId="{6B4EF5A3-A4B9-4DE5-9521-68F6343C5CDF}" srcOrd="3" destOrd="0" presId="urn:microsoft.com/office/officeart/2005/8/layout/hProcess7"/>
    <dgm:cxn modelId="{498D9832-DBAD-4576-BC47-A445BAF637EB}" type="presParOf" srcId="{C40413C6-6CB5-42FD-9844-E40BACEABEC0}" destId="{F28DB569-07E1-4169-A693-D833E0C3EFDD}" srcOrd="4" destOrd="0" presId="urn:microsoft.com/office/officeart/2005/8/layout/hProcess7"/>
    <dgm:cxn modelId="{250DC0F9-8869-49E0-8B01-6BD43CA8C0FA}" type="presParOf" srcId="{F28DB569-07E1-4169-A693-D833E0C3EFDD}" destId="{90C03A24-9F5F-49EA-BC4A-CE6E450FD088}" srcOrd="0" destOrd="0" presId="urn:microsoft.com/office/officeart/2005/8/layout/hProcess7"/>
    <dgm:cxn modelId="{CC2CDE3F-1ACA-4686-857A-062197EAFCC9}" type="presParOf" srcId="{F28DB569-07E1-4169-A693-D833E0C3EFDD}" destId="{7CA74CAC-36B4-44D8-BC2E-FE97E18EBA2B}" srcOrd="1" destOrd="0" presId="urn:microsoft.com/office/officeart/2005/8/layout/hProcess7"/>
    <dgm:cxn modelId="{54B168CB-C1BC-484D-AFBA-1AC1BE636D48}" type="presParOf" srcId="{C40413C6-6CB5-42FD-9844-E40BACEABEC0}" destId="{355B6C82-6DDB-4C46-9E3A-4ABDF75A7D89}" srcOrd="5" destOrd="0" presId="urn:microsoft.com/office/officeart/2005/8/layout/hProcess7"/>
    <dgm:cxn modelId="{98C1F945-183B-4DF8-B5E0-19128F8316BA}" type="presParOf" srcId="{C40413C6-6CB5-42FD-9844-E40BACEABEC0}" destId="{CE5C6293-2676-4D6E-8EC2-6C78CB102CB9}" srcOrd="6" destOrd="0" presId="urn:microsoft.com/office/officeart/2005/8/layout/hProcess7"/>
    <dgm:cxn modelId="{69AF531D-3FBC-402A-9351-558869813785}" type="presParOf" srcId="{CE5C6293-2676-4D6E-8EC2-6C78CB102CB9}" destId="{48F5A9ED-E37C-4837-8753-481687834B30}" srcOrd="0" destOrd="0" presId="urn:microsoft.com/office/officeart/2005/8/layout/hProcess7"/>
    <dgm:cxn modelId="{22816333-F82A-4763-9BE8-A661A408BAE3}" type="presParOf" srcId="{CE5C6293-2676-4D6E-8EC2-6C78CB102CB9}" destId="{61456F83-2233-41C3-81C1-6ECAB66D3C2A}" srcOrd="1" destOrd="0" presId="urn:microsoft.com/office/officeart/2005/8/layout/hProcess7"/>
    <dgm:cxn modelId="{2B948904-2C01-449F-8257-C9BB56397B75}" type="presParOf" srcId="{CE5C6293-2676-4D6E-8EC2-6C78CB102CB9}" destId="{FFC10117-DF5D-48E0-B3A8-1FA406D1ED40}" srcOrd="2" destOrd="0" presId="urn:microsoft.com/office/officeart/2005/8/layout/hProcess7"/>
    <dgm:cxn modelId="{D68FE696-74E1-4AE7-A2B4-12E5AFCFD322}" type="presParOf" srcId="{C40413C6-6CB5-42FD-9844-E40BACEABEC0}" destId="{53D1E847-CAFB-4897-8DEF-54CEB0272896}" srcOrd="7" destOrd="0" presId="urn:microsoft.com/office/officeart/2005/8/layout/hProcess7"/>
    <dgm:cxn modelId="{186B4BB3-A12D-46A0-A269-0DE4C62469EB}" type="presParOf" srcId="{C40413C6-6CB5-42FD-9844-E40BACEABEC0}" destId="{36CAB074-10D0-441D-A7E8-2A467BFAB5BD}" srcOrd="8" destOrd="0" presId="urn:microsoft.com/office/officeart/2005/8/layout/hProcess7"/>
    <dgm:cxn modelId="{92126CF5-FFDE-4163-94A9-76A4B8E72DD2}" type="presParOf" srcId="{36CAB074-10D0-441D-A7E8-2A467BFAB5BD}" destId="{0547C9D6-7370-45A8-A6E8-EFC2F79AA7B9}" srcOrd="0" destOrd="0" presId="urn:microsoft.com/office/officeart/2005/8/layout/hProcess7"/>
    <dgm:cxn modelId="{38F4784D-E740-4B0A-A5CF-4A2CDEAB4691}" type="presParOf" srcId="{36CAB074-10D0-441D-A7E8-2A467BFAB5BD}" destId="{A4501834-9B79-4606-A798-8DD122F2F2DD}" srcOrd="1"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131D4-0A5E-458E-BEC2-4199D07392B4}">
      <dsp:nvSpPr>
        <dsp:cNvPr id="0" name=""/>
        <dsp:cNvSpPr/>
      </dsp:nvSpPr>
      <dsp:spPr>
        <a:xfrm>
          <a:off x="830" y="210065"/>
          <a:ext cx="3573660" cy="4288393"/>
        </a:xfrm>
        <a:prstGeom prst="roundRect">
          <a:avLst>
            <a:gd name="adj" fmla="val 5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lvl="0" algn="r" defTabSz="1022350">
            <a:lnSpc>
              <a:spcPct val="90000"/>
            </a:lnSpc>
            <a:spcBef>
              <a:spcPct val="0"/>
            </a:spcBef>
            <a:spcAft>
              <a:spcPct val="35000"/>
            </a:spcAft>
          </a:pPr>
          <a:r>
            <a:rPr lang="en-US" sz="2300" b="1" kern="1200" dirty="0"/>
            <a:t>Build Healthy Public Policy </a:t>
          </a:r>
        </a:p>
      </dsp:txBody>
      <dsp:txXfrm rot="16200000">
        <a:off x="-1400044" y="1610941"/>
        <a:ext cx="3516482" cy="714732"/>
      </dsp:txXfrm>
    </dsp:sp>
    <dsp:sp modelId="{90C03A24-9F5F-49EA-BC4A-CE6E450FD088}">
      <dsp:nvSpPr>
        <dsp:cNvPr id="0" name=""/>
        <dsp:cNvSpPr/>
      </dsp:nvSpPr>
      <dsp:spPr>
        <a:xfrm>
          <a:off x="3699569" y="210065"/>
          <a:ext cx="3573660" cy="4288393"/>
        </a:xfrm>
        <a:prstGeom prst="roundRect">
          <a:avLst>
            <a:gd name="adj" fmla="val 5000"/>
          </a:avLst>
        </a:prstGeom>
        <a:solidFill>
          <a:schemeClr val="accent3">
            <a:hueOff val="797049"/>
            <a:satOff val="297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lvl="0" algn="r" defTabSz="1022350">
            <a:lnSpc>
              <a:spcPct val="90000"/>
            </a:lnSpc>
            <a:spcBef>
              <a:spcPct val="0"/>
            </a:spcBef>
            <a:spcAft>
              <a:spcPct val="35000"/>
            </a:spcAft>
          </a:pPr>
          <a:r>
            <a:rPr lang="en-US" sz="2300" b="1" kern="1200" dirty="0"/>
            <a:t>Creating Supportive Environment </a:t>
          </a:r>
        </a:p>
      </dsp:txBody>
      <dsp:txXfrm rot="16200000">
        <a:off x="2298694" y="1610941"/>
        <a:ext cx="3516482" cy="714732"/>
      </dsp:txXfrm>
    </dsp:sp>
    <dsp:sp modelId="{58876E0A-66E2-47BD-AD14-0C65ED3287ED}">
      <dsp:nvSpPr>
        <dsp:cNvPr id="0" name=""/>
        <dsp:cNvSpPr/>
      </dsp:nvSpPr>
      <dsp:spPr>
        <a:xfrm rot="5400000">
          <a:off x="3402203" y="3619776"/>
          <a:ext cx="630468" cy="536049"/>
        </a:xfrm>
        <a:prstGeom prst="flowChartExtra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7C9D6-7370-45A8-A6E8-EFC2F79AA7B9}">
      <dsp:nvSpPr>
        <dsp:cNvPr id="0" name=""/>
        <dsp:cNvSpPr/>
      </dsp:nvSpPr>
      <dsp:spPr>
        <a:xfrm>
          <a:off x="7398308" y="210065"/>
          <a:ext cx="3573660" cy="4288393"/>
        </a:xfrm>
        <a:prstGeom prst="roundRect">
          <a:avLst>
            <a:gd name="adj" fmla="val 5000"/>
          </a:avLst>
        </a:prstGeom>
        <a:solidFill>
          <a:schemeClr val="accent3">
            <a:hueOff val="1594099"/>
            <a:satOff val="594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lvl="0" algn="r" defTabSz="1022350">
            <a:lnSpc>
              <a:spcPct val="90000"/>
            </a:lnSpc>
            <a:spcBef>
              <a:spcPct val="0"/>
            </a:spcBef>
            <a:spcAft>
              <a:spcPct val="35000"/>
            </a:spcAft>
          </a:pPr>
          <a:r>
            <a:rPr lang="en-US" sz="2300" b="1" kern="1200" dirty="0"/>
            <a:t>Developing Personal Skills </a:t>
          </a:r>
        </a:p>
      </dsp:txBody>
      <dsp:txXfrm rot="16200000">
        <a:off x="5997433" y="1610941"/>
        <a:ext cx="3516482" cy="714732"/>
      </dsp:txXfrm>
    </dsp:sp>
    <dsp:sp modelId="{61456F83-2233-41C3-81C1-6ECAB66D3C2A}">
      <dsp:nvSpPr>
        <dsp:cNvPr id="0" name=""/>
        <dsp:cNvSpPr/>
      </dsp:nvSpPr>
      <dsp:spPr>
        <a:xfrm rot="5400000">
          <a:off x="7100942" y="3619776"/>
          <a:ext cx="630468" cy="536049"/>
        </a:xfrm>
        <a:prstGeom prst="flowChartExtract">
          <a:avLst/>
        </a:prstGeom>
        <a:solidFill>
          <a:schemeClr val="lt1">
            <a:hueOff val="0"/>
            <a:satOff val="0"/>
            <a:lumOff val="0"/>
            <a:alphaOff val="0"/>
          </a:schemeClr>
        </a:solidFill>
        <a:ln w="25400" cap="flat" cmpd="sng" algn="ctr">
          <a:solidFill>
            <a:schemeClr val="accent3">
              <a:hueOff val="1594099"/>
              <a:satOff val="594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EEDC3-D195-4FB8-B0A4-9A6686553CEB}"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0B4CE-CBEC-444C-9805-530D731307F3}" type="slidenum">
              <a:rPr lang="en-US" smtClean="0"/>
              <a:t>‹#›</a:t>
            </a:fld>
            <a:endParaRPr lang="en-US"/>
          </a:p>
        </p:txBody>
      </p:sp>
    </p:spTree>
    <p:extLst>
      <p:ext uri="{BB962C8B-B14F-4D97-AF65-F5344CB8AC3E}">
        <p14:creationId xmlns:p14="http://schemas.microsoft.com/office/powerpoint/2010/main" val="65944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presentation is based on smoking as the major issue at the current time among the youth, and employees in the organization. This presentation is providing the action areas in the Ottawa Charter Health to manage the health of the people </a:t>
            </a:r>
            <a:r>
              <a:rPr lang="en-US" dirty="0" smtClean="0"/>
              <a:t>effectively (Jiang, et al, 2020).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6D0B4CE-CBEC-444C-9805-530D731307F3}" type="slidenum">
              <a:rPr lang="en-US" smtClean="0"/>
              <a:t>2</a:t>
            </a:fld>
            <a:endParaRPr lang="en-US"/>
          </a:p>
        </p:txBody>
      </p:sp>
    </p:spTree>
    <p:extLst>
      <p:ext uri="{BB962C8B-B14F-4D97-AF65-F5344CB8AC3E}">
        <p14:creationId xmlns:p14="http://schemas.microsoft.com/office/powerpoint/2010/main" val="390990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Chosen area in the assessment is Smoking as this is the major concern at the current </a:t>
            </a:r>
            <a:r>
              <a:rPr lang="en-US" dirty="0" smtClean="0"/>
              <a:t>time (</a:t>
            </a:r>
            <a:r>
              <a:rPr lang="en-US" dirty="0" err="1" smtClean="0"/>
              <a:t>Wedow</a:t>
            </a:r>
            <a:r>
              <a:rPr lang="en-US" dirty="0" smtClean="0"/>
              <a:t>, et al, 2018). </a:t>
            </a:r>
            <a:endParaRPr lang="en-US" dirty="0"/>
          </a:p>
          <a:p>
            <a:endParaRPr lang="en-US" dirty="0"/>
          </a:p>
        </p:txBody>
      </p:sp>
      <p:sp>
        <p:nvSpPr>
          <p:cNvPr id="4" name="Slide Number Placeholder 3"/>
          <p:cNvSpPr>
            <a:spLocks noGrp="1"/>
          </p:cNvSpPr>
          <p:nvPr>
            <p:ph type="sldNum" sz="quarter" idx="5"/>
          </p:nvPr>
        </p:nvSpPr>
        <p:spPr/>
        <p:txBody>
          <a:bodyPr/>
          <a:lstStyle/>
          <a:p>
            <a:fld id="{B6D0B4CE-CBEC-444C-9805-530D731307F3}" type="slidenum">
              <a:rPr lang="en-US" smtClean="0"/>
              <a:t>3</a:t>
            </a:fld>
            <a:endParaRPr lang="en-US"/>
          </a:p>
        </p:txBody>
      </p:sp>
    </p:spTree>
    <p:extLst>
      <p:ext uri="{BB962C8B-B14F-4D97-AF65-F5344CB8AC3E}">
        <p14:creationId xmlns:p14="http://schemas.microsoft.com/office/powerpoint/2010/main" val="160286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actions areas in the Ottawa Charter </a:t>
            </a:r>
            <a:r>
              <a:rPr lang="en-US" dirty="0" smtClean="0"/>
              <a:t>Health (Jiang, et al, 2020). </a:t>
            </a:r>
            <a:endParaRPr lang="en-US" dirty="0"/>
          </a:p>
        </p:txBody>
      </p:sp>
      <p:sp>
        <p:nvSpPr>
          <p:cNvPr id="4" name="Slide Number Placeholder 3"/>
          <p:cNvSpPr>
            <a:spLocks noGrp="1"/>
          </p:cNvSpPr>
          <p:nvPr>
            <p:ph type="sldNum" sz="quarter" idx="5"/>
          </p:nvPr>
        </p:nvSpPr>
        <p:spPr/>
        <p:txBody>
          <a:bodyPr/>
          <a:lstStyle/>
          <a:p>
            <a:fld id="{B6D0B4CE-CBEC-444C-9805-530D731307F3}" type="slidenum">
              <a:rPr lang="en-US" smtClean="0"/>
              <a:t>4</a:t>
            </a:fld>
            <a:endParaRPr lang="en-US"/>
          </a:p>
        </p:txBody>
      </p:sp>
    </p:spTree>
    <p:extLst>
      <p:ext uri="{BB962C8B-B14F-4D97-AF65-F5344CB8AC3E}">
        <p14:creationId xmlns:p14="http://schemas.microsoft.com/office/powerpoint/2010/main" val="175529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PT Sans" panose="020B0503020203020204" pitchFamily="34" charset="0"/>
              </a:rPr>
              <a:t>In the Ottawa Charter</a:t>
            </a:r>
            <a:r>
              <a:rPr lang="en-US" dirty="0">
                <a:latin typeface="PT Sans" panose="020B0503020203020204" pitchFamily="34" charset="0"/>
              </a:rPr>
              <a:t>, building the health policies for the public is about the creation of the legislation, measures, fiscal, and organizational changes as well as the taxation that promotes the health and can help to reduce the smoking in </a:t>
            </a:r>
            <a:r>
              <a:rPr lang="en-US" dirty="0" smtClean="0">
                <a:latin typeface="PT Sans" panose="020B0503020203020204" pitchFamily="34" charset="0"/>
              </a:rPr>
              <a:t>people (</a:t>
            </a:r>
            <a:r>
              <a:rPr lang="en-US" dirty="0" smtClean="0"/>
              <a:t>Lu, et al, 2020)</a:t>
            </a:r>
            <a:r>
              <a:rPr lang="en-US" dirty="0" smtClean="0">
                <a:latin typeface="PT Sans" panose="020B0503020203020204" pitchFamily="34" charset="0"/>
              </a:rPr>
              <a:t>. </a:t>
            </a:r>
            <a:endParaRPr lang="en-US" dirty="0">
              <a:latin typeface="PT Sans" panose="020B0503020203020204" pitchFamily="34" charset="0"/>
            </a:endParaRPr>
          </a:p>
          <a:p>
            <a:endParaRPr lang="en-US" dirty="0"/>
          </a:p>
        </p:txBody>
      </p:sp>
      <p:sp>
        <p:nvSpPr>
          <p:cNvPr id="4" name="Slide Number Placeholder 3"/>
          <p:cNvSpPr>
            <a:spLocks noGrp="1"/>
          </p:cNvSpPr>
          <p:nvPr>
            <p:ph type="sldNum" sz="quarter" idx="5"/>
          </p:nvPr>
        </p:nvSpPr>
        <p:spPr/>
        <p:txBody>
          <a:bodyPr/>
          <a:lstStyle/>
          <a:p>
            <a:fld id="{B6D0B4CE-CBEC-444C-9805-530D731307F3}" type="slidenum">
              <a:rPr lang="en-US" smtClean="0"/>
              <a:t>5</a:t>
            </a:fld>
            <a:endParaRPr lang="en-US"/>
          </a:p>
        </p:txBody>
      </p:sp>
    </p:spTree>
    <p:extLst>
      <p:ext uri="{BB962C8B-B14F-4D97-AF65-F5344CB8AC3E}">
        <p14:creationId xmlns:p14="http://schemas.microsoft.com/office/powerpoint/2010/main" val="98141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Creative support development is the approach to the health promotion calls upon to take care of people, the community, and the environment as </a:t>
            </a:r>
            <a:r>
              <a:rPr lang="en-US" b="0" i="0" dirty="0" smtClean="0">
                <a:effectLst/>
                <a:latin typeface="arial" panose="020B0604020202020204" pitchFamily="34" charset="0"/>
              </a:rPr>
              <a:t>well </a:t>
            </a:r>
            <a:r>
              <a:rPr lang="en-US" dirty="0" smtClean="0"/>
              <a:t>(</a:t>
            </a:r>
            <a:r>
              <a:rPr lang="en-US" dirty="0" err="1" smtClean="0"/>
              <a:t>Wedow</a:t>
            </a:r>
            <a:r>
              <a:rPr lang="en-US" dirty="0" smtClean="0"/>
              <a:t>, et al, 2018). </a:t>
            </a:r>
            <a:r>
              <a:rPr lang="en-US" b="0" i="0" dirty="0" smtClean="0">
                <a:effectLst/>
                <a:latin typeface="arial" panose="020B0604020202020204" pitchFamily="34" charset="0"/>
              </a:rPr>
              <a:t>  </a:t>
            </a:r>
            <a:endParaRPr lang="en-US" b="0" i="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6D0B4CE-CBEC-444C-9805-530D731307F3}" type="slidenum">
              <a:rPr lang="en-US" smtClean="0"/>
              <a:t>6</a:t>
            </a:fld>
            <a:endParaRPr lang="en-US"/>
          </a:p>
        </p:txBody>
      </p:sp>
    </p:spTree>
    <p:extLst>
      <p:ext uri="{BB962C8B-B14F-4D97-AF65-F5344CB8AC3E}">
        <p14:creationId xmlns:p14="http://schemas.microsoft.com/office/powerpoint/2010/main" val="75694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US" dirty="0">
                <a:latin typeface="PT Sans" panose="020B0503020203020204" pitchFamily="34" charset="0"/>
              </a:rPr>
              <a:t>Development of the personal skills considers the health literacy development, motor skills, and increasing understanding of the links between smoking risks behavior and the disease due to </a:t>
            </a:r>
            <a:r>
              <a:rPr lang="en-US" dirty="0" smtClean="0">
                <a:latin typeface="PT Sans" panose="020B0503020203020204" pitchFamily="34" charset="0"/>
              </a:rPr>
              <a:t>that (</a:t>
            </a:r>
            <a:r>
              <a:rPr lang="en-US" dirty="0" err="1" smtClean="0"/>
              <a:t>Diamanti</a:t>
            </a:r>
            <a:r>
              <a:rPr lang="en-US" dirty="0" smtClean="0"/>
              <a:t>, et al, 2019)</a:t>
            </a:r>
            <a:r>
              <a:rPr lang="en-US" dirty="0" smtClean="0">
                <a:latin typeface="PT Sans" panose="020B0503020203020204" pitchFamily="34" charset="0"/>
              </a:rPr>
              <a:t>. The Australian health promotion campaign that undertake in the development of personal skills are as follows: </a:t>
            </a:r>
            <a:r>
              <a:rPr lang="en-US" dirty="0" err="1" smtClean="0">
                <a:latin typeface="PT Sans" panose="020B0503020203020204" pitchFamily="34" charset="0"/>
              </a:rPr>
              <a:t>VicHealth</a:t>
            </a:r>
            <a:r>
              <a:rPr lang="en-US" dirty="0" smtClean="0">
                <a:latin typeface="PT Sans" panose="020B0503020203020204" pitchFamily="34" charset="0"/>
              </a:rPr>
              <a:t> promotion initiatives: They increase the price of the tobacco product and restrict the sale of the smoking item in some of the area. </a:t>
            </a:r>
          </a:p>
          <a:p>
            <a:pPr algn="just">
              <a:lnSpc>
                <a:spcPct val="150000"/>
              </a:lnSpc>
            </a:pPr>
            <a:r>
              <a:rPr lang="en-US" dirty="0" smtClean="0">
                <a:latin typeface="PT Sans" panose="020B0503020203020204" pitchFamily="34" charset="0"/>
              </a:rPr>
              <a:t>Actions from the City of </a:t>
            </a:r>
            <a:r>
              <a:rPr lang="en-US" dirty="0" err="1" smtClean="0">
                <a:latin typeface="PT Sans" panose="020B0503020203020204" pitchFamily="34" charset="0"/>
              </a:rPr>
              <a:t>Monash</a:t>
            </a:r>
            <a:r>
              <a:rPr lang="en-US" dirty="0" smtClean="0">
                <a:latin typeface="PT Sans" panose="020B0503020203020204" pitchFamily="34" charset="0"/>
              </a:rPr>
              <a:t>: The city of </a:t>
            </a:r>
            <a:r>
              <a:rPr lang="en-US" dirty="0" err="1" smtClean="0">
                <a:latin typeface="PT Sans" panose="020B0503020203020204" pitchFamily="34" charset="0"/>
              </a:rPr>
              <a:t>monash</a:t>
            </a:r>
            <a:r>
              <a:rPr lang="en-US" dirty="0" smtClean="0">
                <a:latin typeface="PT Sans" panose="020B0503020203020204" pitchFamily="34" charset="0"/>
              </a:rPr>
              <a:t> clearly ban sell of smoking items and created a act for the same. Also they have formed a regulatory firm that can circulate the responsibility to reduce the consumption. </a:t>
            </a:r>
            <a:endParaRPr lang="en-US" b="0" i="0" dirty="0" smtClean="0">
              <a:effectLst/>
              <a:latin typeface="PT Sans" panose="020B05030202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PT Sans" panose="020B0503020203020204" pitchFamily="34" charset="0"/>
            </a:endParaRPr>
          </a:p>
          <a:p>
            <a:endParaRPr lang="en-US" dirty="0"/>
          </a:p>
        </p:txBody>
      </p:sp>
      <p:sp>
        <p:nvSpPr>
          <p:cNvPr id="4" name="Slide Number Placeholder 3"/>
          <p:cNvSpPr>
            <a:spLocks noGrp="1"/>
          </p:cNvSpPr>
          <p:nvPr>
            <p:ph type="sldNum" sz="quarter" idx="5"/>
          </p:nvPr>
        </p:nvSpPr>
        <p:spPr/>
        <p:txBody>
          <a:bodyPr/>
          <a:lstStyle/>
          <a:p>
            <a:fld id="{B6D0B4CE-CBEC-444C-9805-530D731307F3}" type="slidenum">
              <a:rPr lang="en-US" smtClean="0"/>
              <a:t>7</a:t>
            </a:fld>
            <a:endParaRPr lang="en-US"/>
          </a:p>
        </p:txBody>
      </p:sp>
    </p:spTree>
    <p:extLst>
      <p:ext uri="{BB962C8B-B14F-4D97-AF65-F5344CB8AC3E}">
        <p14:creationId xmlns:p14="http://schemas.microsoft.com/office/powerpoint/2010/main" val="187776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initiative that are taken by the </a:t>
            </a:r>
            <a:r>
              <a:rPr lang="en-US" dirty="0" err="1" smtClean="0"/>
              <a:t>VicHealth</a:t>
            </a:r>
            <a:r>
              <a:rPr lang="en-US" dirty="0" smtClean="0"/>
              <a:t> and </a:t>
            </a:r>
            <a:r>
              <a:rPr lang="en-US" dirty="0" err="1" smtClean="0"/>
              <a:t>Monash</a:t>
            </a:r>
            <a:r>
              <a:rPr lang="en-US" dirty="0" smtClean="0"/>
              <a:t> city for the health promotion campaign are very closely linked to the UNSD Goals that are</a:t>
            </a:r>
            <a:r>
              <a:rPr lang="en-US" baseline="0" dirty="0" smtClean="0"/>
              <a:t> </a:t>
            </a:r>
            <a:r>
              <a:rPr lang="en-US" dirty="0" smtClean="0"/>
              <a:t>They both on the motive to reduce the consumption of the Tobacco product in the counsel area as well at the public area. </a:t>
            </a:r>
            <a:r>
              <a:rPr lang="en-US" baseline="0" dirty="0" smtClean="0"/>
              <a:t> </a:t>
            </a:r>
            <a:r>
              <a:rPr lang="en-US" dirty="0" smtClean="0"/>
              <a:t>They have banned the selling of the product that are </a:t>
            </a:r>
            <a:r>
              <a:rPr lang="en-US" dirty="0" err="1" smtClean="0"/>
              <a:t>ilegal</a:t>
            </a:r>
            <a:r>
              <a:rPr lang="en-US" dirty="0" smtClean="0"/>
              <a:t> and made up of tobacco like cigarettes etc. </a:t>
            </a:r>
            <a:r>
              <a:rPr lang="en-US" baseline="0" dirty="0" smtClean="0"/>
              <a:t> </a:t>
            </a:r>
            <a:r>
              <a:rPr lang="en-US" dirty="0" smtClean="0"/>
              <a:t>The advertisement that are been made by the tobacco companies area totally banned by the UNSD. </a:t>
            </a:r>
            <a:r>
              <a:rPr lang="en-US" baseline="0" dirty="0" smtClean="0"/>
              <a:t> </a:t>
            </a:r>
            <a:r>
              <a:rPr lang="en-US" dirty="0" smtClean="0"/>
              <a:t>These are some of the mutual goal that are undertaken by the UNSD to promote the health campaign that are also taken by the Ottawa charter. </a:t>
            </a:r>
          </a:p>
          <a:p>
            <a:endParaRPr lang="en-US" dirty="0"/>
          </a:p>
        </p:txBody>
      </p:sp>
      <p:sp>
        <p:nvSpPr>
          <p:cNvPr id="4" name="Slide Number Placeholder 3"/>
          <p:cNvSpPr>
            <a:spLocks noGrp="1"/>
          </p:cNvSpPr>
          <p:nvPr>
            <p:ph type="sldNum" sz="quarter" idx="10"/>
          </p:nvPr>
        </p:nvSpPr>
        <p:spPr/>
        <p:txBody>
          <a:bodyPr/>
          <a:lstStyle/>
          <a:p>
            <a:fld id="{B6D0B4CE-CBEC-444C-9805-530D731307F3}" type="slidenum">
              <a:rPr lang="en-US" smtClean="0"/>
              <a:t>8</a:t>
            </a:fld>
            <a:endParaRPr lang="en-US"/>
          </a:p>
        </p:txBody>
      </p:sp>
    </p:spTree>
    <p:extLst>
      <p:ext uri="{BB962C8B-B14F-4D97-AF65-F5344CB8AC3E}">
        <p14:creationId xmlns:p14="http://schemas.microsoft.com/office/powerpoint/2010/main" val="237284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presentation has explained the action areas by WHO in the Ottawa Charter Health. </a:t>
            </a:r>
            <a:r>
              <a:rPr lang="en-US" dirty="0" smtClean="0"/>
              <a:t>Three action areas are considered in the presentation and explained accordingly. The UNSD goal are linked to the health promotion that are defined by the promotion campaign</a:t>
            </a:r>
            <a:r>
              <a:rPr lang="en-US" baseline="0" dirty="0" smtClean="0"/>
              <a:t> </a:t>
            </a:r>
            <a:r>
              <a:rPr lang="en-US" dirty="0" smtClean="0"/>
              <a:t>(</a:t>
            </a:r>
            <a:r>
              <a:rPr lang="en-US" dirty="0" err="1" smtClean="0"/>
              <a:t>Wedow</a:t>
            </a:r>
            <a:r>
              <a:rPr lang="en-US" dirty="0" smtClean="0"/>
              <a:t>, et al,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6D0B4CE-CBEC-444C-9805-530D731307F3}" type="slidenum">
              <a:rPr lang="en-US" smtClean="0"/>
              <a:t>9</a:t>
            </a:fld>
            <a:endParaRPr lang="en-US"/>
          </a:p>
        </p:txBody>
      </p:sp>
    </p:spTree>
    <p:extLst>
      <p:ext uri="{BB962C8B-B14F-4D97-AF65-F5344CB8AC3E}">
        <p14:creationId xmlns:p14="http://schemas.microsoft.com/office/powerpoint/2010/main" val="140378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743DB14-C908-47AC-BD48-0F6A8FE87568}" type="datetimeFigureOut">
              <a:rPr lang="en-US" smtClean="0"/>
              <a:t>11/1/2022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AD86356-5FB4-45B9-BF99-FC1E9704D9AF}" type="slidenum">
              <a:rPr lang="en-US" smtClean="0"/>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43DB14-C908-47AC-BD48-0F6A8FE87568}"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86356-5FB4-45B9-BF99-FC1E9704D9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43DB14-C908-47AC-BD48-0F6A8FE87568}"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86356-5FB4-45B9-BF99-FC1E9704D9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43DB14-C908-47AC-BD48-0F6A8FE87568}"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86356-5FB4-45B9-BF99-FC1E9704D9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43DB14-C908-47AC-BD48-0F6A8FE87568}"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BAD86356-5FB4-45B9-BF99-FC1E9704D9A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43DB14-C908-47AC-BD48-0F6A8FE87568}"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86356-5FB4-45B9-BF99-FC1E9704D9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43DB14-C908-47AC-BD48-0F6A8FE87568}"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D86356-5FB4-45B9-BF99-FC1E9704D9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43DB14-C908-47AC-BD48-0F6A8FE87568}"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D86356-5FB4-45B9-BF99-FC1E9704D9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3DB14-C908-47AC-BD48-0F6A8FE87568}"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D86356-5FB4-45B9-BF99-FC1E9704D9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43DB14-C908-47AC-BD48-0F6A8FE87568}"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86356-5FB4-45B9-BF99-FC1E9704D9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43DB14-C908-47AC-BD48-0F6A8FE87568}"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86356-5FB4-45B9-BF99-FC1E9704D9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743DB14-C908-47AC-BD48-0F6A8FE87568}" type="datetimeFigureOut">
              <a:rPr lang="en-US" smtClean="0"/>
              <a:t>11/1/2022</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AD86356-5FB4-45B9-BF99-FC1E9704D9A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3389/fmicb.2020.00066" TargetMode="External"/><Relationship Id="rId2" Type="http://schemas.openxmlformats.org/officeDocument/2006/relationships/hyperlink" Target="https://doi.org/10.1177/0003122418785368" TargetMode="External"/><Relationship Id="rId1" Type="http://schemas.openxmlformats.org/officeDocument/2006/relationships/slideLayout" Target="../slideLayouts/slideLayout2.xml"/><Relationship Id="rId4" Type="http://schemas.openxmlformats.org/officeDocument/2006/relationships/hyperlink" Target="https://doi.org/10.1145/3386901.338894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8751A-0621-68A5-32A9-7E5965CD5393}"/>
              </a:ext>
            </a:extLst>
          </p:cNvPr>
          <p:cNvSpPr>
            <a:spLocks noGrp="1"/>
          </p:cNvSpPr>
          <p:nvPr>
            <p:ph type="ctrTitle"/>
          </p:nvPr>
        </p:nvSpPr>
        <p:spPr/>
        <p:txBody>
          <a:bodyPr/>
          <a:lstStyle/>
          <a:p>
            <a:pPr algn="ctr"/>
            <a:r>
              <a:rPr lang="en-US" b="1" u="sng" dirty="0"/>
              <a:t>NUR135 Assessment 3 Information </a:t>
            </a:r>
          </a:p>
        </p:txBody>
      </p:sp>
      <p:sp>
        <p:nvSpPr>
          <p:cNvPr id="3" name="Subtitle 2">
            <a:extLst>
              <a:ext uri="{FF2B5EF4-FFF2-40B4-BE49-F238E27FC236}">
                <a16:creationId xmlns:a16="http://schemas.microsoft.com/office/drawing/2014/main" xmlns="" id="{CE00F9E3-D52A-AC50-2605-BFF0C9878853}"/>
              </a:ext>
            </a:extLst>
          </p:cNvPr>
          <p:cNvSpPr>
            <a:spLocks noGrp="1"/>
          </p:cNvSpPr>
          <p:nvPr>
            <p:ph type="subTitle" idx="1"/>
          </p:nvPr>
        </p:nvSpPr>
        <p:spPr/>
        <p:txBody>
          <a:bodyPr/>
          <a:lstStyle/>
          <a:p>
            <a:pPr algn="ctr"/>
            <a:r>
              <a:rPr lang="en-US" dirty="0"/>
              <a:t>Student’s Name-</a:t>
            </a:r>
          </a:p>
          <a:p>
            <a:pPr algn="ctr"/>
            <a:r>
              <a:rPr lang="en-US" dirty="0"/>
              <a:t>Student Id- </a:t>
            </a:r>
          </a:p>
        </p:txBody>
      </p:sp>
    </p:spTree>
    <p:extLst>
      <p:ext uri="{BB962C8B-B14F-4D97-AF65-F5344CB8AC3E}">
        <p14:creationId xmlns:p14="http://schemas.microsoft.com/office/powerpoint/2010/main" val="62363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1BE0F-8420-2DC4-140B-395DA67FEEC9}"/>
              </a:ext>
            </a:extLst>
          </p:cNvPr>
          <p:cNvSpPr>
            <a:spLocks noGrp="1"/>
          </p:cNvSpPr>
          <p:nvPr>
            <p:ph type="title"/>
          </p:nvPr>
        </p:nvSpPr>
        <p:spPr/>
        <p:txBody>
          <a:bodyPr/>
          <a:lstStyle/>
          <a:p>
            <a:r>
              <a:rPr lang="en-US" b="1" dirty="0"/>
              <a:t>References </a:t>
            </a:r>
          </a:p>
        </p:txBody>
      </p:sp>
      <p:sp>
        <p:nvSpPr>
          <p:cNvPr id="3" name="Content Placeholder 2">
            <a:extLst>
              <a:ext uri="{FF2B5EF4-FFF2-40B4-BE49-F238E27FC236}">
                <a16:creationId xmlns:a16="http://schemas.microsoft.com/office/drawing/2014/main" xmlns="" id="{95DF3A32-EAD9-F5B4-48F2-36B2DF986C5E}"/>
              </a:ext>
            </a:extLst>
          </p:cNvPr>
          <p:cNvSpPr>
            <a:spLocks noGrp="1"/>
          </p:cNvSpPr>
          <p:nvPr>
            <p:ph idx="1"/>
          </p:nvPr>
        </p:nvSpPr>
        <p:spPr/>
        <p:txBody>
          <a:bodyPr>
            <a:normAutofit fontScale="77500" lnSpcReduction="20000"/>
          </a:bodyPr>
          <a:lstStyle/>
          <a:p>
            <a:r>
              <a:rPr lang="en-US" dirty="0" err="1"/>
              <a:t>Wedow</a:t>
            </a:r>
            <a:r>
              <a:rPr lang="en-US" dirty="0"/>
              <a:t>, R., </a:t>
            </a:r>
            <a:r>
              <a:rPr lang="en-US" dirty="0" err="1"/>
              <a:t>Zacher</a:t>
            </a:r>
            <a:r>
              <a:rPr lang="en-US" dirty="0"/>
              <a:t>, M., </a:t>
            </a:r>
            <a:r>
              <a:rPr lang="en-US" dirty="0" err="1"/>
              <a:t>Huibregtse</a:t>
            </a:r>
            <a:r>
              <a:rPr lang="en-US" dirty="0"/>
              <a:t>, B. M., </a:t>
            </a:r>
            <a:r>
              <a:rPr lang="en-US" dirty="0" err="1"/>
              <a:t>Mullan</a:t>
            </a:r>
            <a:r>
              <a:rPr lang="en-US" dirty="0"/>
              <a:t> Harris, K., </a:t>
            </a:r>
            <a:r>
              <a:rPr lang="en-US" dirty="0" err="1"/>
              <a:t>Domingue</a:t>
            </a:r>
            <a:r>
              <a:rPr lang="en-US" dirty="0"/>
              <a:t>, B. W., &amp; Boardman, J. D. (2018). Education, smoking, and cohort change: Forwarding a multidimensional theory of the environmental moderation of genetic effects. </a:t>
            </a:r>
            <a:r>
              <a:rPr lang="en-US" i="1" dirty="0"/>
              <a:t>American Sociological Review</a:t>
            </a:r>
            <a:r>
              <a:rPr lang="en-US" dirty="0"/>
              <a:t>, </a:t>
            </a:r>
            <a:r>
              <a:rPr lang="en-US" i="1" dirty="0"/>
              <a:t>83</a:t>
            </a:r>
            <a:r>
              <a:rPr lang="en-US" dirty="0"/>
              <a:t>(4), 802-832. </a:t>
            </a:r>
            <a:r>
              <a:rPr lang="en-US" dirty="0">
                <a:hlinkClick r:id="rId2"/>
              </a:rPr>
              <a:t>https://</a:t>
            </a:r>
            <a:r>
              <a:rPr lang="en-US" dirty="0" smtClean="0">
                <a:hlinkClick r:id="rId2"/>
              </a:rPr>
              <a:t>doi.org/10.1177/0003122418785368</a:t>
            </a:r>
            <a:r>
              <a:rPr lang="en-US" dirty="0" smtClean="0"/>
              <a:t> </a:t>
            </a:r>
          </a:p>
          <a:p>
            <a:r>
              <a:rPr lang="en-US" dirty="0" err="1"/>
              <a:t>Diamanti</a:t>
            </a:r>
            <a:r>
              <a:rPr lang="en-US" dirty="0"/>
              <a:t>, A., </a:t>
            </a:r>
            <a:r>
              <a:rPr lang="en-US" dirty="0" err="1"/>
              <a:t>Papadakis</a:t>
            </a:r>
            <a:r>
              <a:rPr lang="en-US" dirty="0"/>
              <a:t>, S., </a:t>
            </a:r>
            <a:r>
              <a:rPr lang="en-US" dirty="0" err="1"/>
              <a:t>Schoretsaniti</a:t>
            </a:r>
            <a:r>
              <a:rPr lang="en-US" dirty="0"/>
              <a:t>, S., </a:t>
            </a:r>
            <a:r>
              <a:rPr lang="en-US" dirty="0" err="1"/>
              <a:t>Rovina</a:t>
            </a:r>
            <a:r>
              <a:rPr lang="en-US" dirty="0"/>
              <a:t>, N., </a:t>
            </a:r>
            <a:r>
              <a:rPr lang="en-US" dirty="0" err="1"/>
              <a:t>Vivilaki</a:t>
            </a:r>
            <a:r>
              <a:rPr lang="en-US" dirty="0"/>
              <a:t>, V., </a:t>
            </a:r>
            <a:r>
              <a:rPr lang="en-US" dirty="0" err="1"/>
              <a:t>Gratziou</a:t>
            </a:r>
            <a:r>
              <a:rPr lang="en-US" dirty="0"/>
              <a:t>, C., &amp; </a:t>
            </a:r>
            <a:r>
              <a:rPr lang="en-US" dirty="0" err="1"/>
              <a:t>Katsaounou</a:t>
            </a:r>
            <a:r>
              <a:rPr lang="en-US" dirty="0"/>
              <a:t>, P. A. (2019). Smoking cessation in pregnancy: An update for maternity care practitioners. </a:t>
            </a:r>
            <a:r>
              <a:rPr lang="en-US" i="1" dirty="0"/>
              <a:t>Tobacco induced diseases</a:t>
            </a:r>
            <a:r>
              <a:rPr lang="en-US" dirty="0"/>
              <a:t>, </a:t>
            </a:r>
            <a:r>
              <a:rPr lang="en-US" i="1" dirty="0"/>
              <a:t>17</a:t>
            </a:r>
            <a:r>
              <a:rPr lang="en-US" dirty="0" smtClean="0"/>
              <a:t>. </a:t>
            </a:r>
          </a:p>
          <a:p>
            <a:r>
              <a:rPr lang="en-US" dirty="0"/>
              <a:t>Jiang, Y., Zhou, X., Cheng, L., &amp; Li, M. (2020). The impact of smoking on </a:t>
            </a:r>
            <a:r>
              <a:rPr lang="en-US" dirty="0" err="1"/>
              <a:t>subgingival</a:t>
            </a:r>
            <a:r>
              <a:rPr lang="en-US" dirty="0"/>
              <a:t> </a:t>
            </a:r>
            <a:r>
              <a:rPr lang="en-US" dirty="0" err="1"/>
              <a:t>microflora</a:t>
            </a:r>
            <a:r>
              <a:rPr lang="en-US" dirty="0"/>
              <a:t>: from periodontal health to disease. </a:t>
            </a:r>
            <a:r>
              <a:rPr lang="en-US" i="1" dirty="0"/>
              <a:t>Frontiers in microbiology</a:t>
            </a:r>
            <a:r>
              <a:rPr lang="en-US" dirty="0"/>
              <a:t>, </a:t>
            </a:r>
            <a:r>
              <a:rPr lang="en-US" i="1" dirty="0"/>
              <a:t>11</a:t>
            </a:r>
            <a:r>
              <a:rPr lang="en-US" dirty="0"/>
              <a:t>, 66</a:t>
            </a:r>
            <a:r>
              <a:rPr lang="en-US" dirty="0" smtClean="0"/>
              <a:t>. </a:t>
            </a:r>
            <a:r>
              <a:rPr lang="en-US" dirty="0">
                <a:hlinkClick r:id="rId3"/>
              </a:rPr>
              <a:t>https://</a:t>
            </a:r>
            <a:r>
              <a:rPr lang="en-US" dirty="0" smtClean="0">
                <a:hlinkClick r:id="rId3"/>
              </a:rPr>
              <a:t>doi.org/10.3389/fmicb.2020.00066</a:t>
            </a:r>
            <a:r>
              <a:rPr lang="en-US" dirty="0" smtClean="0"/>
              <a:t> </a:t>
            </a:r>
          </a:p>
          <a:p>
            <a:r>
              <a:rPr lang="en-US" dirty="0"/>
              <a:t>Lu, C. X., Rosa, S., Zhao, P., Wang, B., Chen, C., </a:t>
            </a:r>
            <a:r>
              <a:rPr lang="en-US" dirty="0" err="1"/>
              <a:t>Stankovic</a:t>
            </a:r>
            <a:r>
              <a:rPr lang="en-US" dirty="0"/>
              <a:t>, J. A., ... &amp; Markham, A. (2020, June). See through smoke: robust indoor mapping with low-cost </a:t>
            </a:r>
            <a:r>
              <a:rPr lang="en-US" dirty="0" err="1"/>
              <a:t>mmwave</a:t>
            </a:r>
            <a:r>
              <a:rPr lang="en-US" dirty="0"/>
              <a:t> radar. In </a:t>
            </a:r>
            <a:r>
              <a:rPr lang="en-US" i="1" dirty="0"/>
              <a:t>Proceedings of the 18th International Conference on Mobile Systems, Applications, and Services</a:t>
            </a:r>
            <a:r>
              <a:rPr lang="en-US" dirty="0"/>
              <a:t> (pp. 14-27</a:t>
            </a:r>
            <a:r>
              <a:rPr lang="en-US" dirty="0" smtClean="0"/>
              <a:t>). </a:t>
            </a:r>
            <a:r>
              <a:rPr lang="en-US" dirty="0">
                <a:hlinkClick r:id="rId4"/>
              </a:rPr>
              <a:t>https://</a:t>
            </a:r>
            <a:r>
              <a:rPr lang="en-US" dirty="0" smtClean="0">
                <a:hlinkClick r:id="rId4"/>
              </a:rPr>
              <a:t>doi.org/10.1145/3386901.3388945</a:t>
            </a:r>
            <a:r>
              <a:rPr lang="en-US" dirty="0" smtClean="0"/>
              <a:t> </a:t>
            </a:r>
          </a:p>
          <a:p>
            <a:endParaRPr lang="en-US" dirty="0"/>
          </a:p>
        </p:txBody>
      </p:sp>
    </p:spTree>
    <p:extLst>
      <p:ext uri="{BB962C8B-B14F-4D97-AF65-F5344CB8AC3E}">
        <p14:creationId xmlns:p14="http://schemas.microsoft.com/office/powerpoint/2010/main" val="329867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DF3A32-EAD9-F5B4-48F2-36B2DF986C5E}"/>
              </a:ext>
            </a:extLst>
          </p:cNvPr>
          <p:cNvSpPr>
            <a:spLocks noGrp="1"/>
          </p:cNvSpPr>
          <p:nvPr>
            <p:ph idx="1"/>
          </p:nvPr>
        </p:nvSpPr>
        <p:spPr>
          <a:xfrm>
            <a:off x="1103312" y="779646"/>
            <a:ext cx="8946541" cy="5468753"/>
          </a:xfrm>
        </p:spPr>
        <p:txBody>
          <a:bodyPr>
            <a:normAutofit/>
          </a:bodyPr>
          <a:lstStyle/>
          <a:p>
            <a:pPr marL="0" indent="0" algn="ctr">
              <a:buNone/>
            </a:pPr>
            <a:endParaRPr lang="en-US" sz="9600" b="1" dirty="0"/>
          </a:p>
          <a:p>
            <a:pPr marL="0" indent="0" algn="ctr">
              <a:buNone/>
            </a:pPr>
            <a:r>
              <a:rPr lang="en-US" sz="9600" b="1" dirty="0"/>
              <a:t>THANK YOU </a:t>
            </a:r>
          </a:p>
        </p:txBody>
      </p:sp>
    </p:spTree>
    <p:extLst>
      <p:ext uri="{BB962C8B-B14F-4D97-AF65-F5344CB8AC3E}">
        <p14:creationId xmlns:p14="http://schemas.microsoft.com/office/powerpoint/2010/main" val="369955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1BE0F-8420-2DC4-140B-395DA67FEEC9}"/>
              </a:ext>
            </a:extLst>
          </p:cNvPr>
          <p:cNvSpPr>
            <a:spLocks noGrp="1"/>
          </p:cNvSpPr>
          <p:nvPr>
            <p:ph type="title"/>
          </p:nvPr>
        </p:nvSpPr>
        <p:spPr/>
        <p:txBody>
          <a:bodyPr/>
          <a:lstStyle/>
          <a:p>
            <a:r>
              <a:rPr lang="en-US" b="1" dirty="0"/>
              <a:t>Introduction </a:t>
            </a:r>
          </a:p>
        </p:txBody>
      </p:sp>
      <p:sp>
        <p:nvSpPr>
          <p:cNvPr id="3" name="Content Placeholder 2">
            <a:extLst>
              <a:ext uri="{FF2B5EF4-FFF2-40B4-BE49-F238E27FC236}">
                <a16:creationId xmlns:a16="http://schemas.microsoft.com/office/drawing/2014/main" xmlns="" id="{95DF3A32-EAD9-F5B4-48F2-36B2DF986C5E}"/>
              </a:ext>
            </a:extLst>
          </p:cNvPr>
          <p:cNvSpPr>
            <a:spLocks noGrp="1"/>
          </p:cNvSpPr>
          <p:nvPr>
            <p:ph idx="1"/>
          </p:nvPr>
        </p:nvSpPr>
        <p:spPr>
          <a:xfrm>
            <a:off x="1103313" y="2052918"/>
            <a:ext cx="6702776" cy="4195481"/>
          </a:xfrm>
        </p:spPr>
        <p:txBody>
          <a:bodyPr>
            <a:normAutofit fontScale="62500" lnSpcReduction="20000"/>
          </a:bodyPr>
          <a:lstStyle/>
          <a:p>
            <a:pPr algn="just">
              <a:lnSpc>
                <a:spcPct val="150000"/>
              </a:lnSpc>
            </a:pPr>
            <a:r>
              <a:rPr lang="en-US" dirty="0"/>
              <a:t>This presentation is based on smoking as the major issue at the current time among the youth, and employees in the organization. </a:t>
            </a:r>
          </a:p>
          <a:p>
            <a:pPr algn="just">
              <a:lnSpc>
                <a:spcPct val="150000"/>
              </a:lnSpc>
            </a:pPr>
            <a:r>
              <a:rPr lang="en-US" dirty="0"/>
              <a:t>This presentation is providing the action areas in the Ottawa Charter Health to manage the health of the people </a:t>
            </a:r>
            <a:r>
              <a:rPr lang="en-US" dirty="0" smtClean="0"/>
              <a:t>effectively with the Australian health promotion.  </a:t>
            </a:r>
            <a:endParaRPr lang="en-US" dirty="0"/>
          </a:p>
          <a:p>
            <a:pPr algn="just">
              <a:lnSpc>
                <a:spcPct val="150000"/>
              </a:lnSpc>
            </a:pPr>
            <a:r>
              <a:rPr lang="en-US" dirty="0"/>
              <a:t>The presentation is explaining all the action areas that promote public health. </a:t>
            </a:r>
            <a:endParaRPr lang="en-US" dirty="0" smtClean="0"/>
          </a:p>
          <a:p>
            <a:pPr algn="just">
              <a:lnSpc>
                <a:spcPct val="150000"/>
              </a:lnSpc>
            </a:pPr>
            <a:r>
              <a:rPr lang="en-US" dirty="0" smtClean="0"/>
              <a:t>The UNSD goal that are linked to the promotional campaign area also listed in the further slides. </a:t>
            </a:r>
            <a:endParaRPr lang="en-US" dirty="0"/>
          </a:p>
        </p:txBody>
      </p:sp>
      <p:pic>
        <p:nvPicPr>
          <p:cNvPr id="1026" name="Picture 2" descr="How Smoking Increases Risk of Lung Disease – Cleveland Clinic">
            <a:extLst>
              <a:ext uri="{FF2B5EF4-FFF2-40B4-BE49-F238E27FC236}">
                <a16:creationId xmlns:a16="http://schemas.microsoft.com/office/drawing/2014/main" xmlns="" id="{9FBFCF9D-C729-84BC-A32E-4097C609B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4710" y="2312333"/>
            <a:ext cx="2972351" cy="258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39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1BE0F-8420-2DC4-140B-395DA67FEEC9}"/>
              </a:ext>
            </a:extLst>
          </p:cNvPr>
          <p:cNvSpPr>
            <a:spLocks noGrp="1"/>
          </p:cNvSpPr>
          <p:nvPr>
            <p:ph type="title"/>
          </p:nvPr>
        </p:nvSpPr>
        <p:spPr/>
        <p:txBody>
          <a:bodyPr/>
          <a:lstStyle/>
          <a:p>
            <a:r>
              <a:rPr lang="en-US" b="1" dirty="0" smtClean="0"/>
              <a:t>Health Promotion Campaign </a:t>
            </a:r>
            <a:endParaRPr lang="en-US" b="1" dirty="0"/>
          </a:p>
        </p:txBody>
      </p:sp>
      <p:sp>
        <p:nvSpPr>
          <p:cNvPr id="3" name="Content Placeholder 2">
            <a:extLst>
              <a:ext uri="{FF2B5EF4-FFF2-40B4-BE49-F238E27FC236}">
                <a16:creationId xmlns:a16="http://schemas.microsoft.com/office/drawing/2014/main" xmlns="" id="{95DF3A32-EAD9-F5B4-48F2-36B2DF986C5E}"/>
              </a:ext>
            </a:extLst>
          </p:cNvPr>
          <p:cNvSpPr>
            <a:spLocks noGrp="1"/>
          </p:cNvSpPr>
          <p:nvPr>
            <p:ph idx="1"/>
          </p:nvPr>
        </p:nvSpPr>
        <p:spPr/>
        <p:txBody>
          <a:bodyPr>
            <a:normAutofit fontScale="70000" lnSpcReduction="20000"/>
          </a:bodyPr>
          <a:lstStyle/>
          <a:p>
            <a:pPr algn="just">
              <a:lnSpc>
                <a:spcPct val="150000"/>
              </a:lnSpc>
            </a:pPr>
            <a:r>
              <a:rPr lang="en-US" b="1" dirty="0" smtClean="0"/>
              <a:t>Ottawa Charter need to reduce the consumption of “SMOKING”/ </a:t>
            </a:r>
            <a:endParaRPr lang="en-US" b="1" dirty="0"/>
          </a:p>
          <a:p>
            <a:pPr algn="just">
              <a:lnSpc>
                <a:spcPct val="150000"/>
              </a:lnSpc>
            </a:pPr>
            <a:r>
              <a:rPr lang="en-US" dirty="0" smtClean="0"/>
              <a:t>Adult </a:t>
            </a:r>
            <a:r>
              <a:rPr lang="en-US" dirty="0"/>
              <a:t>is habitual of smiling because of the stress of the work, personal issues, and other. </a:t>
            </a:r>
          </a:p>
          <a:p>
            <a:pPr algn="just">
              <a:lnSpc>
                <a:spcPct val="150000"/>
              </a:lnSpc>
            </a:pPr>
            <a:r>
              <a:rPr lang="en-US" dirty="0"/>
              <a:t>This is a habit that gives severe impacts on their health and World Health Organization under the Ottawa Charter Heath promotes the actions to manage this. </a:t>
            </a:r>
            <a:endParaRPr lang="en-US" dirty="0" smtClean="0"/>
          </a:p>
          <a:p>
            <a:pPr algn="just">
              <a:lnSpc>
                <a:spcPct val="150000"/>
              </a:lnSpc>
            </a:pPr>
            <a:r>
              <a:rPr lang="en-US" dirty="0" smtClean="0"/>
              <a:t>The action three action area that are chosen for Australian Public Health Promotion are as follows:</a:t>
            </a:r>
          </a:p>
          <a:p>
            <a:pPr lvl="1" algn="just">
              <a:lnSpc>
                <a:spcPct val="150000"/>
              </a:lnSpc>
            </a:pPr>
            <a:r>
              <a:rPr lang="en-US" dirty="0" smtClean="0"/>
              <a:t>Building Healthy Public Policy </a:t>
            </a:r>
          </a:p>
          <a:p>
            <a:pPr lvl="1" algn="just">
              <a:lnSpc>
                <a:spcPct val="150000"/>
              </a:lnSpc>
            </a:pPr>
            <a:r>
              <a:rPr lang="en-US" dirty="0" smtClean="0"/>
              <a:t>Create Supportive Environment </a:t>
            </a:r>
          </a:p>
          <a:p>
            <a:pPr lvl="1" algn="just">
              <a:lnSpc>
                <a:spcPct val="150000"/>
              </a:lnSpc>
            </a:pPr>
            <a:r>
              <a:rPr lang="en-US" dirty="0" smtClean="0"/>
              <a:t>Develop Personal Skills</a:t>
            </a:r>
          </a:p>
          <a:p>
            <a:pPr algn="just">
              <a:lnSpc>
                <a:spcPct val="150000"/>
              </a:lnSpc>
            </a:pPr>
            <a:r>
              <a:rPr lang="en-US" dirty="0" smtClean="0"/>
              <a:t>UNSD is also working over the same issue that are been addressed by the Ottawa Charter promotional campaign. </a:t>
            </a:r>
            <a:endParaRPr lang="en-US" dirty="0"/>
          </a:p>
        </p:txBody>
      </p:sp>
    </p:spTree>
    <p:extLst>
      <p:ext uri="{BB962C8B-B14F-4D97-AF65-F5344CB8AC3E}">
        <p14:creationId xmlns:p14="http://schemas.microsoft.com/office/powerpoint/2010/main" val="310807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1BE0F-8420-2DC4-140B-395DA67FEEC9}"/>
              </a:ext>
            </a:extLst>
          </p:cNvPr>
          <p:cNvSpPr>
            <a:spLocks noGrp="1"/>
          </p:cNvSpPr>
          <p:nvPr>
            <p:ph type="title"/>
          </p:nvPr>
        </p:nvSpPr>
        <p:spPr/>
        <p:txBody>
          <a:bodyPr/>
          <a:lstStyle/>
          <a:p>
            <a:r>
              <a:rPr lang="en-US" b="1" dirty="0"/>
              <a:t>Action Areas </a:t>
            </a:r>
          </a:p>
        </p:txBody>
      </p:sp>
      <p:graphicFrame>
        <p:nvGraphicFramePr>
          <p:cNvPr id="4" name="Content Placeholder 3">
            <a:extLst>
              <a:ext uri="{FF2B5EF4-FFF2-40B4-BE49-F238E27FC236}">
                <a16:creationId xmlns:a16="http://schemas.microsoft.com/office/drawing/2014/main" xmlns="" id="{4887940D-4F44-CB28-C8E0-905D8B986EB8}"/>
              </a:ext>
            </a:extLst>
          </p:cNvPr>
          <p:cNvGraphicFramePr>
            <a:graphicFrameLocks noGrp="1"/>
          </p:cNvGraphicFramePr>
          <p:nvPr>
            <p:ph idx="1"/>
            <p:extLst>
              <p:ext uri="{D42A27DB-BD31-4B8C-83A1-F6EECF244321}">
                <p14:modId xmlns:p14="http://schemas.microsoft.com/office/powerpoint/2010/main" val="2352087242"/>
              </p:ext>
            </p:extLst>
          </p:nvPr>
        </p:nvGraphicFramePr>
        <p:xfrm>
          <a:off x="609600" y="1600200"/>
          <a:ext cx="10972800" cy="4708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441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1BE0F-8420-2DC4-140B-395DA67FEEC9}"/>
              </a:ext>
            </a:extLst>
          </p:cNvPr>
          <p:cNvSpPr>
            <a:spLocks noGrp="1"/>
          </p:cNvSpPr>
          <p:nvPr>
            <p:ph type="title"/>
          </p:nvPr>
        </p:nvSpPr>
        <p:spPr/>
        <p:txBody>
          <a:bodyPr/>
          <a:lstStyle/>
          <a:p>
            <a:r>
              <a:rPr lang="en-US" b="1" dirty="0"/>
              <a:t>Build Healthy Public Policy </a:t>
            </a:r>
          </a:p>
        </p:txBody>
      </p:sp>
      <p:sp>
        <p:nvSpPr>
          <p:cNvPr id="3" name="Content Placeholder 2">
            <a:extLst>
              <a:ext uri="{FF2B5EF4-FFF2-40B4-BE49-F238E27FC236}">
                <a16:creationId xmlns:a16="http://schemas.microsoft.com/office/drawing/2014/main" xmlns="" id="{95DF3A32-EAD9-F5B4-48F2-36B2DF986C5E}"/>
              </a:ext>
            </a:extLst>
          </p:cNvPr>
          <p:cNvSpPr>
            <a:spLocks noGrp="1"/>
          </p:cNvSpPr>
          <p:nvPr>
            <p:ph idx="1"/>
          </p:nvPr>
        </p:nvSpPr>
        <p:spPr/>
        <p:txBody>
          <a:bodyPr>
            <a:normAutofit fontScale="92500" lnSpcReduction="20000"/>
          </a:bodyPr>
          <a:lstStyle/>
          <a:p>
            <a:pPr algn="just">
              <a:lnSpc>
                <a:spcPct val="150000"/>
              </a:lnSpc>
            </a:pPr>
            <a:r>
              <a:rPr lang="en-US" b="0" i="0" dirty="0">
                <a:effectLst/>
                <a:latin typeface="PT Sans" panose="020B0503020203020204" pitchFamily="34" charset="0"/>
              </a:rPr>
              <a:t>This is based on building the health policies </a:t>
            </a:r>
            <a:r>
              <a:rPr lang="en-US" dirty="0">
                <a:latin typeface="PT Sans" panose="020B0503020203020204" pitchFamily="34" charset="0"/>
              </a:rPr>
              <a:t>which is the first of the health promotion action area by the WHO. </a:t>
            </a:r>
          </a:p>
          <a:p>
            <a:pPr algn="just">
              <a:lnSpc>
                <a:spcPct val="150000"/>
              </a:lnSpc>
            </a:pPr>
            <a:r>
              <a:rPr lang="en-US" b="0" i="0" dirty="0" smtClean="0">
                <a:effectLst/>
                <a:latin typeface="PT Sans" panose="020B0503020203020204" pitchFamily="34" charset="0"/>
              </a:rPr>
              <a:t>The action that is been defined for the build health public polic</a:t>
            </a:r>
            <a:r>
              <a:rPr lang="en-US" dirty="0" smtClean="0">
                <a:latin typeface="PT Sans" panose="020B0503020203020204" pitchFamily="34" charset="0"/>
              </a:rPr>
              <a:t>y are as follows: </a:t>
            </a:r>
          </a:p>
          <a:p>
            <a:pPr lvl="1" algn="just">
              <a:lnSpc>
                <a:spcPct val="150000"/>
              </a:lnSpc>
            </a:pPr>
            <a:r>
              <a:rPr lang="en-US" b="0" i="0" dirty="0" smtClean="0">
                <a:effectLst/>
                <a:latin typeface="PT Sans" panose="020B0503020203020204" pitchFamily="34" charset="0"/>
              </a:rPr>
              <a:t>A International conference on promotion that conducted in the presence of Ottawa on 21th Nov 1986. </a:t>
            </a:r>
          </a:p>
          <a:p>
            <a:pPr lvl="1" algn="just">
              <a:lnSpc>
                <a:spcPct val="150000"/>
              </a:lnSpc>
            </a:pPr>
            <a:r>
              <a:rPr lang="en-US" dirty="0" smtClean="0">
                <a:latin typeface="PT Sans" panose="020B0503020203020204" pitchFamily="34" charset="0"/>
              </a:rPr>
              <a:t>The main agenda for this meeting is to address the hope that raised from global public health campaign. In this all the previous discussion been done and concluded that are done in World Conference. </a:t>
            </a:r>
            <a:endParaRPr lang="en-US" b="0" i="0" dirty="0">
              <a:effectLst/>
              <a:latin typeface="PT Sans" panose="020B0503020203020204" pitchFamily="34" charset="0"/>
            </a:endParaRPr>
          </a:p>
        </p:txBody>
      </p:sp>
    </p:spTree>
    <p:extLst>
      <p:ext uri="{BB962C8B-B14F-4D97-AF65-F5344CB8AC3E}">
        <p14:creationId xmlns:p14="http://schemas.microsoft.com/office/powerpoint/2010/main" val="429281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1BE0F-8420-2DC4-140B-395DA67FEEC9}"/>
              </a:ext>
            </a:extLst>
          </p:cNvPr>
          <p:cNvSpPr>
            <a:spLocks noGrp="1"/>
          </p:cNvSpPr>
          <p:nvPr>
            <p:ph type="title"/>
          </p:nvPr>
        </p:nvSpPr>
        <p:spPr/>
        <p:txBody>
          <a:bodyPr/>
          <a:lstStyle/>
          <a:p>
            <a:r>
              <a:rPr lang="en-US" b="1" dirty="0"/>
              <a:t>Create Supportive Environments </a:t>
            </a:r>
          </a:p>
        </p:txBody>
      </p:sp>
      <p:sp>
        <p:nvSpPr>
          <p:cNvPr id="3" name="Content Placeholder 2">
            <a:extLst>
              <a:ext uri="{FF2B5EF4-FFF2-40B4-BE49-F238E27FC236}">
                <a16:creationId xmlns:a16="http://schemas.microsoft.com/office/drawing/2014/main" xmlns="" id="{95DF3A32-EAD9-F5B4-48F2-36B2DF986C5E}"/>
              </a:ext>
            </a:extLst>
          </p:cNvPr>
          <p:cNvSpPr>
            <a:spLocks noGrp="1"/>
          </p:cNvSpPr>
          <p:nvPr>
            <p:ph idx="1"/>
          </p:nvPr>
        </p:nvSpPr>
        <p:spPr/>
        <p:txBody>
          <a:bodyPr>
            <a:normAutofit fontScale="85000" lnSpcReduction="20000"/>
          </a:bodyPr>
          <a:lstStyle/>
          <a:p>
            <a:pPr>
              <a:lnSpc>
                <a:spcPct val="150000"/>
              </a:lnSpc>
            </a:pPr>
            <a:r>
              <a:rPr lang="en-US" b="0" i="0" dirty="0" smtClean="0">
                <a:effectLst/>
                <a:latin typeface="arial" panose="020B0604020202020204" pitchFamily="34" charset="0"/>
              </a:rPr>
              <a:t>There are majorly two different initiative that are discussed and concluded in this area which are as follows: </a:t>
            </a:r>
          </a:p>
          <a:p>
            <a:pPr lvl="1">
              <a:lnSpc>
                <a:spcPct val="150000"/>
              </a:lnSpc>
            </a:pPr>
            <a:r>
              <a:rPr lang="en-US" dirty="0" smtClean="0">
                <a:latin typeface="arial" panose="020B0604020202020204" pitchFamily="34" charset="0"/>
              </a:rPr>
              <a:t>Vic Health Promotion Initiative – </a:t>
            </a:r>
            <a:r>
              <a:rPr lang="en-US" dirty="0" err="1" smtClean="0">
                <a:latin typeface="arial" panose="020B0604020202020204" pitchFamily="34" charset="0"/>
              </a:rPr>
              <a:t>VicHealth</a:t>
            </a:r>
            <a:r>
              <a:rPr lang="en-US" dirty="0" smtClean="0">
                <a:latin typeface="arial" panose="020B0604020202020204" pitchFamily="34" charset="0"/>
              </a:rPr>
              <a:t> help the organization to reduce the consumption of the Tabaco and help the employees to quit the consumption. </a:t>
            </a:r>
            <a:endParaRPr lang="en-US" dirty="0">
              <a:latin typeface="arial" panose="020B0604020202020204" pitchFamily="34" charset="0"/>
            </a:endParaRPr>
          </a:p>
          <a:p>
            <a:pPr lvl="1">
              <a:lnSpc>
                <a:spcPct val="150000"/>
              </a:lnSpc>
            </a:pPr>
            <a:r>
              <a:rPr lang="en-US" dirty="0" smtClean="0">
                <a:latin typeface="arial" panose="020B0604020202020204" pitchFamily="34" charset="0"/>
              </a:rPr>
              <a:t>They generally work for the intake of the item at the public place as well on the private place. </a:t>
            </a:r>
          </a:p>
          <a:p>
            <a:pPr lvl="1">
              <a:lnSpc>
                <a:spcPct val="150000"/>
              </a:lnSpc>
            </a:pPr>
            <a:r>
              <a:rPr lang="en-US" b="0" i="0" dirty="0" err="1" smtClean="0">
                <a:effectLst/>
                <a:latin typeface="arial" panose="020B0604020202020204" pitchFamily="34" charset="0"/>
              </a:rPr>
              <a:t>Monash</a:t>
            </a:r>
            <a:r>
              <a:rPr lang="en-US" b="0" i="0" dirty="0" smtClean="0">
                <a:effectLst/>
                <a:latin typeface="arial" panose="020B0604020202020204" pitchFamily="34" charset="0"/>
              </a:rPr>
              <a:t> City Initiative – They banded the smoking near to the authorized area like community hall, council building, area where kids used to play. They provide a option for the passive smokin</a:t>
            </a:r>
            <a:r>
              <a:rPr lang="en-US" dirty="0" smtClean="0">
                <a:latin typeface="arial" panose="020B0604020202020204" pitchFamily="34" charset="0"/>
              </a:rPr>
              <a:t>g so that the issue can be resolved. </a:t>
            </a:r>
            <a:r>
              <a:rPr lang="en-US" b="0" i="0" dirty="0">
                <a:effectLst/>
                <a:latin typeface="arial" panose="020B0604020202020204" pitchFamily="34" charset="0"/>
              </a:rPr>
              <a:t/>
            </a:r>
            <a:br>
              <a:rPr lang="en-US" b="0" i="0" dirty="0">
                <a:effectLst/>
                <a:latin typeface="arial" panose="020B0604020202020204" pitchFamily="34" charset="0"/>
              </a:rPr>
            </a:br>
            <a:endParaRPr lang="en-US" dirty="0"/>
          </a:p>
        </p:txBody>
      </p:sp>
    </p:spTree>
    <p:extLst>
      <p:ext uri="{BB962C8B-B14F-4D97-AF65-F5344CB8AC3E}">
        <p14:creationId xmlns:p14="http://schemas.microsoft.com/office/powerpoint/2010/main" val="265202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1BE0F-8420-2DC4-140B-395DA67FEEC9}"/>
              </a:ext>
            </a:extLst>
          </p:cNvPr>
          <p:cNvSpPr>
            <a:spLocks noGrp="1"/>
          </p:cNvSpPr>
          <p:nvPr>
            <p:ph type="title"/>
          </p:nvPr>
        </p:nvSpPr>
        <p:spPr/>
        <p:txBody>
          <a:bodyPr/>
          <a:lstStyle/>
          <a:p>
            <a:r>
              <a:rPr lang="en-US" b="1" dirty="0"/>
              <a:t>Develop Personal Skills </a:t>
            </a:r>
          </a:p>
        </p:txBody>
      </p:sp>
      <p:sp>
        <p:nvSpPr>
          <p:cNvPr id="3" name="Content Placeholder 2">
            <a:extLst>
              <a:ext uri="{FF2B5EF4-FFF2-40B4-BE49-F238E27FC236}">
                <a16:creationId xmlns:a16="http://schemas.microsoft.com/office/drawing/2014/main" xmlns="" id="{95DF3A32-EAD9-F5B4-48F2-36B2DF986C5E}"/>
              </a:ext>
            </a:extLst>
          </p:cNvPr>
          <p:cNvSpPr>
            <a:spLocks noGrp="1"/>
          </p:cNvSpPr>
          <p:nvPr>
            <p:ph idx="1"/>
          </p:nvPr>
        </p:nvSpPr>
        <p:spPr/>
        <p:txBody>
          <a:bodyPr>
            <a:normAutofit lnSpcReduction="10000"/>
          </a:bodyPr>
          <a:lstStyle/>
          <a:p>
            <a:pPr algn="just">
              <a:lnSpc>
                <a:spcPct val="150000"/>
              </a:lnSpc>
            </a:pPr>
            <a:r>
              <a:rPr lang="en-US" dirty="0" smtClean="0">
                <a:latin typeface="PT Sans" panose="020B0503020203020204" pitchFamily="34" charset="0"/>
              </a:rPr>
              <a:t>The Australian health promotion campaign that undertake in the development of personal skills are as follows: </a:t>
            </a:r>
          </a:p>
          <a:p>
            <a:pPr lvl="1" algn="just">
              <a:lnSpc>
                <a:spcPct val="150000"/>
              </a:lnSpc>
            </a:pPr>
            <a:r>
              <a:rPr lang="en-US" dirty="0" err="1" smtClean="0">
                <a:latin typeface="PT Sans" panose="020B0503020203020204" pitchFamily="34" charset="0"/>
              </a:rPr>
              <a:t>VicHealth</a:t>
            </a:r>
            <a:r>
              <a:rPr lang="en-US" dirty="0" smtClean="0">
                <a:latin typeface="PT Sans" panose="020B0503020203020204" pitchFamily="34" charset="0"/>
              </a:rPr>
              <a:t> promotion </a:t>
            </a:r>
            <a:r>
              <a:rPr lang="en-US" dirty="0">
                <a:latin typeface="PT Sans" panose="020B0503020203020204" pitchFamily="34" charset="0"/>
              </a:rPr>
              <a:t>initiatives</a:t>
            </a:r>
            <a:r>
              <a:rPr lang="en-US" dirty="0" smtClean="0">
                <a:latin typeface="PT Sans" panose="020B0503020203020204" pitchFamily="34" charset="0"/>
              </a:rPr>
              <a:t>: They increase the price of the tobacco product and restrict the sale of the smoking item in some of the area. </a:t>
            </a:r>
          </a:p>
          <a:p>
            <a:pPr lvl="1" algn="just">
              <a:lnSpc>
                <a:spcPct val="150000"/>
              </a:lnSpc>
            </a:pPr>
            <a:r>
              <a:rPr lang="en-US" dirty="0">
                <a:latin typeface="PT Sans" panose="020B0503020203020204" pitchFamily="34" charset="0"/>
              </a:rPr>
              <a:t>Actions from the City of </a:t>
            </a:r>
            <a:r>
              <a:rPr lang="en-US" dirty="0" err="1">
                <a:latin typeface="PT Sans" panose="020B0503020203020204" pitchFamily="34" charset="0"/>
              </a:rPr>
              <a:t>Monash</a:t>
            </a:r>
            <a:r>
              <a:rPr lang="en-US" dirty="0" smtClean="0">
                <a:latin typeface="PT Sans" panose="020B0503020203020204" pitchFamily="34" charset="0"/>
              </a:rPr>
              <a:t>: The city of </a:t>
            </a:r>
            <a:r>
              <a:rPr lang="en-US" dirty="0" err="1" smtClean="0">
                <a:latin typeface="PT Sans" panose="020B0503020203020204" pitchFamily="34" charset="0"/>
              </a:rPr>
              <a:t>monash</a:t>
            </a:r>
            <a:r>
              <a:rPr lang="en-US" dirty="0" smtClean="0">
                <a:latin typeface="PT Sans" panose="020B0503020203020204" pitchFamily="34" charset="0"/>
              </a:rPr>
              <a:t> clearly ban sell of smoking items and created a act for the same. Also they have formed a regulatory firm that can circulate the responsibility to reduce the consumption. </a:t>
            </a:r>
            <a:endParaRPr lang="en-US" b="0" i="0" dirty="0">
              <a:effectLst/>
              <a:latin typeface="PT Sans" panose="020B0503020203020204" pitchFamily="34" charset="0"/>
            </a:endParaRPr>
          </a:p>
        </p:txBody>
      </p:sp>
    </p:spTree>
    <p:extLst>
      <p:ext uri="{BB962C8B-B14F-4D97-AF65-F5344CB8AC3E}">
        <p14:creationId xmlns:p14="http://schemas.microsoft.com/office/powerpoint/2010/main" val="100166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United</a:t>
            </a:r>
            <a:br>
              <a:rPr lang="en-US" dirty="0"/>
            </a:br>
            <a:r>
              <a:rPr lang="en-US" dirty="0"/>
              <a:t>Nations Sustainable Development Goal</a:t>
            </a:r>
          </a:p>
        </p:txBody>
      </p:sp>
      <p:sp>
        <p:nvSpPr>
          <p:cNvPr id="3" name="Content Placeholder 2"/>
          <p:cNvSpPr>
            <a:spLocks noGrp="1"/>
          </p:cNvSpPr>
          <p:nvPr>
            <p:ph idx="1"/>
          </p:nvPr>
        </p:nvSpPr>
        <p:spPr>
          <a:xfrm>
            <a:off x="1103312" y="2582333"/>
            <a:ext cx="8946541" cy="3666066"/>
          </a:xfrm>
        </p:spPr>
        <p:txBody>
          <a:bodyPr>
            <a:normAutofit fontScale="85000" lnSpcReduction="20000"/>
          </a:bodyPr>
          <a:lstStyle/>
          <a:p>
            <a:r>
              <a:rPr lang="en-US" dirty="0" smtClean="0"/>
              <a:t>The initiative that are taken by the </a:t>
            </a:r>
            <a:r>
              <a:rPr lang="en-US" dirty="0" err="1" smtClean="0"/>
              <a:t>VicHealth</a:t>
            </a:r>
            <a:r>
              <a:rPr lang="en-US" dirty="0" smtClean="0"/>
              <a:t> and </a:t>
            </a:r>
            <a:r>
              <a:rPr lang="en-US" dirty="0" err="1" smtClean="0"/>
              <a:t>Monash</a:t>
            </a:r>
            <a:r>
              <a:rPr lang="en-US" dirty="0" smtClean="0"/>
              <a:t> city for the health promotion campaign are very closely linked to the UNSD Goals that are as follows:</a:t>
            </a:r>
          </a:p>
          <a:p>
            <a:pPr lvl="1"/>
            <a:r>
              <a:rPr lang="en-US" dirty="0" smtClean="0"/>
              <a:t> They both on the motive to reduce the consumption of the Tobacco product in the counsel area as well at the public area. </a:t>
            </a:r>
          </a:p>
          <a:p>
            <a:pPr lvl="1"/>
            <a:r>
              <a:rPr lang="en-US" dirty="0" smtClean="0"/>
              <a:t>They have banned the selling of the product that are </a:t>
            </a:r>
            <a:r>
              <a:rPr lang="en-US" dirty="0" err="1" smtClean="0"/>
              <a:t>ilegal</a:t>
            </a:r>
            <a:r>
              <a:rPr lang="en-US" dirty="0" smtClean="0"/>
              <a:t> and made up of tobacco like cigarettes etc. </a:t>
            </a:r>
          </a:p>
          <a:p>
            <a:pPr lvl="1"/>
            <a:r>
              <a:rPr lang="en-US" dirty="0" smtClean="0"/>
              <a:t>The advertisement that are been made by the tobacco companies area totally banned by the UNSD. </a:t>
            </a:r>
            <a:endParaRPr lang="en-US" dirty="0"/>
          </a:p>
          <a:p>
            <a:r>
              <a:rPr lang="en-US" dirty="0" smtClean="0"/>
              <a:t>These are some of the mutual goal that are undertaken by the UNSD to promote the health campaign that are also taken by the Ottawa charter. </a:t>
            </a:r>
          </a:p>
        </p:txBody>
      </p:sp>
    </p:spTree>
    <p:extLst>
      <p:ext uri="{BB962C8B-B14F-4D97-AF65-F5344CB8AC3E}">
        <p14:creationId xmlns:p14="http://schemas.microsoft.com/office/powerpoint/2010/main" val="2448307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1BE0F-8420-2DC4-140B-395DA67FEEC9}"/>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xmlns="" id="{95DF3A32-EAD9-F5B4-48F2-36B2DF986C5E}"/>
              </a:ext>
            </a:extLst>
          </p:cNvPr>
          <p:cNvSpPr>
            <a:spLocks noGrp="1"/>
          </p:cNvSpPr>
          <p:nvPr>
            <p:ph idx="1"/>
          </p:nvPr>
        </p:nvSpPr>
        <p:spPr/>
        <p:txBody>
          <a:bodyPr>
            <a:normAutofit fontScale="85000" lnSpcReduction="20000"/>
          </a:bodyPr>
          <a:lstStyle/>
          <a:p>
            <a:pPr algn="just">
              <a:lnSpc>
                <a:spcPct val="150000"/>
              </a:lnSpc>
            </a:pPr>
            <a:r>
              <a:rPr lang="en-US" dirty="0"/>
              <a:t>This presentation has explained the action areas by WHO in the Ottawa Charter Health. </a:t>
            </a:r>
          </a:p>
          <a:p>
            <a:pPr algn="just">
              <a:lnSpc>
                <a:spcPct val="150000"/>
              </a:lnSpc>
            </a:pPr>
            <a:r>
              <a:rPr lang="en-US" dirty="0"/>
              <a:t>Three action areas are considered in the presentation and explained accordingly. </a:t>
            </a:r>
            <a:endParaRPr lang="en-US" dirty="0" smtClean="0"/>
          </a:p>
          <a:p>
            <a:pPr lvl="1" algn="just">
              <a:lnSpc>
                <a:spcPct val="150000"/>
              </a:lnSpc>
            </a:pPr>
            <a:r>
              <a:rPr lang="en-US" dirty="0" smtClean="0"/>
              <a:t>Building Healthy Public Policy </a:t>
            </a:r>
          </a:p>
          <a:p>
            <a:pPr lvl="1" algn="just">
              <a:lnSpc>
                <a:spcPct val="150000"/>
              </a:lnSpc>
            </a:pPr>
            <a:r>
              <a:rPr lang="en-US" dirty="0" smtClean="0"/>
              <a:t>Create Supportive Environment </a:t>
            </a:r>
          </a:p>
          <a:p>
            <a:pPr lvl="1" algn="just">
              <a:lnSpc>
                <a:spcPct val="150000"/>
              </a:lnSpc>
            </a:pPr>
            <a:r>
              <a:rPr lang="en-US" dirty="0" smtClean="0"/>
              <a:t>Develop Personal Skills</a:t>
            </a:r>
          </a:p>
          <a:p>
            <a:pPr algn="just">
              <a:lnSpc>
                <a:spcPct val="150000"/>
              </a:lnSpc>
            </a:pPr>
            <a:r>
              <a:rPr lang="en-US" dirty="0" smtClean="0"/>
              <a:t>The UNSD goal are linked to the health promotion that are defined by the promotion campaign. </a:t>
            </a:r>
            <a:endParaRPr lang="en-US" dirty="0"/>
          </a:p>
        </p:txBody>
      </p:sp>
    </p:spTree>
    <p:extLst>
      <p:ext uri="{BB962C8B-B14F-4D97-AF65-F5344CB8AC3E}">
        <p14:creationId xmlns:p14="http://schemas.microsoft.com/office/powerpoint/2010/main" val="3017410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91</TotalTime>
  <Words>1211</Words>
  <Application>Microsoft Office PowerPoint</Application>
  <PresentationFormat>Custom</PresentationFormat>
  <Paragraphs>72</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NUR135 Assessment 3 Information </vt:lpstr>
      <vt:lpstr>Introduction </vt:lpstr>
      <vt:lpstr>Health Promotion Campaign </vt:lpstr>
      <vt:lpstr>Action Areas </vt:lpstr>
      <vt:lpstr>Build Healthy Public Policy </vt:lpstr>
      <vt:lpstr>Create Supportive Environments </vt:lpstr>
      <vt:lpstr>Develop Personal Skills </vt:lpstr>
      <vt:lpstr>United Nations Sustainable Development Goal</vt:lpstr>
      <vt:lpstr>Conclusion </vt:lpstr>
      <vt:lpstr>References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NUR135 Assessment 3 Information </dc:title>
  <cp:revision>11</cp:revision>
  <dcterms:created xsi:type="dcterms:W3CDTF">2022-10-31T17:24:32Z</dcterms:created>
  <dcterms:modified xsi:type="dcterms:W3CDTF">2022-11-01T04:44:18Z</dcterms:modified>
</cp:coreProperties>
</file>