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85"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p:cViewPr varScale="1">
        <p:scale>
          <a:sx n="103" d="100"/>
          <a:sy n="103"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F622-0330-2C0A-4265-AFE80E471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30F975-3AEC-BA28-170D-0C90F53F3D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733D6F-35C1-BCA2-8FF4-45827395C584}"/>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5" name="Footer Placeholder 4">
            <a:extLst>
              <a:ext uri="{FF2B5EF4-FFF2-40B4-BE49-F238E27FC236}">
                <a16:creationId xmlns:a16="http://schemas.microsoft.com/office/drawing/2014/main" id="{65213327-28AD-CD61-9972-32433A2C6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5BEF03-51BA-F6D5-0EC5-A983ABAD534D}"/>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2221553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0CDE8-9BA9-AB4F-A021-23CCDFE1DA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20ABDC-81F3-6420-0E43-3EA015D33D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5B62A-2650-EA98-EAF9-C62B9A9AA897}"/>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5" name="Footer Placeholder 4">
            <a:extLst>
              <a:ext uri="{FF2B5EF4-FFF2-40B4-BE49-F238E27FC236}">
                <a16:creationId xmlns:a16="http://schemas.microsoft.com/office/drawing/2014/main" id="{0AF76E64-B3AB-1330-71FF-D0D395BD3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A143E-6C16-32D9-1A28-32AFBE9B6A58}"/>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188536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6C049-CBF9-1213-67FE-640B02A15E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F8167-341E-D8C3-9E7F-733EF677A5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B7BA0-F44C-547D-D0CA-E2AB1ECD33FB}"/>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5" name="Footer Placeholder 4">
            <a:extLst>
              <a:ext uri="{FF2B5EF4-FFF2-40B4-BE49-F238E27FC236}">
                <a16:creationId xmlns:a16="http://schemas.microsoft.com/office/drawing/2014/main" id="{EFD7B1AD-C658-E1BD-B7F4-E92F38C8E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23362-1632-4CB4-2917-A7B2712A5F19}"/>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323066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6556-6668-B125-F34F-69799B4E29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BF5B4E-5FD8-9FC4-B4D0-A7CBCBD271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6EE7E-DFC9-BC91-83CA-D162B3010FBB}"/>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5" name="Footer Placeholder 4">
            <a:extLst>
              <a:ext uri="{FF2B5EF4-FFF2-40B4-BE49-F238E27FC236}">
                <a16:creationId xmlns:a16="http://schemas.microsoft.com/office/drawing/2014/main" id="{F59CCA15-F5DD-93DC-76D5-31355911C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6996C-9030-9FA1-E1EB-1A2E757182B0}"/>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426368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0AA4-807A-1446-F562-7E2E5B4B8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E4A9DE-0399-60FF-074B-A59D1FBB6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198D9C-5966-741A-12C5-D47CB97B1B8B}"/>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5" name="Footer Placeholder 4">
            <a:extLst>
              <a:ext uri="{FF2B5EF4-FFF2-40B4-BE49-F238E27FC236}">
                <a16:creationId xmlns:a16="http://schemas.microsoft.com/office/drawing/2014/main" id="{21CEA78C-F034-A763-FD05-81BFFD321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CF331-9ADB-40B9-8F74-012149E30732}"/>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10142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69C0-75E0-DEC2-9DF8-E7EFBDF68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60C612-6EBE-9D1F-719D-DB1FE2D6E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4F4384-D934-D2B7-5AED-F150BE349B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228541-FD07-9798-046B-75A95626A39B}"/>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6" name="Footer Placeholder 5">
            <a:extLst>
              <a:ext uri="{FF2B5EF4-FFF2-40B4-BE49-F238E27FC236}">
                <a16:creationId xmlns:a16="http://schemas.microsoft.com/office/drawing/2014/main" id="{A6CD4655-A77D-FF0B-95E0-72207F740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8A19B-3F01-F802-439E-651F6DBF0877}"/>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133734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C425-3A19-C291-FF1A-46F79476CE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FEB5E5-306B-54DE-24E3-E528DAA8DC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489EF-0ACA-8775-E73D-5B0E6F692D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518807-8AF3-7188-22FB-91A6DA55DE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D728-0ACD-AF5E-350E-2E7E4F392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4B1500-9A2D-5834-DD0A-EE6942BE551B}"/>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8" name="Footer Placeholder 7">
            <a:extLst>
              <a:ext uri="{FF2B5EF4-FFF2-40B4-BE49-F238E27FC236}">
                <a16:creationId xmlns:a16="http://schemas.microsoft.com/office/drawing/2014/main" id="{EB577C9B-C124-59B6-533B-66FF2623C8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63DC3-2651-A32C-E711-ECF6333DB886}"/>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91859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69C2-6C03-CF80-0B37-2BCB368529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04DC77-4432-F427-3D43-0322FC11D99A}"/>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4" name="Footer Placeholder 3">
            <a:extLst>
              <a:ext uri="{FF2B5EF4-FFF2-40B4-BE49-F238E27FC236}">
                <a16:creationId xmlns:a16="http://schemas.microsoft.com/office/drawing/2014/main" id="{04F8ADA8-A057-D3FB-5A04-E068D203E5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F94A26-3920-8978-6ACC-9E5F007637A2}"/>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6432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FEB06A-753B-C46C-4E3E-A9DEF75082C8}"/>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3" name="Footer Placeholder 2">
            <a:extLst>
              <a:ext uri="{FF2B5EF4-FFF2-40B4-BE49-F238E27FC236}">
                <a16:creationId xmlns:a16="http://schemas.microsoft.com/office/drawing/2014/main" id="{A4318908-56FA-A13A-46DA-3735F13F48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BEF4D4-D365-2C9A-4C65-798C08D7B808}"/>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163195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F6DE-AF98-034D-489F-B7ABF687C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A13BBD-D0AF-960B-B5CE-2799AAEB1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D296A6-18C1-BEC9-44AD-4BD74925D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7B56-0AA4-93AE-A724-B1A9129FCE86}"/>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6" name="Footer Placeholder 5">
            <a:extLst>
              <a:ext uri="{FF2B5EF4-FFF2-40B4-BE49-F238E27FC236}">
                <a16:creationId xmlns:a16="http://schemas.microsoft.com/office/drawing/2014/main" id="{F6ACF1FA-25F3-8BE6-33ED-A12AB5E05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883FB9-758F-80AB-A67E-32E44D26447A}"/>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161754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2677-40CC-F8BB-B0D1-4F8676F77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7D39AD-1331-3FFE-84A6-6AB1B12E03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5654A4-8E09-0D3E-8512-5A60219CF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D48A9A-3DC9-37AA-12CA-12D8C65AEFCA}"/>
              </a:ext>
            </a:extLst>
          </p:cNvPr>
          <p:cNvSpPr>
            <a:spLocks noGrp="1"/>
          </p:cNvSpPr>
          <p:nvPr>
            <p:ph type="dt" sz="half" idx="10"/>
          </p:nvPr>
        </p:nvSpPr>
        <p:spPr/>
        <p:txBody>
          <a:bodyPr/>
          <a:lstStyle/>
          <a:p>
            <a:fld id="{7EAAC518-78C6-7F4E-8809-CCE1E242ACF7}" type="datetimeFigureOut">
              <a:rPr lang="en-US" smtClean="0"/>
              <a:t>5/13/24</a:t>
            </a:fld>
            <a:endParaRPr lang="en-US"/>
          </a:p>
        </p:txBody>
      </p:sp>
      <p:sp>
        <p:nvSpPr>
          <p:cNvPr id="6" name="Footer Placeholder 5">
            <a:extLst>
              <a:ext uri="{FF2B5EF4-FFF2-40B4-BE49-F238E27FC236}">
                <a16:creationId xmlns:a16="http://schemas.microsoft.com/office/drawing/2014/main" id="{A64DE919-69F6-86DE-E1E0-E52DB727B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F9A4E-8D6E-F577-2C30-B43DFA3BA6B8}"/>
              </a:ext>
            </a:extLst>
          </p:cNvPr>
          <p:cNvSpPr>
            <a:spLocks noGrp="1"/>
          </p:cNvSpPr>
          <p:nvPr>
            <p:ph type="sldNum" sz="quarter" idx="12"/>
          </p:nvPr>
        </p:nvSpPr>
        <p:spPr/>
        <p:txBody>
          <a:bodyPr/>
          <a:lstStyle/>
          <a:p>
            <a:fld id="{7D329539-2DB1-9547-B98E-AC14A29DE5B9}" type="slidenum">
              <a:rPr lang="en-US" smtClean="0"/>
              <a:t>‹#›</a:t>
            </a:fld>
            <a:endParaRPr lang="en-US"/>
          </a:p>
        </p:txBody>
      </p:sp>
    </p:spTree>
    <p:extLst>
      <p:ext uri="{BB962C8B-B14F-4D97-AF65-F5344CB8AC3E}">
        <p14:creationId xmlns:p14="http://schemas.microsoft.com/office/powerpoint/2010/main" val="288680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304C97-A164-1207-EACE-70749EC86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C4FF01-B669-C583-431C-728D7DBEA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67A6A-44EC-B6A3-A669-A267F5952B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AC518-78C6-7F4E-8809-CCE1E242ACF7}" type="datetimeFigureOut">
              <a:rPr lang="en-US" smtClean="0"/>
              <a:t>5/13/24</a:t>
            </a:fld>
            <a:endParaRPr lang="en-US"/>
          </a:p>
        </p:txBody>
      </p:sp>
      <p:sp>
        <p:nvSpPr>
          <p:cNvPr id="5" name="Footer Placeholder 4">
            <a:extLst>
              <a:ext uri="{FF2B5EF4-FFF2-40B4-BE49-F238E27FC236}">
                <a16:creationId xmlns:a16="http://schemas.microsoft.com/office/drawing/2014/main" id="{18BAEEA8-F73F-E085-1D93-058D5EEBA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9A75C9-C1FA-7D92-A4A9-5D56B705AC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29539-2DB1-9547-B98E-AC14A29DE5B9}" type="slidenum">
              <a:rPr lang="en-US" smtClean="0"/>
              <a:t>‹#›</a:t>
            </a:fld>
            <a:endParaRPr lang="en-US"/>
          </a:p>
        </p:txBody>
      </p:sp>
    </p:spTree>
    <p:extLst>
      <p:ext uri="{BB962C8B-B14F-4D97-AF65-F5344CB8AC3E}">
        <p14:creationId xmlns:p14="http://schemas.microsoft.com/office/powerpoint/2010/main" val="4050203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kopoLzvh5jY&amp;ab_channel=OpenAI" TargetMode="External"/><Relationship Id="rId2" Type="http://schemas.openxmlformats.org/officeDocument/2006/relationships/hyperlink" Target="https://www.youtube.com/watch?v=0ephTkEiCko&amp;ab_channel=BenjaminSchuman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F4DB3-13ED-DCB0-6027-3FC7CD82143C}"/>
              </a:ext>
            </a:extLst>
          </p:cNvPr>
          <p:cNvSpPr>
            <a:spLocks noGrp="1"/>
          </p:cNvSpPr>
          <p:nvPr>
            <p:ph type="ctrTitle"/>
          </p:nvPr>
        </p:nvSpPr>
        <p:spPr/>
        <p:txBody>
          <a:bodyPr/>
          <a:lstStyle/>
          <a:p>
            <a:r>
              <a:rPr lang="en-US" dirty="0"/>
              <a:t>Reinforcement Learning</a:t>
            </a:r>
          </a:p>
        </p:txBody>
      </p:sp>
      <p:sp>
        <p:nvSpPr>
          <p:cNvPr id="3" name="Subtitle 2">
            <a:extLst>
              <a:ext uri="{FF2B5EF4-FFF2-40B4-BE49-F238E27FC236}">
                <a16:creationId xmlns:a16="http://schemas.microsoft.com/office/drawing/2014/main" id="{533D068F-098C-D8F3-E5D9-5AF43C31EA6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82644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767AC-3AC1-123C-9D1B-FE7157D04E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5B49E4-1BB7-D2DE-F63B-4BE1011D822B}"/>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latin typeface="Söhne"/>
              </a:rPr>
              <a:t>Formal Definitions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Deterministic Policy</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A function </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a:solidFill>
                  <a:srgbClr val="0D0D0D"/>
                </a:solidFill>
                <a:effectLst/>
                <a:latin typeface="KaTeX_Math"/>
              </a:rPr>
              <a:t>A</a:t>
            </a:r>
            <a:r>
              <a:rPr lang="en-US" b="0" i="0" dirty="0">
                <a:solidFill>
                  <a:srgbClr val="0D0D0D"/>
                </a:solidFill>
                <a:effectLst/>
                <a:latin typeface="Söhne"/>
              </a:rPr>
              <a:t> where </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a:solidFill>
                  <a:srgbClr val="0D0D0D"/>
                </a:solidFill>
                <a:effectLst/>
                <a:latin typeface="KaTeX_Math"/>
              </a:rPr>
              <a:t>a</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Stochastic Policy</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A function </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a:solidFill>
                  <a:srgbClr val="0D0D0D"/>
                </a:solidFill>
                <a:effectLst/>
                <a:latin typeface="KaTeX_Math"/>
              </a:rPr>
              <a:t>A</a:t>
            </a:r>
            <a:r>
              <a:rPr lang="en-US" b="0" i="0" dirty="0">
                <a:solidFill>
                  <a:srgbClr val="0D0D0D"/>
                </a:solidFill>
                <a:effectLst/>
                <a:latin typeface="KaTeX_Main"/>
              </a:rPr>
              <a:t>→[0,1]</a:t>
            </a:r>
            <a:r>
              <a:rPr lang="en-US" b="0" i="0" dirty="0">
                <a:solidFill>
                  <a:srgbClr val="0D0D0D"/>
                </a:solidFill>
                <a:effectLst/>
                <a:latin typeface="Söhne"/>
              </a:rPr>
              <a:t> where </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1" dirty="0">
                <a:solidFill>
                  <a:srgbClr val="0D0D0D"/>
                </a:solidFill>
                <a:effectLst/>
                <a:latin typeface="KaTeX_Math"/>
              </a:rPr>
              <a:t>P</a:t>
            </a:r>
            <a:r>
              <a:rPr lang="en-US" b="0" i="0" dirty="0">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Examples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Deterministic</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Söhne"/>
              </a:rPr>
              <a:t>Robot Navigation</a:t>
            </a:r>
            <a:r>
              <a:rPr lang="en-US" b="0" i="0" dirty="0">
                <a:solidFill>
                  <a:srgbClr val="0D0D0D"/>
                </a:solidFill>
                <a:effectLst/>
                <a:latin typeface="Söhne"/>
              </a:rPr>
              <a:t>: If the robot is at (2,3), it always moves to (2,4).</a:t>
            </a:r>
          </a:p>
          <a:p>
            <a:pPr marL="742950" lvl="1" indent="-285750" algn="l">
              <a:buFont typeface="+mj-lt"/>
              <a:buAutoNum type="arabicPeriod"/>
            </a:pPr>
            <a:r>
              <a:rPr lang="en-US" b="1" i="0" dirty="0">
                <a:solidFill>
                  <a:srgbClr val="0D0D0D"/>
                </a:solidFill>
                <a:effectLst/>
                <a:latin typeface="Söhne"/>
              </a:rPr>
              <a:t>Stochastic</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Söhne"/>
              </a:rPr>
              <a:t>Game Strategy</a:t>
            </a:r>
            <a:r>
              <a:rPr lang="en-US" b="0" i="0" dirty="0">
                <a:solidFill>
                  <a:srgbClr val="0D0D0D"/>
                </a:solidFill>
                <a:effectLst/>
                <a:latin typeface="Söhne"/>
              </a:rPr>
              <a:t>: If in a certain game state, the agent might attack with a probability of 0.8 and defend with a probability of 0.2.</a:t>
            </a:r>
          </a:p>
          <a:p>
            <a:pPr algn="l">
              <a:buFont typeface="+mj-lt"/>
              <a:buAutoNum type="arabicPeriod"/>
            </a:pPr>
            <a:r>
              <a:rPr lang="en-US" b="1" i="0" dirty="0">
                <a:solidFill>
                  <a:srgbClr val="0D0D0D"/>
                </a:solidFill>
                <a:effectLst/>
                <a:latin typeface="Söhne"/>
              </a:rPr>
              <a:t>Advantages and Use Cases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Deterministic Policies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Simplicity and ease of implementation.</a:t>
            </a:r>
          </a:p>
          <a:p>
            <a:pPr marL="1143000" lvl="2" indent="-228600" algn="l">
              <a:buFont typeface="+mj-lt"/>
              <a:buAutoNum type="arabicPeriod"/>
            </a:pPr>
            <a:r>
              <a:rPr lang="en-US" b="0" i="0" dirty="0">
                <a:solidFill>
                  <a:srgbClr val="0D0D0D"/>
                </a:solidFill>
                <a:effectLst/>
                <a:latin typeface="Söhne"/>
              </a:rPr>
              <a:t>Useful when actions have predictable outcomes.</a:t>
            </a:r>
          </a:p>
          <a:p>
            <a:pPr marL="742950" lvl="1" indent="-285750" algn="l">
              <a:buFont typeface="+mj-lt"/>
              <a:buAutoNum type="arabicPeriod"/>
            </a:pPr>
            <a:r>
              <a:rPr lang="en-US" b="1" i="0" dirty="0">
                <a:solidFill>
                  <a:srgbClr val="0D0D0D"/>
                </a:solidFill>
                <a:effectLst/>
                <a:latin typeface="Söhne"/>
              </a:rPr>
              <a:t>Stochastic Policies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Useful in environments with uncertainty or noise.</a:t>
            </a:r>
          </a:p>
          <a:p>
            <a:pPr marL="1143000" lvl="2" indent="-228600" algn="l">
              <a:buFont typeface="+mj-lt"/>
              <a:buAutoNum type="arabicPeriod"/>
            </a:pPr>
            <a:r>
              <a:rPr lang="en-US" b="0" i="0" dirty="0">
                <a:solidFill>
                  <a:srgbClr val="0D0D0D"/>
                </a:solidFill>
                <a:effectLst/>
                <a:latin typeface="Söhne"/>
              </a:rPr>
              <a:t>Facilitate exploration by preventing the agent from being stuck in local optima.</a:t>
            </a:r>
          </a:p>
          <a:p>
            <a:endParaRPr lang="en-US" dirty="0"/>
          </a:p>
        </p:txBody>
      </p:sp>
    </p:spTree>
    <p:extLst>
      <p:ext uri="{BB962C8B-B14F-4D97-AF65-F5344CB8AC3E}">
        <p14:creationId xmlns:p14="http://schemas.microsoft.com/office/powerpoint/2010/main" val="23102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DA90-61EA-F72D-0476-BD47E8631A26}"/>
              </a:ext>
            </a:extLst>
          </p:cNvPr>
          <p:cNvSpPr>
            <a:spLocks noGrp="1"/>
          </p:cNvSpPr>
          <p:nvPr>
            <p:ph type="title"/>
          </p:nvPr>
        </p:nvSpPr>
        <p:spPr/>
        <p:txBody>
          <a:bodyPr>
            <a:normAutofit fontScale="90000"/>
          </a:bodyPr>
          <a:lstStyle/>
          <a:p>
            <a:r>
              <a:rPr lang="en-US" b="1" i="0" dirty="0">
                <a:solidFill>
                  <a:srgbClr val="0D0D0D"/>
                </a:solidFill>
                <a:effectLst/>
                <a:latin typeface="Söhne"/>
              </a:rPr>
              <a:t>Value Functions: State-Value and Action-Value Functions</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4D7DF274-CA67-062B-DEB2-2666433C3ABC}"/>
              </a:ext>
            </a:extLst>
          </p:cNvPr>
          <p:cNvSpPr>
            <a:spLocks noGrp="1"/>
          </p:cNvSpPr>
          <p:nvPr>
            <p:ph idx="1"/>
          </p:nvPr>
        </p:nvSpPr>
        <p:spPr/>
        <p:txBody>
          <a:bodyPr>
            <a:normAutofit lnSpcReduction="10000"/>
          </a:bodyPr>
          <a:lstStyle/>
          <a:p>
            <a:pPr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Value functions estimate the expected return (total accumulated reward) from a given state or state-action pair.</a:t>
            </a:r>
          </a:p>
          <a:p>
            <a:pPr algn="l">
              <a:buFont typeface="+mj-lt"/>
              <a:buAutoNum type="arabicPeriod"/>
            </a:pPr>
            <a:r>
              <a:rPr lang="en-US" b="1" i="0" dirty="0">
                <a:solidFill>
                  <a:srgbClr val="0D0D0D"/>
                </a:solidFill>
                <a:effectLst/>
                <a:latin typeface="Söhne"/>
              </a:rPr>
              <a:t>State-Value Function </a:t>
            </a:r>
            <a:r>
              <a:rPr lang="en-US" b="1" i="1" dirty="0">
                <a:solidFill>
                  <a:srgbClr val="0D0D0D"/>
                </a:solidFill>
                <a:effectLst/>
                <a:latin typeface="KaTeX_Math"/>
              </a:rPr>
              <a:t>V</a:t>
            </a:r>
            <a:r>
              <a:rPr lang="en-US" b="1" i="0" dirty="0">
                <a:solidFill>
                  <a:srgbClr val="0D0D0D"/>
                </a:solidFill>
                <a:effectLst/>
                <a:latin typeface="KaTeX_Main"/>
              </a:rPr>
              <a:t>(</a:t>
            </a:r>
            <a:r>
              <a:rPr lang="en-US" b="1" i="1" dirty="0">
                <a:solidFill>
                  <a:srgbClr val="0D0D0D"/>
                </a:solidFill>
                <a:effectLst/>
                <a:latin typeface="KaTeX_Math"/>
              </a:rPr>
              <a:t>s</a:t>
            </a:r>
            <a:r>
              <a:rPr lang="en-US" b="1" i="0" dirty="0">
                <a:solidFill>
                  <a:srgbClr val="0D0D0D"/>
                </a:solidFill>
                <a:effectLst/>
                <a:latin typeface="KaTeX_Main"/>
              </a:rPr>
              <a:t>)</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Definition</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The state-value function </a:t>
            </a:r>
            <a:r>
              <a:rPr lang="en-US" b="0" i="1" dirty="0">
                <a:solidFill>
                  <a:srgbClr val="0D0D0D"/>
                </a:solidFill>
                <a:effectLst/>
                <a:latin typeface="KaTeX_Math"/>
              </a:rPr>
              <a:t>V</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gives the expected return starting from state </a:t>
            </a:r>
            <a:r>
              <a:rPr lang="en-US" b="0" i="1" dirty="0">
                <a:solidFill>
                  <a:srgbClr val="0D0D0D"/>
                </a:solidFill>
                <a:effectLst/>
                <a:latin typeface="KaTeX_Math"/>
              </a:rPr>
              <a:t>s</a:t>
            </a:r>
            <a:r>
              <a:rPr lang="en-US" b="0" i="0" dirty="0">
                <a:solidFill>
                  <a:srgbClr val="0D0D0D"/>
                </a:solidFill>
                <a:effectLst/>
                <a:latin typeface="Söhne"/>
              </a:rPr>
              <a:t> and following a particular policy </a:t>
            </a:r>
            <a:r>
              <a:rPr lang="el-GR" b="0" i="1" dirty="0">
                <a:solidFill>
                  <a:srgbClr val="0D0D0D"/>
                </a:solidFill>
                <a:effectLst/>
                <a:latin typeface="KaTeX_Math"/>
              </a:rPr>
              <a:t>π</a:t>
            </a:r>
            <a:r>
              <a:rPr lang="el-GR"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KaTeX_AMS"/>
              </a:rPr>
              <a:t>E</a:t>
            </a:r>
            <a:r>
              <a:rPr lang="en-US" b="0" i="0" dirty="0">
                <a:solidFill>
                  <a:srgbClr val="0D0D0D"/>
                </a:solidFill>
                <a:effectLst/>
                <a:latin typeface="KaTeX_Main"/>
              </a:rPr>
              <a:t>[</a:t>
            </a:r>
            <a:r>
              <a:rPr lang="en-US" b="0" i="1" dirty="0">
                <a:solidFill>
                  <a:srgbClr val="0D0D0D"/>
                </a:solidFill>
                <a:effectLst/>
                <a:latin typeface="KaTeX_Math"/>
              </a:rPr>
              <a:t>Gt</a:t>
            </a:r>
            <a:r>
              <a:rPr lang="en-US" b="0" i="0" dirty="0">
                <a:solidFill>
                  <a:srgbClr val="0D0D0D"/>
                </a:solidFill>
                <a:effectLst/>
                <a:latin typeface="KaTeX_Main"/>
              </a:rPr>
              <a:t>​∣</a:t>
            </a:r>
            <a:r>
              <a:rPr lang="en-US" b="0" i="1" dirty="0">
                <a:solidFill>
                  <a:srgbClr val="0D0D0D"/>
                </a:solidFill>
                <a:effectLst/>
                <a:latin typeface="KaTeX_Math"/>
              </a:rPr>
              <a:t>St</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Where </a:t>
            </a:r>
            <a:r>
              <a:rPr lang="en-US" b="0" i="1" dirty="0">
                <a:solidFill>
                  <a:srgbClr val="0D0D0D"/>
                </a:solidFill>
                <a:effectLst/>
                <a:latin typeface="KaTeX_Math"/>
              </a:rPr>
              <a:t>Gt</a:t>
            </a:r>
            <a:r>
              <a:rPr lang="en-US" b="0" i="0" dirty="0">
                <a:solidFill>
                  <a:srgbClr val="0D0D0D"/>
                </a:solidFill>
                <a:effectLst/>
                <a:latin typeface="KaTeX_Main"/>
              </a:rPr>
              <a:t>​</a:t>
            </a:r>
            <a:r>
              <a:rPr lang="en-US" b="0" i="0" dirty="0">
                <a:solidFill>
                  <a:srgbClr val="0D0D0D"/>
                </a:solidFill>
                <a:effectLst/>
                <a:latin typeface="Söhne"/>
              </a:rPr>
              <a:t> is the total return from time step </a:t>
            </a:r>
            <a:r>
              <a:rPr lang="en-US" b="0" i="1" dirty="0">
                <a:solidFill>
                  <a:srgbClr val="0D0D0D"/>
                </a:solidFill>
                <a:effectLst/>
                <a:latin typeface="KaTeX_Math"/>
              </a:rPr>
              <a:t>t</a:t>
            </a:r>
            <a:r>
              <a:rPr lang="en-US" b="0" i="0" dirty="0">
                <a:solidFill>
                  <a:srgbClr val="0D0D0D"/>
                </a:solidFill>
                <a:effectLst/>
                <a:latin typeface="Söhne"/>
              </a:rPr>
              <a:t>, and </a:t>
            </a:r>
            <a:r>
              <a:rPr lang="en-US" b="0" i="1" dirty="0">
                <a:solidFill>
                  <a:srgbClr val="0D0D0D"/>
                </a:solidFill>
                <a:effectLst/>
                <a:latin typeface="KaTeX_Math"/>
              </a:rPr>
              <a:t>St</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Söhne"/>
              </a:rPr>
              <a:t> indicates the agent is in state </a:t>
            </a:r>
            <a:r>
              <a:rPr lang="en-US" b="0" i="1" dirty="0">
                <a:solidFill>
                  <a:srgbClr val="0D0D0D"/>
                </a:solidFill>
                <a:effectLst/>
                <a:latin typeface="KaTeX_Math"/>
              </a:rPr>
              <a:t>s</a:t>
            </a:r>
            <a:r>
              <a:rPr lang="en-US" b="0" i="0" dirty="0">
                <a:solidFill>
                  <a:srgbClr val="0D0D0D"/>
                </a:solidFill>
                <a:effectLst/>
                <a:latin typeface="Söhne"/>
              </a:rPr>
              <a:t> at time </a:t>
            </a:r>
            <a:r>
              <a:rPr lang="en-US" b="0" i="1" dirty="0">
                <a:solidFill>
                  <a:srgbClr val="0D0D0D"/>
                </a:solidFill>
                <a:effectLst/>
                <a:latin typeface="KaTeX_Math"/>
              </a:rPr>
              <a:t>t</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Interpretation</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Measures the long-term value of being in a state </a:t>
            </a:r>
            <a:r>
              <a:rPr lang="en-US" b="0" i="1" dirty="0">
                <a:solidFill>
                  <a:srgbClr val="0D0D0D"/>
                </a:solidFill>
                <a:effectLst/>
                <a:latin typeface="KaTeX_Math"/>
              </a:rPr>
              <a:t>s</a:t>
            </a:r>
            <a:r>
              <a:rPr lang="en-US" b="0" i="0" dirty="0">
                <a:solidFill>
                  <a:srgbClr val="0D0D0D"/>
                </a:solidFill>
                <a:effectLst/>
                <a:latin typeface="Söhne"/>
              </a:rPr>
              <a:t> under policy </a:t>
            </a:r>
            <a:r>
              <a:rPr lang="el-GR" b="0" i="1" dirty="0">
                <a:solidFill>
                  <a:srgbClr val="0D0D0D"/>
                </a:solidFill>
                <a:effectLst/>
                <a:latin typeface="KaTeX_Math"/>
              </a:rPr>
              <a:t>π</a:t>
            </a:r>
            <a:r>
              <a:rPr lang="el-GR" b="0" i="0" dirty="0">
                <a:solidFill>
                  <a:srgbClr val="0D0D0D"/>
                </a:solidFill>
                <a:effectLst/>
                <a:latin typeface="Söhne"/>
              </a:rPr>
              <a:t>.</a:t>
            </a:r>
          </a:p>
          <a:p>
            <a:endParaRPr lang="en-US" dirty="0"/>
          </a:p>
        </p:txBody>
      </p:sp>
    </p:spTree>
    <p:extLst>
      <p:ext uri="{BB962C8B-B14F-4D97-AF65-F5344CB8AC3E}">
        <p14:creationId xmlns:p14="http://schemas.microsoft.com/office/powerpoint/2010/main" val="1607219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5620-5181-FB3B-2862-3A5F5E1BCC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96C50F-20C2-168A-B3B4-276C4B5D4BFD}"/>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Action-Value Function </a:t>
            </a:r>
            <a:r>
              <a:rPr lang="en-US" b="1" i="1" dirty="0">
                <a:solidFill>
                  <a:srgbClr val="0D0D0D"/>
                </a:solidFill>
                <a:effectLst/>
                <a:latin typeface="KaTeX_Math"/>
              </a:rPr>
              <a:t>Q</a:t>
            </a:r>
            <a:r>
              <a:rPr lang="en-US" b="1" i="0" dirty="0">
                <a:solidFill>
                  <a:srgbClr val="0D0D0D"/>
                </a:solidFill>
                <a:effectLst/>
                <a:latin typeface="KaTeX_Main"/>
              </a:rPr>
              <a:t>(</a:t>
            </a:r>
            <a:r>
              <a:rPr lang="en-US" b="1" i="1" dirty="0" err="1">
                <a:solidFill>
                  <a:srgbClr val="0D0D0D"/>
                </a:solidFill>
                <a:effectLst/>
                <a:latin typeface="KaTeX_Math"/>
              </a:rPr>
              <a:t>s</a:t>
            </a:r>
            <a:r>
              <a:rPr lang="en-US" b="1" i="0" dirty="0" err="1">
                <a:solidFill>
                  <a:srgbClr val="0D0D0D"/>
                </a:solidFill>
                <a:effectLst/>
                <a:latin typeface="KaTeX_Main"/>
              </a:rPr>
              <a:t>,</a:t>
            </a:r>
            <a:r>
              <a:rPr lang="en-US" b="1" i="1" dirty="0" err="1">
                <a:solidFill>
                  <a:srgbClr val="0D0D0D"/>
                </a:solidFill>
                <a:effectLst/>
                <a:latin typeface="KaTeX_Math"/>
              </a:rPr>
              <a:t>a</a:t>
            </a:r>
            <a:r>
              <a:rPr lang="en-US" b="1" i="0" dirty="0">
                <a:solidFill>
                  <a:srgbClr val="0D0D0D"/>
                </a:solidFill>
                <a:effectLst/>
                <a:latin typeface="KaTeX_Main"/>
              </a:rPr>
              <a:t>)</a:t>
            </a:r>
            <a:r>
              <a:rPr lang="en-US" b="1" i="0" dirty="0">
                <a:solidFill>
                  <a:srgbClr val="0D0D0D"/>
                </a:solidFill>
                <a:effectLst/>
                <a:latin typeface="Söhne"/>
              </a:rPr>
              <a:t>)</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Definition</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The action-value function </a:t>
            </a: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gives the expected return starting from state </a:t>
            </a:r>
            <a:r>
              <a:rPr lang="en-US" b="0" i="1" dirty="0">
                <a:solidFill>
                  <a:srgbClr val="0D0D0D"/>
                </a:solidFill>
                <a:effectLst/>
                <a:latin typeface="KaTeX_Math"/>
              </a:rPr>
              <a:t>s</a:t>
            </a:r>
            <a:r>
              <a:rPr lang="en-US" b="0" i="0" dirty="0">
                <a:solidFill>
                  <a:srgbClr val="0D0D0D"/>
                </a:solidFill>
                <a:effectLst/>
                <a:latin typeface="Söhne"/>
              </a:rPr>
              <a:t>, taking action </a:t>
            </a:r>
            <a:r>
              <a:rPr lang="en-US" b="0" i="1" dirty="0">
                <a:solidFill>
                  <a:srgbClr val="0D0D0D"/>
                </a:solidFill>
                <a:effectLst/>
                <a:latin typeface="KaTeX_Math"/>
              </a:rPr>
              <a:t>a</a:t>
            </a:r>
            <a:r>
              <a:rPr lang="en-US" b="0" i="0" dirty="0">
                <a:solidFill>
                  <a:srgbClr val="0D0D0D"/>
                </a:solidFill>
                <a:effectLst/>
                <a:latin typeface="Söhne"/>
              </a:rPr>
              <a:t>, and then following a particular policy </a:t>
            </a:r>
            <a:r>
              <a:rPr lang="el-GR" b="0" i="1" dirty="0">
                <a:solidFill>
                  <a:srgbClr val="0D0D0D"/>
                </a:solidFill>
                <a:effectLst/>
                <a:latin typeface="KaTeX_Math"/>
              </a:rPr>
              <a:t>π</a:t>
            </a:r>
            <a:r>
              <a:rPr lang="el-GR"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KaTeX_AMS"/>
              </a:rPr>
              <a:t>E</a:t>
            </a:r>
            <a:r>
              <a:rPr lang="en-US" b="0" i="0" dirty="0">
                <a:solidFill>
                  <a:srgbClr val="0D0D0D"/>
                </a:solidFill>
                <a:effectLst/>
                <a:latin typeface="KaTeX_Main"/>
              </a:rPr>
              <a:t>[</a:t>
            </a:r>
            <a:r>
              <a:rPr lang="en-US" b="0" i="1" dirty="0">
                <a:solidFill>
                  <a:srgbClr val="0D0D0D"/>
                </a:solidFill>
                <a:effectLst/>
                <a:latin typeface="KaTeX_Math"/>
              </a:rPr>
              <a:t>Gt</a:t>
            </a:r>
            <a:r>
              <a:rPr lang="en-US" b="0" i="0" dirty="0">
                <a:solidFill>
                  <a:srgbClr val="0D0D0D"/>
                </a:solidFill>
                <a:effectLst/>
                <a:latin typeface="KaTeX_Main"/>
              </a:rPr>
              <a:t>​∣</a:t>
            </a:r>
            <a:r>
              <a:rPr lang="en-US" b="0" i="1" dirty="0">
                <a:solidFill>
                  <a:srgbClr val="0D0D0D"/>
                </a:solidFill>
                <a:effectLst/>
                <a:latin typeface="KaTeX_Math"/>
              </a:rPr>
              <a:t>St</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At</a:t>
            </a:r>
            <a:r>
              <a:rPr lang="en-US" b="0" i="0" dirty="0">
                <a:solidFill>
                  <a:srgbClr val="0D0D0D"/>
                </a:solidFill>
                <a:effectLst/>
                <a:latin typeface="KaTeX_Main"/>
              </a:rPr>
              <a:t>​=</a:t>
            </a:r>
            <a:r>
              <a:rPr lang="en-US" b="0" i="1" dirty="0">
                <a:solidFill>
                  <a:srgbClr val="0D0D0D"/>
                </a:solidFill>
                <a:effectLst/>
                <a:latin typeface="KaTeX_Math"/>
              </a:rPr>
              <a:t>a</a:t>
            </a:r>
            <a:r>
              <a:rPr lang="en-US" b="0" i="0" dirty="0">
                <a:solidFill>
                  <a:srgbClr val="0D0D0D"/>
                </a:solidFill>
                <a:effectLst/>
                <a:latin typeface="KaTeX_Main"/>
              </a:rPr>
              <a:t>]</a:t>
            </a:r>
            <a:endParaRPr lang="en-US" b="0" i="0" dirty="0">
              <a:solidFill>
                <a:srgbClr val="0D0D0D"/>
              </a:solidFill>
              <a:effectLst/>
              <a:latin typeface="Söhne"/>
            </a:endParaRPr>
          </a:p>
          <a:p>
            <a:pPr marL="1143000" lvl="2" indent="-228600" algn="l">
              <a:buFont typeface="+mj-lt"/>
              <a:buAutoNum type="arabicPeriod"/>
            </a:pPr>
            <a:r>
              <a:rPr lang="en-US" b="0" i="0" dirty="0">
                <a:solidFill>
                  <a:srgbClr val="0D0D0D"/>
                </a:solidFill>
                <a:effectLst/>
                <a:latin typeface="Söhne"/>
              </a:rPr>
              <a:t>Where </a:t>
            </a:r>
            <a:r>
              <a:rPr lang="en-US" b="0" i="1" dirty="0">
                <a:solidFill>
                  <a:srgbClr val="0D0D0D"/>
                </a:solidFill>
                <a:effectLst/>
                <a:latin typeface="KaTeX_Math"/>
              </a:rPr>
              <a:t>Gt</a:t>
            </a:r>
            <a:r>
              <a:rPr lang="en-US" b="0" i="0" dirty="0">
                <a:solidFill>
                  <a:srgbClr val="0D0D0D"/>
                </a:solidFill>
                <a:effectLst/>
                <a:latin typeface="KaTeX_Main"/>
              </a:rPr>
              <a:t>​</a:t>
            </a:r>
            <a:r>
              <a:rPr lang="en-US" b="0" i="0" dirty="0">
                <a:solidFill>
                  <a:srgbClr val="0D0D0D"/>
                </a:solidFill>
                <a:effectLst/>
                <a:latin typeface="Söhne"/>
              </a:rPr>
              <a:t> is the total return from time step </a:t>
            </a:r>
            <a:r>
              <a:rPr lang="en-US" b="0" i="1" dirty="0">
                <a:solidFill>
                  <a:srgbClr val="0D0D0D"/>
                </a:solidFill>
                <a:effectLst/>
                <a:latin typeface="KaTeX_Math"/>
              </a:rPr>
              <a:t>t</a:t>
            </a:r>
            <a:r>
              <a:rPr lang="en-US" b="0" i="0" dirty="0">
                <a:solidFill>
                  <a:srgbClr val="0D0D0D"/>
                </a:solidFill>
                <a:effectLst/>
                <a:latin typeface="Söhne"/>
              </a:rPr>
              <a:t>, and </a:t>
            </a:r>
            <a:r>
              <a:rPr lang="en-US" b="0" i="1" dirty="0">
                <a:solidFill>
                  <a:srgbClr val="0D0D0D"/>
                </a:solidFill>
                <a:effectLst/>
                <a:latin typeface="KaTeX_Math"/>
              </a:rPr>
              <a:t>St</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Söhne"/>
              </a:rPr>
              <a:t>, </a:t>
            </a:r>
            <a:r>
              <a:rPr lang="en-US" b="0" i="1" dirty="0">
                <a:solidFill>
                  <a:srgbClr val="0D0D0D"/>
                </a:solidFill>
                <a:effectLst/>
                <a:latin typeface="KaTeX_Math"/>
              </a:rPr>
              <a:t>At</a:t>
            </a:r>
            <a:r>
              <a:rPr lang="en-US" b="0" i="0" dirty="0">
                <a:solidFill>
                  <a:srgbClr val="0D0D0D"/>
                </a:solidFill>
                <a:effectLst/>
                <a:latin typeface="KaTeX_Main"/>
              </a:rPr>
              <a:t>​=</a:t>
            </a:r>
            <a:r>
              <a:rPr lang="en-US" b="0" i="1" dirty="0">
                <a:solidFill>
                  <a:srgbClr val="0D0D0D"/>
                </a:solidFill>
                <a:effectLst/>
                <a:latin typeface="KaTeX_Math"/>
              </a:rPr>
              <a:t>a</a:t>
            </a:r>
            <a:r>
              <a:rPr lang="en-US" b="0" i="0" dirty="0">
                <a:solidFill>
                  <a:srgbClr val="0D0D0D"/>
                </a:solidFill>
                <a:effectLst/>
                <a:latin typeface="Söhne"/>
              </a:rPr>
              <a:t> indicates the agent is in state </a:t>
            </a:r>
            <a:r>
              <a:rPr lang="en-US" b="0" i="1" dirty="0">
                <a:solidFill>
                  <a:srgbClr val="0D0D0D"/>
                </a:solidFill>
                <a:effectLst/>
                <a:latin typeface="KaTeX_Math"/>
              </a:rPr>
              <a:t>s</a:t>
            </a:r>
            <a:r>
              <a:rPr lang="en-US" b="0" i="0" dirty="0">
                <a:solidFill>
                  <a:srgbClr val="0D0D0D"/>
                </a:solidFill>
                <a:effectLst/>
                <a:latin typeface="Söhne"/>
              </a:rPr>
              <a:t> and takes action </a:t>
            </a:r>
            <a:r>
              <a:rPr lang="en-US" b="0" i="1" dirty="0">
                <a:solidFill>
                  <a:srgbClr val="0D0D0D"/>
                </a:solidFill>
                <a:effectLst/>
                <a:latin typeface="KaTeX_Math"/>
              </a:rPr>
              <a:t>a</a:t>
            </a:r>
            <a:r>
              <a:rPr lang="en-US" b="0" i="0" dirty="0">
                <a:solidFill>
                  <a:srgbClr val="0D0D0D"/>
                </a:solidFill>
                <a:effectLst/>
                <a:latin typeface="Söhne"/>
              </a:rPr>
              <a:t> at time </a:t>
            </a:r>
            <a:r>
              <a:rPr lang="en-US" b="0" i="1" dirty="0">
                <a:solidFill>
                  <a:srgbClr val="0D0D0D"/>
                </a:solidFill>
                <a:effectLst/>
                <a:latin typeface="KaTeX_Math"/>
              </a:rPr>
              <a:t>t</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Interpretation</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Measures the long-term value of taking action </a:t>
            </a:r>
            <a:r>
              <a:rPr lang="en-US" b="0" i="1" dirty="0">
                <a:solidFill>
                  <a:srgbClr val="0D0D0D"/>
                </a:solidFill>
                <a:effectLst/>
                <a:latin typeface="KaTeX_Math"/>
              </a:rPr>
              <a:t>a</a:t>
            </a:r>
            <a:r>
              <a:rPr lang="en-US" b="0" i="0" dirty="0">
                <a:solidFill>
                  <a:srgbClr val="0D0D0D"/>
                </a:solidFill>
                <a:effectLst/>
                <a:latin typeface="Söhne"/>
              </a:rPr>
              <a:t> in state </a:t>
            </a:r>
            <a:r>
              <a:rPr lang="en-US" b="0" i="1" dirty="0">
                <a:solidFill>
                  <a:srgbClr val="0D0D0D"/>
                </a:solidFill>
                <a:effectLst/>
                <a:latin typeface="KaTeX_Math"/>
              </a:rPr>
              <a:t>s</a:t>
            </a:r>
            <a:r>
              <a:rPr lang="en-US" b="0" i="0" dirty="0">
                <a:solidFill>
                  <a:srgbClr val="0D0D0D"/>
                </a:solidFill>
                <a:effectLst/>
                <a:latin typeface="Söhne"/>
              </a:rPr>
              <a:t> under policy </a:t>
            </a:r>
            <a:r>
              <a:rPr lang="el-GR" b="0" i="1" dirty="0">
                <a:solidFill>
                  <a:srgbClr val="0D0D0D"/>
                </a:solidFill>
                <a:effectLst/>
                <a:latin typeface="KaTeX_Math"/>
              </a:rPr>
              <a:t>π</a:t>
            </a:r>
            <a:r>
              <a:rPr lang="el-GR" b="0" i="0" dirty="0">
                <a:solidFill>
                  <a:srgbClr val="0D0D0D"/>
                </a:solidFill>
                <a:effectLst/>
                <a:latin typeface="Söhne"/>
              </a:rPr>
              <a:t>.</a:t>
            </a:r>
          </a:p>
          <a:p>
            <a:endParaRPr lang="en-US" dirty="0"/>
          </a:p>
        </p:txBody>
      </p:sp>
    </p:spTree>
    <p:extLst>
      <p:ext uri="{BB962C8B-B14F-4D97-AF65-F5344CB8AC3E}">
        <p14:creationId xmlns:p14="http://schemas.microsoft.com/office/powerpoint/2010/main" val="409376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A5790-9F78-D9BA-3155-FF61360350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B13ECC-B301-F11F-7A9E-FA550C55813E}"/>
              </a:ext>
            </a:extLst>
          </p:cNvPr>
          <p:cNvSpPr>
            <a:spLocks noGrp="1"/>
          </p:cNvSpPr>
          <p:nvPr>
            <p:ph idx="1"/>
          </p:nvPr>
        </p:nvSpPr>
        <p:spPr/>
        <p:txBody>
          <a:bodyPr>
            <a:normAutofit/>
          </a:bodyPr>
          <a:lstStyle/>
          <a:p>
            <a:pPr algn="l">
              <a:buFont typeface="+mj-lt"/>
              <a:buAutoNum type="arabicPeriod"/>
            </a:pPr>
            <a:r>
              <a:rPr lang="en-US" b="1" i="0" dirty="0">
                <a:solidFill>
                  <a:srgbClr val="0D0D0D"/>
                </a:solidFill>
                <a:effectLst/>
                <a:latin typeface="Söhne"/>
              </a:rPr>
              <a:t>Relationship Between </a:t>
            </a:r>
            <a:r>
              <a:rPr lang="en-US" b="1" i="1" dirty="0">
                <a:solidFill>
                  <a:srgbClr val="0D0D0D"/>
                </a:solidFill>
                <a:effectLst/>
                <a:latin typeface="KaTeX_Math"/>
              </a:rPr>
              <a:t>V</a:t>
            </a:r>
            <a:r>
              <a:rPr lang="en-US" b="1" i="0" dirty="0">
                <a:solidFill>
                  <a:srgbClr val="0D0D0D"/>
                </a:solidFill>
                <a:effectLst/>
                <a:latin typeface="KaTeX_Main"/>
              </a:rPr>
              <a:t>(</a:t>
            </a:r>
            <a:r>
              <a:rPr lang="en-US" b="1" i="1" dirty="0">
                <a:solidFill>
                  <a:srgbClr val="0D0D0D"/>
                </a:solidFill>
                <a:effectLst/>
                <a:latin typeface="KaTeX_Math"/>
              </a:rPr>
              <a:t>s</a:t>
            </a:r>
            <a:r>
              <a:rPr lang="en-US" b="1" i="0" dirty="0">
                <a:solidFill>
                  <a:srgbClr val="0D0D0D"/>
                </a:solidFill>
                <a:effectLst/>
                <a:latin typeface="KaTeX_Main"/>
              </a:rPr>
              <a:t>)</a:t>
            </a:r>
            <a:r>
              <a:rPr lang="en-US" b="1" i="0" dirty="0">
                <a:solidFill>
                  <a:srgbClr val="0D0D0D"/>
                </a:solidFill>
                <a:effectLst/>
                <a:latin typeface="Söhne"/>
              </a:rPr>
              <a:t> and </a:t>
            </a:r>
            <a:r>
              <a:rPr lang="en-US" b="1" i="1" dirty="0">
                <a:solidFill>
                  <a:srgbClr val="0D0D0D"/>
                </a:solidFill>
                <a:effectLst/>
                <a:latin typeface="KaTeX_Math"/>
              </a:rPr>
              <a:t>Q</a:t>
            </a:r>
            <a:r>
              <a:rPr lang="en-US" b="1" i="0" dirty="0">
                <a:solidFill>
                  <a:srgbClr val="0D0D0D"/>
                </a:solidFill>
                <a:effectLst/>
                <a:latin typeface="KaTeX_Main"/>
              </a:rPr>
              <a:t>(</a:t>
            </a:r>
            <a:r>
              <a:rPr lang="en-US" b="1" i="1" dirty="0" err="1">
                <a:solidFill>
                  <a:srgbClr val="0D0D0D"/>
                </a:solidFill>
                <a:effectLst/>
                <a:latin typeface="KaTeX_Math"/>
              </a:rPr>
              <a:t>s</a:t>
            </a:r>
            <a:r>
              <a:rPr lang="en-US" b="1" i="0" dirty="0" err="1">
                <a:solidFill>
                  <a:srgbClr val="0D0D0D"/>
                </a:solidFill>
                <a:effectLst/>
                <a:latin typeface="KaTeX_Main"/>
              </a:rPr>
              <a:t>,</a:t>
            </a:r>
            <a:r>
              <a:rPr lang="en-US" b="1" i="1" dirty="0" err="1">
                <a:solidFill>
                  <a:srgbClr val="0D0D0D"/>
                </a:solidFill>
                <a:effectLst/>
                <a:latin typeface="KaTeX_Math"/>
              </a:rPr>
              <a:t>a</a:t>
            </a:r>
            <a:r>
              <a:rPr lang="en-US" b="1" i="0" dirty="0">
                <a:solidFill>
                  <a:srgbClr val="0D0D0D"/>
                </a:solidFill>
                <a:effectLst/>
                <a:latin typeface="KaTeX_Main"/>
              </a:rPr>
              <a:t>)</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state-value function </a:t>
            </a:r>
            <a:r>
              <a:rPr lang="en-US" b="0" i="1" dirty="0">
                <a:solidFill>
                  <a:srgbClr val="0D0D0D"/>
                </a:solidFill>
                <a:effectLst/>
                <a:latin typeface="KaTeX_Math"/>
              </a:rPr>
              <a:t>V</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can be derived from the action-value function </a:t>
            </a: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KaTeX_Size1"/>
              </a:rPr>
              <a:t>∑</a:t>
            </a:r>
            <a:r>
              <a:rPr lang="en-US" b="0" i="1" dirty="0">
                <a:solidFill>
                  <a:srgbClr val="0D0D0D"/>
                </a:solidFill>
                <a:effectLst/>
                <a:latin typeface="KaTeX_Math"/>
              </a:rPr>
              <a:t>a</a:t>
            </a:r>
            <a:r>
              <a:rPr lang="en-US" b="0" i="0" dirty="0">
                <a:solidFill>
                  <a:srgbClr val="0D0D0D"/>
                </a:solidFill>
                <a:effectLst/>
                <a:latin typeface="KaTeX_Main"/>
              </a:rPr>
              <a:t>​</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1" dirty="0">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This equation shows that the value of a state is the expected value of the action-values, weighted by the policy.</a:t>
            </a:r>
          </a:p>
          <a:p>
            <a:pPr algn="l">
              <a:buFont typeface="+mj-lt"/>
              <a:buAutoNum type="arabicPeriod"/>
            </a:pPr>
            <a:r>
              <a:rPr lang="en-US" b="1" i="0" dirty="0">
                <a:solidFill>
                  <a:srgbClr val="0D0D0D"/>
                </a:solidFill>
                <a:effectLst/>
                <a:latin typeface="Söhne"/>
              </a:rPr>
              <a:t>Examples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Grid World</a:t>
            </a:r>
            <a:r>
              <a:rPr lang="en-US" b="0" i="0" dirty="0">
                <a:solidFill>
                  <a:srgbClr val="0D0D0D"/>
                </a:solidFill>
                <a:effectLst/>
                <a:latin typeface="Söhne"/>
              </a:rPr>
              <a:t>:</a:t>
            </a:r>
          </a:p>
          <a:p>
            <a:pPr marL="1143000" lvl="2" indent="-228600" algn="l">
              <a:buFont typeface="+mj-lt"/>
              <a:buAutoNum type="arabicPeriod"/>
            </a:pPr>
            <a:r>
              <a:rPr lang="en-US" b="1" i="0" dirty="0">
                <a:solidFill>
                  <a:srgbClr val="0D0D0D"/>
                </a:solidFill>
                <a:effectLst/>
                <a:latin typeface="Söhne"/>
              </a:rPr>
              <a:t>State-Value </a:t>
            </a:r>
            <a:r>
              <a:rPr lang="en-US" b="1" i="1" dirty="0">
                <a:solidFill>
                  <a:srgbClr val="0D0D0D"/>
                </a:solidFill>
                <a:effectLst/>
                <a:latin typeface="KaTeX_Math"/>
              </a:rPr>
              <a:t>V</a:t>
            </a:r>
            <a:r>
              <a:rPr lang="en-US" b="1" i="0" dirty="0">
                <a:solidFill>
                  <a:srgbClr val="0D0D0D"/>
                </a:solidFill>
                <a:effectLst/>
                <a:latin typeface="KaTeX_Main"/>
              </a:rPr>
              <a:t>(</a:t>
            </a:r>
            <a:r>
              <a:rPr lang="en-US" b="1" i="1" dirty="0">
                <a:solidFill>
                  <a:srgbClr val="0D0D0D"/>
                </a:solidFill>
                <a:effectLst/>
                <a:latin typeface="KaTeX_Math"/>
              </a:rPr>
              <a:t>s</a:t>
            </a:r>
            <a:r>
              <a:rPr lang="en-US" b="1" i="0" dirty="0">
                <a:solidFill>
                  <a:srgbClr val="0D0D0D"/>
                </a:solidFill>
                <a:effectLst/>
                <a:latin typeface="KaTeX_Main"/>
              </a:rPr>
              <a:t>)</a:t>
            </a:r>
            <a:r>
              <a:rPr lang="en-US" b="0" i="0" dirty="0">
                <a:solidFill>
                  <a:srgbClr val="0D0D0D"/>
                </a:solidFill>
                <a:effectLst/>
                <a:latin typeface="Söhne"/>
              </a:rPr>
              <a:t>: The expected return from a specific cell in the grid.</a:t>
            </a:r>
          </a:p>
          <a:p>
            <a:pPr marL="1143000" lvl="2" indent="-228600" algn="l">
              <a:buFont typeface="+mj-lt"/>
              <a:buAutoNum type="arabicPeriod"/>
            </a:pPr>
            <a:r>
              <a:rPr lang="en-US" b="1" i="0" dirty="0">
                <a:solidFill>
                  <a:srgbClr val="0D0D0D"/>
                </a:solidFill>
                <a:effectLst/>
                <a:latin typeface="Söhne"/>
              </a:rPr>
              <a:t>Action-Value </a:t>
            </a:r>
            <a:r>
              <a:rPr lang="en-US" b="1" i="1" dirty="0">
                <a:solidFill>
                  <a:srgbClr val="0D0D0D"/>
                </a:solidFill>
                <a:effectLst/>
                <a:latin typeface="KaTeX_Math"/>
              </a:rPr>
              <a:t>Q</a:t>
            </a:r>
            <a:r>
              <a:rPr lang="en-US" b="1" i="0" dirty="0">
                <a:solidFill>
                  <a:srgbClr val="0D0D0D"/>
                </a:solidFill>
                <a:effectLst/>
                <a:latin typeface="KaTeX_Main"/>
              </a:rPr>
              <a:t>(</a:t>
            </a:r>
            <a:r>
              <a:rPr lang="en-US" b="1" i="1" dirty="0" err="1">
                <a:solidFill>
                  <a:srgbClr val="0D0D0D"/>
                </a:solidFill>
                <a:effectLst/>
                <a:latin typeface="KaTeX_Math"/>
              </a:rPr>
              <a:t>s</a:t>
            </a:r>
            <a:r>
              <a:rPr lang="en-US" b="1" i="0" dirty="0" err="1">
                <a:solidFill>
                  <a:srgbClr val="0D0D0D"/>
                </a:solidFill>
                <a:effectLst/>
                <a:latin typeface="KaTeX_Main"/>
              </a:rPr>
              <a:t>,</a:t>
            </a:r>
            <a:r>
              <a:rPr lang="en-US" b="1" i="1" dirty="0" err="1">
                <a:solidFill>
                  <a:srgbClr val="0D0D0D"/>
                </a:solidFill>
                <a:effectLst/>
                <a:latin typeface="KaTeX_Math"/>
              </a:rPr>
              <a:t>a</a:t>
            </a:r>
            <a:r>
              <a:rPr lang="en-US" b="1" i="0" dirty="0">
                <a:solidFill>
                  <a:srgbClr val="0D0D0D"/>
                </a:solidFill>
                <a:effectLst/>
                <a:latin typeface="KaTeX_Main"/>
              </a:rPr>
              <a:t>)</a:t>
            </a:r>
            <a:r>
              <a:rPr lang="en-US" b="0" i="0" dirty="0">
                <a:solidFill>
                  <a:srgbClr val="0D0D0D"/>
                </a:solidFill>
                <a:effectLst/>
                <a:latin typeface="Söhne"/>
              </a:rPr>
              <a:t>: The expected return from a specific cell when taking a particular direction (e.g., moving right).</a:t>
            </a:r>
          </a:p>
          <a:p>
            <a:endParaRPr lang="en-US" dirty="0"/>
          </a:p>
        </p:txBody>
      </p:sp>
    </p:spTree>
    <p:extLst>
      <p:ext uri="{BB962C8B-B14F-4D97-AF65-F5344CB8AC3E}">
        <p14:creationId xmlns:p14="http://schemas.microsoft.com/office/powerpoint/2010/main" val="31886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35C43-1D55-7CFF-039B-9295662A05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FD95A4-7D9C-0C9A-422E-EEB78FB4E298}"/>
              </a:ext>
            </a:extLst>
          </p:cNvPr>
          <p:cNvSpPr>
            <a:spLocks noGrp="1"/>
          </p:cNvSpPr>
          <p:nvPr>
            <p:ph idx="1"/>
          </p:nvPr>
        </p:nvSpPr>
        <p:spPr/>
        <p:txBody>
          <a:bodyPr/>
          <a:lstStyle/>
          <a:p>
            <a:r>
              <a:rPr lang="en-US" dirty="0">
                <a:hlinkClick r:id="rId2"/>
              </a:rPr>
              <a:t>https://www.youtube.com/watch?v=0ephTkEiCko&amp;ab_channel=BenjaminSchumann</a:t>
            </a:r>
            <a:endParaRPr lang="en-US" dirty="0"/>
          </a:p>
          <a:p>
            <a:endParaRPr lang="en-US" dirty="0"/>
          </a:p>
          <a:p>
            <a:r>
              <a:rPr lang="en-US" dirty="0">
                <a:hlinkClick r:id="rId3"/>
              </a:rPr>
              <a:t>https://www.youtube.com/watch?v=kopoLzvh5jY&amp;ab_channel=OpenAI</a:t>
            </a:r>
            <a:endParaRPr lang="en-US" dirty="0"/>
          </a:p>
          <a:p>
            <a:endParaRPr lang="en-US" dirty="0"/>
          </a:p>
        </p:txBody>
      </p:sp>
    </p:spTree>
    <p:extLst>
      <p:ext uri="{BB962C8B-B14F-4D97-AF65-F5344CB8AC3E}">
        <p14:creationId xmlns:p14="http://schemas.microsoft.com/office/powerpoint/2010/main" val="480341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9622-34DF-2C32-7842-9C0EF04BFC86}"/>
              </a:ext>
            </a:extLst>
          </p:cNvPr>
          <p:cNvSpPr>
            <a:spLocks noGrp="1"/>
          </p:cNvSpPr>
          <p:nvPr>
            <p:ph type="title"/>
          </p:nvPr>
        </p:nvSpPr>
        <p:spPr/>
        <p:txBody>
          <a:bodyPr/>
          <a:lstStyle/>
          <a:p>
            <a:r>
              <a:rPr lang="en-US" b="1" i="0" dirty="0">
                <a:solidFill>
                  <a:srgbClr val="0D0D0D"/>
                </a:solidFill>
                <a:effectLst/>
                <a:latin typeface="Söhne"/>
              </a:rPr>
              <a:t>Bellman Equation</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AA818BA9-9B70-6F50-B7E1-70FFE0DB2BC7}"/>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latin typeface="Söhne"/>
              </a:rPr>
              <a:t>Introduction to the Bellman Equation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Bellman Equation is a fundamental recursive formula used in reinforcement learning to calculate the value of a state or state-action pair.</a:t>
            </a:r>
          </a:p>
          <a:p>
            <a:pPr marL="742950" lvl="1" indent="-285750" algn="l">
              <a:buFont typeface="+mj-lt"/>
              <a:buAutoNum type="arabicPeriod"/>
            </a:pPr>
            <a:r>
              <a:rPr lang="en-US" b="0" i="0" dirty="0">
                <a:solidFill>
                  <a:srgbClr val="0D0D0D"/>
                </a:solidFill>
                <a:effectLst/>
                <a:latin typeface="Söhne"/>
              </a:rPr>
              <a:t>Named after Richard Bellman, it provides a relationship between the value of a state and the values of its successor states.</a:t>
            </a:r>
          </a:p>
          <a:p>
            <a:pPr algn="l">
              <a:buFont typeface="+mj-lt"/>
              <a:buAutoNum type="arabicPeriod"/>
            </a:pPr>
            <a:r>
              <a:rPr lang="en-US" b="1" i="0" dirty="0">
                <a:solidFill>
                  <a:srgbClr val="0D0D0D"/>
                </a:solidFill>
                <a:effectLst/>
                <a:latin typeface="Söhne"/>
              </a:rPr>
              <a:t>Purpose of the Bellman Equation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To break down the value function into the immediate reward and the discounted value of the next state.</a:t>
            </a:r>
          </a:p>
          <a:p>
            <a:pPr marL="742950" lvl="1" indent="-285750" algn="l">
              <a:buFont typeface="+mj-lt"/>
              <a:buAutoNum type="arabicPeriod"/>
            </a:pPr>
            <a:r>
              <a:rPr lang="en-US" b="0" i="0" dirty="0">
                <a:solidFill>
                  <a:srgbClr val="0D0D0D"/>
                </a:solidFill>
                <a:effectLst/>
                <a:latin typeface="Söhne"/>
              </a:rPr>
              <a:t>Facilitates the computation of value functions by leveraging the principle of optimality.</a:t>
            </a:r>
          </a:p>
          <a:p>
            <a:pPr algn="l">
              <a:buFont typeface="+mj-lt"/>
              <a:buAutoNum type="arabicPeriod"/>
            </a:pPr>
            <a:r>
              <a:rPr lang="en-US" b="1" i="0" dirty="0">
                <a:solidFill>
                  <a:srgbClr val="0D0D0D"/>
                </a:solidFill>
                <a:effectLst/>
                <a:latin typeface="Söhne"/>
              </a:rPr>
              <a:t>State-Value Function Bellman Equation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 </a:t>
            </a: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KaTeX_AMS"/>
              </a:rPr>
              <a:t>E</a:t>
            </a:r>
            <a:r>
              <a:rPr lang="en-US" b="0" i="0" dirty="0">
                <a:solidFill>
                  <a:srgbClr val="0D0D0D"/>
                </a:solidFill>
                <a:effectLst/>
                <a:latin typeface="KaTeX_Main"/>
              </a:rPr>
              <a:t>[</a:t>
            </a:r>
            <a:r>
              <a:rPr lang="en-US" b="0" i="1" dirty="0">
                <a:solidFill>
                  <a:srgbClr val="0D0D0D"/>
                </a:solidFill>
                <a:effectLst/>
                <a:latin typeface="KaTeX_Math"/>
              </a:rPr>
              <a:t>R</a:t>
            </a:r>
            <a:r>
              <a:rPr lang="en-US" b="0" i="1" baseline="-25000" dirty="0">
                <a:solidFill>
                  <a:srgbClr val="0D0D0D"/>
                </a:solidFill>
                <a:effectLst/>
                <a:latin typeface="KaTeX_Math"/>
              </a:rPr>
              <a:t>t</a:t>
            </a:r>
            <a:r>
              <a:rPr lang="en-US" b="0" i="0" baseline="-25000" dirty="0">
                <a:solidFill>
                  <a:srgbClr val="0D0D0D"/>
                </a:solidFill>
                <a:effectLst/>
                <a:latin typeface="KaTeX_Main"/>
              </a:rPr>
              <a:t>+1</a:t>
            </a:r>
            <a:r>
              <a:rPr lang="en-US" b="0" i="0" dirty="0">
                <a:solidFill>
                  <a:srgbClr val="0D0D0D"/>
                </a:solidFill>
                <a:effectLst/>
                <a:latin typeface="KaTeX_Main"/>
              </a:rPr>
              <a:t>​+</a:t>
            </a:r>
            <a:r>
              <a:rPr lang="el-GR" b="0" i="1" dirty="0">
                <a:solidFill>
                  <a:srgbClr val="0D0D0D"/>
                </a:solidFill>
                <a:effectLst/>
                <a:latin typeface="KaTeX_Math"/>
              </a:rPr>
              <a:t>γ</a:t>
            </a: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1" baseline="-25000" dirty="0">
                <a:solidFill>
                  <a:srgbClr val="0D0D0D"/>
                </a:solidFill>
                <a:effectLst/>
                <a:latin typeface="KaTeX_Math"/>
              </a:rPr>
              <a:t>t</a:t>
            </a:r>
            <a:r>
              <a:rPr lang="en-US" b="0" i="0" baseline="-25000" dirty="0">
                <a:solidFill>
                  <a:srgbClr val="0D0D0D"/>
                </a:solidFill>
                <a:effectLst/>
                <a:latin typeface="KaTeX_Main"/>
              </a:rPr>
              <a:t>+1​</a:t>
            </a:r>
            <a:r>
              <a:rPr lang="en-US" b="0" i="0" dirty="0">
                <a:solidFill>
                  <a:srgbClr val="0D0D0D"/>
                </a:solidFill>
                <a:effectLst/>
                <a:latin typeface="KaTeX_Main"/>
              </a:rPr>
              <a:t>)∣</a:t>
            </a:r>
            <a:r>
              <a:rPr lang="en-US" b="0" i="1" dirty="0">
                <a:solidFill>
                  <a:srgbClr val="0D0D0D"/>
                </a:solidFill>
                <a:effectLst/>
                <a:latin typeface="KaTeX_Math"/>
              </a:rPr>
              <a:t>St</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Explanation</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Value of state </a:t>
            </a:r>
            <a:r>
              <a:rPr lang="en-US" b="0" i="1" dirty="0">
                <a:solidFill>
                  <a:srgbClr val="0D0D0D"/>
                </a:solidFill>
                <a:effectLst/>
                <a:latin typeface="KaTeX_Math"/>
              </a:rPr>
              <a:t>s</a:t>
            </a:r>
            <a:r>
              <a:rPr lang="en-US" b="0" i="0" dirty="0">
                <a:solidFill>
                  <a:srgbClr val="0D0D0D"/>
                </a:solidFill>
                <a:effectLst/>
                <a:latin typeface="Söhne"/>
              </a:rPr>
              <a:t> under policy </a:t>
            </a:r>
            <a:r>
              <a:rPr lang="el-GR" b="0" i="1" dirty="0">
                <a:solidFill>
                  <a:srgbClr val="0D0D0D"/>
                </a:solidFill>
                <a:effectLst/>
                <a:latin typeface="KaTeX_Math"/>
              </a:rPr>
              <a:t>π</a:t>
            </a:r>
            <a:r>
              <a:rPr lang="el-GR"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Rt</a:t>
            </a:r>
            <a:r>
              <a:rPr lang="en-US" b="0" i="0" dirty="0">
                <a:solidFill>
                  <a:srgbClr val="0D0D0D"/>
                </a:solidFill>
                <a:effectLst/>
                <a:latin typeface="KaTeX_Main"/>
              </a:rPr>
              <a:t>+1​</a:t>
            </a:r>
            <a:r>
              <a:rPr lang="en-US" b="0" i="0" dirty="0">
                <a:solidFill>
                  <a:srgbClr val="0D0D0D"/>
                </a:solidFill>
                <a:effectLst/>
                <a:latin typeface="Söhne"/>
              </a:rPr>
              <a:t>: Reward received after taking an action in state </a:t>
            </a:r>
            <a:r>
              <a:rPr lang="en-US" b="0" i="1" dirty="0">
                <a:solidFill>
                  <a:srgbClr val="0D0D0D"/>
                </a:solidFill>
                <a:effectLst/>
                <a:latin typeface="KaTeX_Math"/>
              </a:rPr>
              <a:t>s</a:t>
            </a:r>
            <a:r>
              <a:rPr lang="en-US" b="0" i="0" dirty="0">
                <a:solidFill>
                  <a:srgbClr val="0D0D0D"/>
                </a:solidFill>
                <a:effectLst/>
                <a:latin typeface="Söhne"/>
              </a:rPr>
              <a:t>.</a:t>
            </a:r>
          </a:p>
          <a:p>
            <a:pPr marL="1143000" lvl="2" indent="-228600" algn="l">
              <a:buFont typeface="+mj-lt"/>
              <a:buAutoNum type="arabicPeriod"/>
            </a:pPr>
            <a:r>
              <a:rPr lang="el-GR" b="0" i="1" dirty="0">
                <a:solidFill>
                  <a:srgbClr val="0D0D0D"/>
                </a:solidFill>
                <a:effectLst/>
                <a:latin typeface="KaTeX_Math"/>
              </a:rPr>
              <a:t>γ</a:t>
            </a:r>
            <a:r>
              <a:rPr lang="el-GR" b="0" i="0" dirty="0">
                <a:solidFill>
                  <a:srgbClr val="0D0D0D"/>
                </a:solidFill>
                <a:effectLst/>
                <a:latin typeface="Söhne"/>
              </a:rPr>
              <a:t>: </a:t>
            </a:r>
            <a:r>
              <a:rPr lang="en-US" b="0" i="0" dirty="0">
                <a:solidFill>
                  <a:srgbClr val="0D0D0D"/>
                </a:solidFill>
                <a:effectLst/>
                <a:latin typeface="Söhne"/>
              </a:rPr>
              <a:t>Discount factor (0 ≤ </a:t>
            </a:r>
            <a:r>
              <a:rPr lang="el-GR" b="0" i="0" dirty="0">
                <a:solidFill>
                  <a:srgbClr val="0D0D0D"/>
                </a:solidFill>
                <a:effectLst/>
                <a:latin typeface="Söhne"/>
              </a:rPr>
              <a:t>γ &lt; 1), </a:t>
            </a:r>
            <a:r>
              <a:rPr lang="en-US" b="0" i="0" dirty="0">
                <a:solidFill>
                  <a:srgbClr val="0D0D0D"/>
                </a:solidFill>
                <a:effectLst/>
                <a:latin typeface="Söhne"/>
              </a:rPr>
              <a:t>which accounts for the importance of future rewards.</a:t>
            </a:r>
          </a:p>
          <a:p>
            <a:pPr marL="1143000" lvl="2" indent="-228600" algn="l">
              <a:buFont typeface="+mj-lt"/>
              <a:buAutoNum type="arabicPeriod"/>
            </a:pP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1" baseline="-25000" dirty="0">
                <a:solidFill>
                  <a:srgbClr val="0D0D0D"/>
                </a:solidFill>
                <a:effectLst/>
                <a:latin typeface="KaTeX_Math"/>
              </a:rPr>
              <a:t>t</a:t>
            </a:r>
            <a:r>
              <a:rPr lang="en-US" b="0" i="0" baseline="-25000" dirty="0">
                <a:solidFill>
                  <a:srgbClr val="0D0D0D"/>
                </a:solidFill>
                <a:effectLst/>
                <a:latin typeface="KaTeX_Main"/>
              </a:rPr>
              <a:t>+1</a:t>
            </a:r>
            <a:r>
              <a:rPr lang="en-US" b="0" i="0" dirty="0">
                <a:solidFill>
                  <a:srgbClr val="0D0D0D"/>
                </a:solidFill>
                <a:effectLst/>
                <a:latin typeface="KaTeX_Main"/>
              </a:rPr>
              <a:t>​)</a:t>
            </a:r>
            <a:r>
              <a:rPr lang="en-US" b="0" i="0" dirty="0">
                <a:solidFill>
                  <a:srgbClr val="0D0D0D"/>
                </a:solidFill>
                <a:effectLst/>
                <a:latin typeface="Söhne"/>
              </a:rPr>
              <a:t>: Value of the next state </a:t>
            </a:r>
            <a:r>
              <a:rPr lang="en-US" b="0" i="1" dirty="0">
                <a:solidFill>
                  <a:srgbClr val="0D0D0D"/>
                </a:solidFill>
                <a:effectLst/>
                <a:latin typeface="KaTeX_Math"/>
              </a:rPr>
              <a:t>S</a:t>
            </a:r>
            <a:r>
              <a:rPr lang="en-US" b="0" i="1" baseline="-25000" dirty="0">
                <a:solidFill>
                  <a:srgbClr val="0D0D0D"/>
                </a:solidFill>
                <a:effectLst/>
                <a:latin typeface="KaTeX_Math"/>
              </a:rPr>
              <a:t>t</a:t>
            </a:r>
            <a:r>
              <a:rPr lang="en-US" b="0" i="0" baseline="-25000" dirty="0">
                <a:solidFill>
                  <a:srgbClr val="0D0D0D"/>
                </a:solidFill>
                <a:effectLst/>
                <a:latin typeface="KaTeX_Main"/>
              </a:rPr>
              <a:t>+1</a:t>
            </a:r>
            <a:r>
              <a:rPr lang="en-US" b="0" i="0" dirty="0">
                <a:solidFill>
                  <a:srgbClr val="0D0D0D"/>
                </a:solidFill>
                <a:effectLst/>
                <a:latin typeface="KaTeX_Main"/>
              </a:rPr>
              <a:t>​</a:t>
            </a:r>
            <a:r>
              <a:rPr lang="en-US" b="0" i="0" dirty="0">
                <a:solidFill>
                  <a:srgbClr val="0D0D0D"/>
                </a:solidFill>
                <a:effectLst/>
                <a:latin typeface="Söhne"/>
              </a:rPr>
              <a:t>.</a:t>
            </a:r>
          </a:p>
          <a:p>
            <a:endParaRPr lang="en-US" dirty="0"/>
          </a:p>
        </p:txBody>
      </p:sp>
    </p:spTree>
    <p:extLst>
      <p:ext uri="{BB962C8B-B14F-4D97-AF65-F5344CB8AC3E}">
        <p14:creationId xmlns:p14="http://schemas.microsoft.com/office/powerpoint/2010/main" val="224116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5CB7-9DEA-E5A5-65EB-62E3B8ABAD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C1A9F0-4AB0-70C8-7596-D45958AF0E56}"/>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0D0D0D"/>
                </a:solidFill>
                <a:effectLst/>
                <a:latin typeface="Söhne"/>
              </a:rPr>
              <a:t>Action-Value Function Bellman Equation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Mathematical </a:t>
            </a:r>
            <a:r>
              <a:rPr lang="en-US" b="1" i="0" dirty="0" err="1">
                <a:solidFill>
                  <a:srgbClr val="0D0D0D"/>
                </a:solidFill>
                <a:effectLst/>
                <a:latin typeface="Söhne"/>
              </a:rPr>
              <a:t>Formulation</a:t>
            </a:r>
            <a:r>
              <a:rPr lang="en-US" b="0" i="0" dirty="0" err="1">
                <a:solidFill>
                  <a:srgbClr val="0D0D0D"/>
                </a:solidFill>
                <a:effectLst/>
                <a:latin typeface="Söhne"/>
              </a:rPr>
              <a:t>:</a:t>
            </a:r>
            <a:r>
              <a:rPr lang="en-US" b="0" i="1" dirty="0" err="1">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KaTeX_AMS"/>
              </a:rPr>
              <a:t>E</a:t>
            </a:r>
            <a:r>
              <a:rPr lang="en-US" b="0" i="0" dirty="0">
                <a:solidFill>
                  <a:srgbClr val="0D0D0D"/>
                </a:solidFill>
                <a:effectLst/>
                <a:latin typeface="KaTeX_Main"/>
              </a:rPr>
              <a:t>[</a:t>
            </a:r>
            <a:r>
              <a:rPr lang="en-US" b="0" i="1" dirty="0">
                <a:solidFill>
                  <a:srgbClr val="0D0D0D"/>
                </a:solidFill>
                <a:effectLst/>
                <a:latin typeface="KaTeX_Math"/>
              </a:rPr>
              <a:t>Rt</a:t>
            </a:r>
            <a:r>
              <a:rPr lang="en-US" b="0" i="0" dirty="0">
                <a:solidFill>
                  <a:srgbClr val="0D0D0D"/>
                </a:solidFill>
                <a:effectLst/>
                <a:latin typeface="KaTeX_Main"/>
              </a:rPr>
              <a:t>+1​+</a:t>
            </a:r>
            <a:r>
              <a:rPr lang="el-GR" b="0" i="1" dirty="0">
                <a:solidFill>
                  <a:srgbClr val="0D0D0D"/>
                </a:solidFill>
                <a:effectLst/>
                <a:latin typeface="KaTeX_Math"/>
              </a:rPr>
              <a:t>γ</a:t>
            </a:r>
            <a:r>
              <a:rPr lang="en-US" b="0" i="1" dirty="0">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St</a:t>
            </a:r>
            <a:r>
              <a:rPr lang="en-US" b="0" i="0" dirty="0">
                <a:solidFill>
                  <a:srgbClr val="0D0D0D"/>
                </a:solidFill>
                <a:effectLst/>
                <a:latin typeface="KaTeX_Main"/>
              </a:rPr>
              <a:t>+1​,</a:t>
            </a:r>
            <a:r>
              <a:rPr lang="en-US" b="0" i="1" dirty="0">
                <a:solidFill>
                  <a:srgbClr val="0D0D0D"/>
                </a:solidFill>
                <a:effectLst/>
                <a:latin typeface="KaTeX_Math"/>
              </a:rPr>
              <a:t>At</a:t>
            </a:r>
            <a:r>
              <a:rPr lang="en-US" b="0" i="0" dirty="0">
                <a:solidFill>
                  <a:srgbClr val="0D0D0D"/>
                </a:solidFill>
                <a:effectLst/>
                <a:latin typeface="KaTeX_Main"/>
              </a:rPr>
              <a:t>+1​)∣</a:t>
            </a:r>
            <a:r>
              <a:rPr lang="en-US" b="0" i="1" dirty="0">
                <a:solidFill>
                  <a:srgbClr val="0D0D0D"/>
                </a:solidFill>
                <a:effectLst/>
                <a:latin typeface="KaTeX_Math"/>
              </a:rPr>
              <a:t>St</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At</a:t>
            </a:r>
            <a:r>
              <a:rPr lang="en-US" b="0" i="0" dirty="0">
                <a:solidFill>
                  <a:srgbClr val="0D0D0D"/>
                </a:solidFill>
                <a:effectLst/>
                <a:latin typeface="KaTeX_Main"/>
              </a:rPr>
              <a:t>​=</a:t>
            </a:r>
            <a:r>
              <a:rPr lang="en-US" b="0" i="1" dirty="0">
                <a:solidFill>
                  <a:srgbClr val="0D0D0D"/>
                </a:solidFill>
                <a:effectLst/>
                <a:latin typeface="KaTeX_Math"/>
              </a:rPr>
              <a:t>a</a:t>
            </a:r>
            <a:r>
              <a:rPr lang="en-US" b="0" i="0" dirty="0">
                <a:solidFill>
                  <a:srgbClr val="0D0D0D"/>
                </a:solidFill>
                <a:effectLst/>
                <a:latin typeface="KaTeX_Main"/>
              </a:rPr>
              <a:t>]</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Explanation</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Value of taking action </a:t>
            </a:r>
            <a:r>
              <a:rPr lang="en-US" b="0" i="1" dirty="0">
                <a:solidFill>
                  <a:srgbClr val="0D0D0D"/>
                </a:solidFill>
                <a:effectLst/>
                <a:latin typeface="KaTeX_Math"/>
              </a:rPr>
              <a:t>a</a:t>
            </a:r>
            <a:r>
              <a:rPr lang="en-US" b="0" i="0" dirty="0">
                <a:solidFill>
                  <a:srgbClr val="0D0D0D"/>
                </a:solidFill>
                <a:effectLst/>
                <a:latin typeface="Söhne"/>
              </a:rPr>
              <a:t> in state </a:t>
            </a:r>
            <a:r>
              <a:rPr lang="en-US" b="0" i="1" dirty="0">
                <a:solidFill>
                  <a:srgbClr val="0D0D0D"/>
                </a:solidFill>
                <a:effectLst/>
                <a:latin typeface="KaTeX_Math"/>
              </a:rPr>
              <a:t>s</a:t>
            </a:r>
            <a:r>
              <a:rPr lang="en-US" b="0" i="0" dirty="0">
                <a:solidFill>
                  <a:srgbClr val="0D0D0D"/>
                </a:solidFill>
                <a:effectLst/>
                <a:latin typeface="Söhne"/>
              </a:rPr>
              <a:t> under policy </a:t>
            </a:r>
            <a:r>
              <a:rPr lang="el-GR" b="0" i="1" dirty="0">
                <a:solidFill>
                  <a:srgbClr val="0D0D0D"/>
                </a:solidFill>
                <a:effectLst/>
                <a:latin typeface="KaTeX_Math"/>
              </a:rPr>
              <a:t>π</a:t>
            </a:r>
            <a:r>
              <a:rPr lang="el-GR"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R</a:t>
            </a:r>
            <a:r>
              <a:rPr lang="en-US" b="0" i="1" baseline="-25000" dirty="0">
                <a:solidFill>
                  <a:srgbClr val="0D0D0D"/>
                </a:solidFill>
                <a:effectLst/>
                <a:latin typeface="KaTeX_Math"/>
              </a:rPr>
              <a:t>t</a:t>
            </a:r>
            <a:r>
              <a:rPr lang="en-US" b="0" i="0" baseline="-25000" dirty="0">
                <a:solidFill>
                  <a:srgbClr val="0D0D0D"/>
                </a:solidFill>
                <a:effectLst/>
                <a:latin typeface="KaTeX_Main"/>
              </a:rPr>
              <a:t>+1</a:t>
            </a:r>
            <a:r>
              <a:rPr lang="en-US" b="0" i="0" dirty="0">
                <a:solidFill>
                  <a:srgbClr val="0D0D0D"/>
                </a:solidFill>
                <a:effectLst/>
                <a:latin typeface="KaTeX_Main"/>
              </a:rPr>
              <a:t>​</a:t>
            </a:r>
            <a:r>
              <a:rPr lang="en-US" b="0" i="0" dirty="0">
                <a:solidFill>
                  <a:srgbClr val="0D0D0D"/>
                </a:solidFill>
                <a:effectLst/>
                <a:latin typeface="Söhne"/>
              </a:rPr>
              <a:t>: Reward received after taking action </a:t>
            </a:r>
            <a:r>
              <a:rPr lang="en-US" b="0" i="1" dirty="0">
                <a:solidFill>
                  <a:srgbClr val="0D0D0D"/>
                </a:solidFill>
                <a:effectLst/>
                <a:latin typeface="KaTeX_Math"/>
              </a:rPr>
              <a:t>a</a:t>
            </a:r>
            <a:r>
              <a:rPr lang="en-US" b="0" i="0" dirty="0">
                <a:solidFill>
                  <a:srgbClr val="0D0D0D"/>
                </a:solidFill>
                <a:effectLst/>
                <a:latin typeface="Söhne"/>
              </a:rPr>
              <a:t> in state </a:t>
            </a:r>
            <a:r>
              <a:rPr lang="en-US" b="0" i="1" dirty="0">
                <a:solidFill>
                  <a:srgbClr val="0D0D0D"/>
                </a:solidFill>
                <a:effectLst/>
                <a:latin typeface="KaTeX_Math"/>
              </a:rPr>
              <a:t>s</a:t>
            </a:r>
            <a:r>
              <a:rPr lang="en-US" b="0" i="0" dirty="0">
                <a:solidFill>
                  <a:srgbClr val="0D0D0D"/>
                </a:solidFill>
                <a:effectLst/>
                <a:latin typeface="Söhne"/>
              </a:rPr>
              <a:t>.</a:t>
            </a:r>
          </a:p>
          <a:p>
            <a:pPr marL="1143000" lvl="2" indent="-228600" algn="l">
              <a:buFont typeface="+mj-lt"/>
              <a:buAutoNum type="arabicPeriod"/>
            </a:pPr>
            <a:r>
              <a:rPr lang="el-GR" b="0" i="1" dirty="0">
                <a:solidFill>
                  <a:srgbClr val="0D0D0D"/>
                </a:solidFill>
                <a:effectLst/>
                <a:latin typeface="KaTeX_Math"/>
              </a:rPr>
              <a:t>γ</a:t>
            </a:r>
            <a:r>
              <a:rPr lang="el-GR" b="0" i="0" dirty="0">
                <a:solidFill>
                  <a:srgbClr val="0D0D0D"/>
                </a:solidFill>
                <a:effectLst/>
                <a:latin typeface="Söhne"/>
              </a:rPr>
              <a:t>: </a:t>
            </a:r>
            <a:r>
              <a:rPr lang="en-US" b="0" i="0" dirty="0">
                <a:solidFill>
                  <a:srgbClr val="0D0D0D"/>
                </a:solidFill>
                <a:effectLst/>
                <a:latin typeface="Söhne"/>
              </a:rPr>
              <a:t>Discount factor.</a:t>
            </a:r>
          </a:p>
          <a:p>
            <a:pPr marL="1143000" lvl="2" indent="-228600" algn="l">
              <a:buFont typeface="+mj-lt"/>
              <a:buAutoNum type="arabicPeriod"/>
            </a:pPr>
            <a:r>
              <a:rPr lang="en-US" b="0" i="1" dirty="0">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St</a:t>
            </a:r>
            <a:r>
              <a:rPr lang="en-US" b="0" i="0" dirty="0">
                <a:solidFill>
                  <a:srgbClr val="0D0D0D"/>
                </a:solidFill>
                <a:effectLst/>
                <a:latin typeface="KaTeX_Main"/>
              </a:rPr>
              <a:t>+1​,</a:t>
            </a:r>
            <a:r>
              <a:rPr lang="en-US" b="0" i="1" dirty="0">
                <a:solidFill>
                  <a:srgbClr val="0D0D0D"/>
                </a:solidFill>
                <a:effectLst/>
                <a:latin typeface="KaTeX_Math"/>
              </a:rPr>
              <a:t>At</a:t>
            </a:r>
            <a:r>
              <a:rPr lang="en-US" b="0" i="0" dirty="0">
                <a:solidFill>
                  <a:srgbClr val="0D0D0D"/>
                </a:solidFill>
                <a:effectLst/>
                <a:latin typeface="KaTeX_Main"/>
              </a:rPr>
              <a:t>+1​)</a:t>
            </a:r>
            <a:r>
              <a:rPr lang="en-US" b="0" i="0" dirty="0">
                <a:solidFill>
                  <a:srgbClr val="0D0D0D"/>
                </a:solidFill>
                <a:effectLst/>
                <a:latin typeface="Söhne"/>
              </a:rPr>
              <a:t>: Value of the next state-action pair </a:t>
            </a:r>
            <a:r>
              <a:rPr lang="en-US" b="0" i="0" dirty="0">
                <a:solidFill>
                  <a:srgbClr val="0D0D0D"/>
                </a:solidFill>
                <a:effectLst/>
                <a:latin typeface="KaTeX_Main"/>
              </a:rPr>
              <a:t>(</a:t>
            </a:r>
            <a:r>
              <a:rPr lang="en-US" b="0" i="1" dirty="0">
                <a:solidFill>
                  <a:srgbClr val="0D0D0D"/>
                </a:solidFill>
                <a:effectLst/>
                <a:latin typeface="KaTeX_Math"/>
              </a:rPr>
              <a:t>St</a:t>
            </a:r>
            <a:r>
              <a:rPr lang="en-US" b="0" i="0" dirty="0">
                <a:solidFill>
                  <a:srgbClr val="0D0D0D"/>
                </a:solidFill>
                <a:effectLst/>
                <a:latin typeface="KaTeX_Main"/>
              </a:rPr>
              <a:t>+1​,</a:t>
            </a:r>
            <a:r>
              <a:rPr lang="en-US" b="0" i="1" dirty="0">
                <a:solidFill>
                  <a:srgbClr val="0D0D0D"/>
                </a:solidFill>
                <a:effectLst/>
                <a:latin typeface="KaTeX_Math"/>
              </a:rPr>
              <a:t>At</a:t>
            </a:r>
            <a:r>
              <a:rPr lang="en-US" b="0" i="0" dirty="0">
                <a:solidFill>
                  <a:srgbClr val="0D0D0D"/>
                </a:solidFill>
                <a:effectLst/>
                <a:latin typeface="KaTeX_Main"/>
              </a:rPr>
              <a:t>+1​)</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Principle of Optimality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Bellman Equation leverages the principle of optimality, which states that an optimal policy has the property that, whatever the initial state and initial decision are, the remaining decisions must constitute an optimal policy with regard to the state resulting from the first decision.</a:t>
            </a:r>
          </a:p>
          <a:p>
            <a:pPr algn="l">
              <a:buFont typeface="+mj-lt"/>
              <a:buAutoNum type="arabicPeriod"/>
            </a:pPr>
            <a:r>
              <a:rPr lang="en-US" b="1" i="0" dirty="0">
                <a:solidFill>
                  <a:srgbClr val="0D0D0D"/>
                </a:solidFill>
                <a:effectLst/>
                <a:latin typeface="Söhne"/>
              </a:rPr>
              <a:t>Recursive Nature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Bellman Equation’s recursive nature simplifies the problem of finding the value function by breaking it down into smaller subproblems.</a:t>
            </a:r>
          </a:p>
          <a:p>
            <a:pPr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Grid World</a:t>
            </a:r>
            <a:r>
              <a:rPr lang="en-US" b="0" i="0" dirty="0">
                <a:solidFill>
                  <a:srgbClr val="0D0D0D"/>
                </a:solidFill>
                <a:effectLst/>
                <a:latin typeface="Söhne"/>
              </a:rPr>
              <a:t>:</a:t>
            </a:r>
          </a:p>
          <a:p>
            <a:pPr marL="1143000" lvl="2" indent="-228600" algn="l">
              <a:buFont typeface="+mj-lt"/>
              <a:buAutoNum type="arabicPeriod"/>
            </a:pPr>
            <a:r>
              <a:rPr lang="en-US" b="1" i="0" dirty="0">
                <a:solidFill>
                  <a:srgbClr val="0D0D0D"/>
                </a:solidFill>
                <a:effectLst/>
                <a:latin typeface="Söhne"/>
              </a:rPr>
              <a:t>State-Value</a:t>
            </a:r>
            <a:r>
              <a:rPr lang="en-US" b="0" i="0" dirty="0">
                <a:solidFill>
                  <a:srgbClr val="0D0D0D"/>
                </a:solidFill>
                <a:effectLst/>
                <a:latin typeface="Söhne"/>
              </a:rPr>
              <a:t>: For a state </a:t>
            </a:r>
            <a:r>
              <a:rPr lang="en-US" b="0" i="1" dirty="0">
                <a:solidFill>
                  <a:srgbClr val="0D0D0D"/>
                </a:solidFill>
                <a:effectLst/>
                <a:latin typeface="KaTeX_Math"/>
              </a:rPr>
              <a:t>s</a:t>
            </a:r>
            <a:r>
              <a:rPr lang="en-US" b="0" i="0" dirty="0">
                <a:solidFill>
                  <a:srgbClr val="0D0D0D"/>
                </a:solidFill>
                <a:effectLst/>
                <a:latin typeface="Söhne"/>
              </a:rPr>
              <a:t>, the value is calculated based on the immediate reward and the expected value of subsequent states.</a:t>
            </a:r>
          </a:p>
          <a:p>
            <a:pPr marL="1143000" lvl="2" indent="-228600" algn="l">
              <a:buFont typeface="+mj-lt"/>
              <a:buAutoNum type="arabicPeriod"/>
            </a:pPr>
            <a:r>
              <a:rPr lang="en-US" b="1" i="0" dirty="0">
                <a:solidFill>
                  <a:srgbClr val="0D0D0D"/>
                </a:solidFill>
                <a:effectLst/>
                <a:latin typeface="Söhne"/>
              </a:rPr>
              <a:t>Action-Value</a:t>
            </a:r>
            <a:r>
              <a:rPr lang="en-US" b="0" i="0" dirty="0">
                <a:solidFill>
                  <a:srgbClr val="0D0D0D"/>
                </a:solidFill>
                <a:effectLst/>
                <a:latin typeface="Söhne"/>
              </a:rPr>
              <a:t>: For a state-action pair </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the value is calculated based on the immediate reward and the expected value of the subsequent state-action pairs.</a:t>
            </a:r>
          </a:p>
          <a:p>
            <a:endParaRPr lang="en-US" dirty="0"/>
          </a:p>
        </p:txBody>
      </p:sp>
    </p:spTree>
    <p:extLst>
      <p:ext uri="{BB962C8B-B14F-4D97-AF65-F5344CB8AC3E}">
        <p14:creationId xmlns:p14="http://schemas.microsoft.com/office/powerpoint/2010/main" val="3263754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5FE82-0366-38C8-275D-424088F2A6A5}"/>
              </a:ext>
            </a:extLst>
          </p:cNvPr>
          <p:cNvSpPr>
            <a:spLocks noGrp="1"/>
          </p:cNvSpPr>
          <p:nvPr>
            <p:ph type="title"/>
          </p:nvPr>
        </p:nvSpPr>
        <p:spPr/>
        <p:txBody>
          <a:bodyPr/>
          <a:lstStyle/>
          <a:p>
            <a:r>
              <a:rPr lang="en-US" b="1" i="0" dirty="0">
                <a:solidFill>
                  <a:srgbClr val="0D0D0D"/>
                </a:solidFill>
                <a:effectLst/>
                <a:latin typeface="Söhne"/>
              </a:rPr>
              <a:t>Bellman Expectation Equation</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7FA26596-8CD1-F012-DF0C-4FB934E35D86}"/>
              </a:ext>
            </a:extLst>
          </p:cNvPr>
          <p:cNvSpPr>
            <a:spLocks noGrp="1"/>
          </p:cNvSpPr>
          <p:nvPr>
            <p:ph idx="1"/>
          </p:nvPr>
        </p:nvSpPr>
        <p:spPr/>
        <p:txBody>
          <a:bodyPr>
            <a:normAutofit lnSpcReduction="10000"/>
          </a:bodyPr>
          <a:lstStyle/>
          <a:p>
            <a:pPr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The Bellman Expectation Equation extends the Bellman Equation to evaluate the expected value of a state or state-action pair under a specific policy </a:t>
            </a:r>
            <a:r>
              <a:rPr lang="el-GR" b="0" i="1" dirty="0">
                <a:solidFill>
                  <a:srgbClr val="0D0D0D"/>
                </a:solidFill>
                <a:effectLst/>
                <a:latin typeface="KaTeX_Math"/>
              </a:rPr>
              <a:t>π</a:t>
            </a:r>
            <a:r>
              <a:rPr lang="el-GR"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State-Value Function Bellman Expectation Equation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 </a:t>
            </a: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KaTeX_Size2"/>
              </a:rPr>
              <a:t>∑</a:t>
            </a:r>
            <a:r>
              <a:rPr lang="en-US" b="0" i="0" dirty="0">
                <a:solidFill>
                  <a:srgbClr val="0D0D0D"/>
                </a:solidFill>
                <a:effectLst/>
                <a:latin typeface="KaTeX_Main"/>
              </a:rPr>
              <a:t>​</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i="1" dirty="0">
                <a:solidFill>
                  <a:srgbClr val="0D0D0D"/>
                </a:solidFill>
                <a:latin typeface="KaTeX_Math"/>
              </a:rPr>
              <a:t> </a:t>
            </a:r>
            <a:r>
              <a:rPr lang="en-US" b="0" i="0" dirty="0">
                <a:solidFill>
                  <a:srgbClr val="0D0D0D"/>
                </a:solidFill>
                <a:effectLst/>
                <a:latin typeface="KaTeX_Size2"/>
              </a:rPr>
              <a:t>∑</a:t>
            </a:r>
            <a:r>
              <a:rPr lang="en-US" b="0" i="0" dirty="0">
                <a:solidFill>
                  <a:srgbClr val="0D0D0D"/>
                </a:solidFill>
                <a:effectLst/>
                <a:latin typeface="KaTeX_Main"/>
              </a:rPr>
              <a:t>​</a:t>
            </a: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1" dirty="0">
                <a:solidFill>
                  <a:srgbClr val="0D0D0D"/>
                </a:solidFill>
                <a:effectLst/>
                <a:latin typeface="KaTeX_Math"/>
              </a:rPr>
              <a:t>R</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l-GR" b="0" i="1" dirty="0">
                <a:solidFill>
                  <a:srgbClr val="0D0D0D"/>
                </a:solidFill>
                <a:effectLst/>
                <a:latin typeface="KaTeX_Math"/>
              </a:rPr>
              <a:t>γ</a:t>
            </a: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Explanation</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Value of state </a:t>
            </a:r>
            <a:r>
              <a:rPr lang="en-US" b="0" i="1" dirty="0">
                <a:solidFill>
                  <a:srgbClr val="0D0D0D"/>
                </a:solidFill>
                <a:effectLst/>
                <a:latin typeface="KaTeX_Math"/>
              </a:rPr>
              <a:t>s</a:t>
            </a:r>
            <a:r>
              <a:rPr lang="en-US" b="0" i="0" dirty="0">
                <a:solidFill>
                  <a:srgbClr val="0D0D0D"/>
                </a:solidFill>
                <a:effectLst/>
                <a:latin typeface="Söhne"/>
              </a:rPr>
              <a:t> under policy </a:t>
            </a:r>
            <a:r>
              <a:rPr lang="el-GR" b="0" i="1" dirty="0">
                <a:solidFill>
                  <a:srgbClr val="0D0D0D"/>
                </a:solidFill>
                <a:effectLst/>
                <a:latin typeface="KaTeX_Math"/>
              </a:rPr>
              <a:t>π</a:t>
            </a:r>
            <a:r>
              <a:rPr lang="el-GR" b="0" i="0" dirty="0">
                <a:solidFill>
                  <a:srgbClr val="0D0D0D"/>
                </a:solidFill>
                <a:effectLst/>
                <a:latin typeface="Söhne"/>
              </a:rPr>
              <a:t>.</a:t>
            </a:r>
          </a:p>
          <a:p>
            <a:pPr marL="1143000" lvl="2" indent="-228600" algn="l">
              <a:buFont typeface="+mj-lt"/>
              <a:buAutoNum type="arabicPeriod"/>
            </a:pP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Probability of taking action </a:t>
            </a:r>
            <a:r>
              <a:rPr lang="en-US" b="0" i="1" dirty="0">
                <a:solidFill>
                  <a:srgbClr val="0D0D0D"/>
                </a:solidFill>
                <a:effectLst/>
                <a:latin typeface="KaTeX_Math"/>
              </a:rPr>
              <a:t>a</a:t>
            </a:r>
            <a:r>
              <a:rPr lang="en-US" b="0" i="0" dirty="0">
                <a:solidFill>
                  <a:srgbClr val="0D0D0D"/>
                </a:solidFill>
                <a:effectLst/>
                <a:latin typeface="Söhne"/>
              </a:rPr>
              <a:t> in state </a:t>
            </a:r>
            <a:r>
              <a:rPr lang="en-US" b="0" i="1" dirty="0">
                <a:solidFill>
                  <a:srgbClr val="0D0D0D"/>
                </a:solidFill>
                <a:effectLst/>
                <a:latin typeface="KaTeX_Math"/>
              </a:rPr>
              <a:t>s</a:t>
            </a:r>
            <a:r>
              <a:rPr lang="en-US" b="0" i="0" dirty="0">
                <a:solidFill>
                  <a:srgbClr val="0D0D0D"/>
                </a:solidFill>
                <a:effectLst/>
                <a:latin typeface="Söhne"/>
              </a:rPr>
              <a:t> under policy </a:t>
            </a:r>
            <a:r>
              <a:rPr lang="el-GR" b="0" i="1" dirty="0">
                <a:solidFill>
                  <a:srgbClr val="0D0D0D"/>
                </a:solidFill>
                <a:effectLst/>
                <a:latin typeface="KaTeX_Math"/>
              </a:rPr>
              <a:t>π</a:t>
            </a:r>
            <a:r>
              <a:rPr lang="el-GR"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Probability of transitioning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from state </a:t>
            </a:r>
            <a:r>
              <a:rPr lang="en-US" b="0" i="1" dirty="0">
                <a:solidFill>
                  <a:srgbClr val="0D0D0D"/>
                </a:solidFill>
                <a:effectLst/>
                <a:latin typeface="KaTeX_Math"/>
              </a:rPr>
              <a:t>s</a:t>
            </a:r>
            <a:r>
              <a:rPr lang="en-US" b="0" i="0" dirty="0">
                <a:solidFill>
                  <a:srgbClr val="0D0D0D"/>
                </a:solidFill>
                <a:effectLst/>
                <a:latin typeface="Söhne"/>
              </a:rPr>
              <a:t> after taking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R</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Reward received after transitioning from state </a:t>
            </a:r>
            <a:r>
              <a:rPr lang="en-US" b="0" i="1" dirty="0">
                <a:solidFill>
                  <a:srgbClr val="0D0D0D"/>
                </a:solidFill>
                <a:effectLst/>
                <a:latin typeface="KaTeX_Math"/>
              </a:rPr>
              <a:t>s</a:t>
            </a:r>
            <a:r>
              <a:rPr lang="en-US" b="0" i="0" dirty="0">
                <a:solidFill>
                  <a:srgbClr val="0D0D0D"/>
                </a:solidFill>
                <a:effectLst/>
                <a:latin typeface="Söhne"/>
              </a:rPr>
              <a:t>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due to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l-GR" b="0" i="1" dirty="0">
                <a:solidFill>
                  <a:srgbClr val="0D0D0D"/>
                </a:solidFill>
                <a:effectLst/>
                <a:latin typeface="KaTeX_Math"/>
              </a:rPr>
              <a:t>γ</a:t>
            </a:r>
            <a:r>
              <a:rPr lang="el-GR" b="0" i="0" dirty="0">
                <a:solidFill>
                  <a:srgbClr val="0D0D0D"/>
                </a:solidFill>
                <a:effectLst/>
                <a:latin typeface="Söhne"/>
              </a:rPr>
              <a:t>: </a:t>
            </a:r>
            <a:r>
              <a:rPr lang="en-US" b="0" i="0" dirty="0">
                <a:solidFill>
                  <a:srgbClr val="0D0D0D"/>
                </a:solidFill>
                <a:effectLst/>
                <a:latin typeface="Söhne"/>
              </a:rPr>
              <a:t>Discount factor.</a:t>
            </a:r>
          </a:p>
          <a:p>
            <a:pPr marL="1143000" lvl="2" indent="-228600" algn="l">
              <a:buFont typeface="+mj-lt"/>
              <a:buAutoNum type="arabicPeriod"/>
            </a:pPr>
            <a:r>
              <a:rPr lang="en-US" b="0" i="1" dirty="0">
                <a:solidFill>
                  <a:srgbClr val="0D0D0D"/>
                </a:solidFill>
                <a:effectLst/>
                <a:latin typeface="KaTeX_Math"/>
              </a:rPr>
              <a:t>V</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Value of the next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a:t>
            </a:r>
          </a:p>
          <a:p>
            <a:endParaRPr lang="en-US" dirty="0"/>
          </a:p>
        </p:txBody>
      </p:sp>
    </p:spTree>
    <p:extLst>
      <p:ext uri="{BB962C8B-B14F-4D97-AF65-F5344CB8AC3E}">
        <p14:creationId xmlns:p14="http://schemas.microsoft.com/office/powerpoint/2010/main" val="2386783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EE7D-EDC2-9961-0702-819398CECD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2E52B4-1CA8-23D0-A51D-30CC00662D05}"/>
              </a:ext>
            </a:extLst>
          </p:cNvPr>
          <p:cNvSpPr>
            <a:spLocks noGrp="1"/>
          </p:cNvSpPr>
          <p:nvPr>
            <p:ph idx="1"/>
          </p:nvPr>
        </p:nvSpPr>
        <p:spPr/>
        <p:txBody>
          <a:bodyPr>
            <a:normAutofit fontScale="85000" lnSpcReduction="10000"/>
          </a:bodyPr>
          <a:lstStyle/>
          <a:p>
            <a:pPr algn="l">
              <a:buFont typeface="+mj-lt"/>
              <a:buAutoNum type="arabicPeriod"/>
            </a:pPr>
            <a:r>
              <a:rPr lang="en-US" b="1" i="0" dirty="0">
                <a:solidFill>
                  <a:srgbClr val="0D0D0D"/>
                </a:solidFill>
                <a:effectLst/>
                <a:latin typeface="Söhne"/>
              </a:rPr>
              <a:t>Action-Value Function Bellman Expectation Equation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 </a:t>
            </a:r>
            <a:r>
              <a:rPr lang="en-US" b="0" i="1" dirty="0">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KaTeX_Size2"/>
              </a:rPr>
              <a:t>∑</a:t>
            </a:r>
            <a:r>
              <a:rPr lang="en-US" b="0" i="0" dirty="0">
                <a:solidFill>
                  <a:srgbClr val="0D0D0D"/>
                </a:solidFill>
                <a:effectLst/>
                <a:latin typeface="KaTeX_Main"/>
              </a:rPr>
              <a:t>​</a:t>
            </a: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1" dirty="0">
                <a:solidFill>
                  <a:srgbClr val="0D0D0D"/>
                </a:solidFill>
                <a:effectLst/>
                <a:latin typeface="KaTeX_Math"/>
              </a:rPr>
              <a:t>R</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l-GR" b="0" i="1" dirty="0">
                <a:solidFill>
                  <a:srgbClr val="0D0D0D"/>
                </a:solidFill>
                <a:effectLst/>
                <a:latin typeface="KaTeX_Math"/>
              </a:rPr>
              <a:t>γ</a:t>
            </a:r>
            <a:r>
              <a:rPr lang="en-US" i="1" dirty="0">
                <a:solidFill>
                  <a:srgbClr val="0D0D0D"/>
                </a:solidFill>
                <a:latin typeface="KaTeX_Math"/>
              </a:rPr>
              <a:t> </a:t>
            </a:r>
            <a:r>
              <a:rPr lang="en-US" b="0" i="0" dirty="0">
                <a:solidFill>
                  <a:srgbClr val="0D0D0D"/>
                </a:solidFill>
                <a:effectLst/>
                <a:latin typeface="KaTeX_Size2"/>
              </a:rPr>
              <a:t>∑</a:t>
            </a:r>
            <a:r>
              <a:rPr lang="en-US" b="0" i="0" dirty="0">
                <a:solidFill>
                  <a:srgbClr val="0D0D0D"/>
                </a:solidFill>
                <a:effectLst/>
                <a:latin typeface="KaTeX_Main"/>
              </a:rPr>
              <a:t>​</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1" dirty="0">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Explanation</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Value of taking action </a:t>
            </a:r>
            <a:r>
              <a:rPr lang="en-US" b="0" i="1" dirty="0">
                <a:solidFill>
                  <a:srgbClr val="0D0D0D"/>
                </a:solidFill>
                <a:effectLst/>
                <a:latin typeface="KaTeX_Math"/>
              </a:rPr>
              <a:t>a</a:t>
            </a:r>
            <a:r>
              <a:rPr lang="en-US" b="0" i="0" dirty="0">
                <a:solidFill>
                  <a:srgbClr val="0D0D0D"/>
                </a:solidFill>
                <a:effectLst/>
                <a:latin typeface="Söhne"/>
              </a:rPr>
              <a:t> in state </a:t>
            </a:r>
            <a:r>
              <a:rPr lang="en-US" b="0" i="1" dirty="0">
                <a:solidFill>
                  <a:srgbClr val="0D0D0D"/>
                </a:solidFill>
                <a:effectLst/>
                <a:latin typeface="KaTeX_Math"/>
              </a:rPr>
              <a:t>s</a:t>
            </a:r>
            <a:r>
              <a:rPr lang="en-US" b="0" i="0" dirty="0">
                <a:solidFill>
                  <a:srgbClr val="0D0D0D"/>
                </a:solidFill>
                <a:effectLst/>
                <a:latin typeface="Söhne"/>
              </a:rPr>
              <a:t> under policy </a:t>
            </a:r>
            <a:r>
              <a:rPr lang="el-GR" b="0" i="1" dirty="0">
                <a:solidFill>
                  <a:srgbClr val="0D0D0D"/>
                </a:solidFill>
                <a:effectLst/>
                <a:latin typeface="KaTeX_Math"/>
              </a:rPr>
              <a:t>π</a:t>
            </a:r>
            <a:r>
              <a:rPr lang="el-GR"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Probability of transitioning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from state </a:t>
            </a:r>
            <a:r>
              <a:rPr lang="en-US" b="0" i="1" dirty="0">
                <a:solidFill>
                  <a:srgbClr val="0D0D0D"/>
                </a:solidFill>
                <a:effectLst/>
                <a:latin typeface="KaTeX_Math"/>
              </a:rPr>
              <a:t>s</a:t>
            </a:r>
            <a:r>
              <a:rPr lang="en-US" b="0" i="0" dirty="0">
                <a:solidFill>
                  <a:srgbClr val="0D0D0D"/>
                </a:solidFill>
                <a:effectLst/>
                <a:latin typeface="Söhne"/>
              </a:rPr>
              <a:t> after taking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R</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Reward received after transitioning from state </a:t>
            </a:r>
            <a:r>
              <a:rPr lang="en-US" b="0" i="1" dirty="0">
                <a:solidFill>
                  <a:srgbClr val="0D0D0D"/>
                </a:solidFill>
                <a:effectLst/>
                <a:latin typeface="KaTeX_Math"/>
              </a:rPr>
              <a:t>s</a:t>
            </a:r>
            <a:r>
              <a:rPr lang="en-US" b="0" i="0" dirty="0">
                <a:solidFill>
                  <a:srgbClr val="0D0D0D"/>
                </a:solidFill>
                <a:effectLst/>
                <a:latin typeface="Söhne"/>
              </a:rPr>
              <a:t>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due to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l-GR" b="0" i="1" dirty="0">
                <a:solidFill>
                  <a:srgbClr val="0D0D0D"/>
                </a:solidFill>
                <a:effectLst/>
                <a:latin typeface="KaTeX_Math"/>
              </a:rPr>
              <a:t>γ</a:t>
            </a:r>
            <a:r>
              <a:rPr lang="el-GR" b="0" i="0" dirty="0">
                <a:solidFill>
                  <a:srgbClr val="0D0D0D"/>
                </a:solidFill>
                <a:effectLst/>
                <a:latin typeface="Söhne"/>
              </a:rPr>
              <a:t>: </a:t>
            </a:r>
            <a:r>
              <a:rPr lang="en-US" b="0" i="0" dirty="0">
                <a:solidFill>
                  <a:srgbClr val="0D0D0D"/>
                </a:solidFill>
                <a:effectLst/>
                <a:latin typeface="Söhne"/>
              </a:rPr>
              <a:t>Discount factor.</a:t>
            </a:r>
          </a:p>
          <a:p>
            <a:pPr marL="1143000" lvl="2" indent="-228600" algn="l">
              <a:buFont typeface="+mj-lt"/>
              <a:buAutoNum type="arabicPeriod"/>
            </a:pPr>
            <a:r>
              <a:rPr lang="en-US" b="0" i="1" dirty="0">
                <a:solidFill>
                  <a:srgbClr val="0D0D0D"/>
                </a:solidFill>
                <a:effectLst/>
                <a:latin typeface="KaTeX_Math"/>
              </a:rPr>
              <a:t>Q</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Value of the next state-action pair </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under policy </a:t>
            </a:r>
            <a:r>
              <a:rPr lang="el-GR" b="0" i="1" dirty="0">
                <a:solidFill>
                  <a:srgbClr val="0D0D0D"/>
                </a:solidFill>
                <a:effectLst/>
                <a:latin typeface="KaTeX_Math"/>
              </a:rPr>
              <a:t>π</a:t>
            </a:r>
            <a:r>
              <a:rPr lang="el-GR"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Process Flow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Calculate the expected value of the immediate reward plus the discounted value of subsequent states, weighted by the policy and transition probabilities.</a:t>
            </a:r>
          </a:p>
          <a:p>
            <a:pPr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Grid World</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Evaluate the expected value of being in a cell considering all possible actions and subsequent states.</a:t>
            </a:r>
          </a:p>
          <a:p>
            <a:endParaRPr lang="en-US" dirty="0"/>
          </a:p>
        </p:txBody>
      </p:sp>
    </p:spTree>
    <p:extLst>
      <p:ext uri="{BB962C8B-B14F-4D97-AF65-F5344CB8AC3E}">
        <p14:creationId xmlns:p14="http://schemas.microsoft.com/office/powerpoint/2010/main" val="2866806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6AA9-091F-CABB-67A7-C831E9703B3D}"/>
              </a:ext>
            </a:extLst>
          </p:cNvPr>
          <p:cNvSpPr>
            <a:spLocks noGrp="1"/>
          </p:cNvSpPr>
          <p:nvPr>
            <p:ph type="title"/>
          </p:nvPr>
        </p:nvSpPr>
        <p:spPr/>
        <p:txBody>
          <a:bodyPr/>
          <a:lstStyle/>
          <a:p>
            <a:r>
              <a:rPr lang="en-US" b="1" i="0" dirty="0">
                <a:solidFill>
                  <a:srgbClr val="0D0D0D"/>
                </a:solidFill>
                <a:effectLst/>
                <a:latin typeface="Söhne"/>
              </a:rPr>
              <a:t>Bellman Optimality Equation</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04C868B5-9E0E-E5E9-FBB9-5091E03F1236}"/>
              </a:ext>
            </a:extLst>
          </p:cNvPr>
          <p:cNvSpPr>
            <a:spLocks noGrp="1"/>
          </p:cNvSpPr>
          <p:nvPr>
            <p:ph idx="1"/>
          </p:nvPr>
        </p:nvSpPr>
        <p:spPr/>
        <p:txBody>
          <a:bodyPr>
            <a:normAutofit lnSpcReduction="10000"/>
          </a:bodyPr>
          <a:lstStyle/>
          <a:p>
            <a:pPr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The Bellman Optimality Equation is used to find the optimal value function by maximizing the expected return over all possible actions.</a:t>
            </a:r>
          </a:p>
          <a:p>
            <a:pPr algn="l">
              <a:buFont typeface="+mj-lt"/>
              <a:buAutoNum type="arabicPeriod"/>
            </a:pPr>
            <a:r>
              <a:rPr lang="en-US" b="1" i="0" dirty="0">
                <a:solidFill>
                  <a:srgbClr val="0D0D0D"/>
                </a:solidFill>
                <a:effectLst/>
                <a:latin typeface="Söhne"/>
              </a:rPr>
              <a:t>State-Value Function Bellman Optimality Equation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 </a:t>
            </a:r>
            <a:r>
              <a:rPr lang="en-US" b="0" i="1" dirty="0">
                <a:solidFill>
                  <a:srgbClr val="0D0D0D"/>
                </a:solidFill>
                <a:effectLst/>
                <a:latin typeface="KaTeX_Math"/>
              </a:rPr>
              <a:t>V</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)=max a​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KaTeX_Size2"/>
              </a:rPr>
              <a:t>∑</a:t>
            </a:r>
            <a:r>
              <a:rPr lang="en-US" b="0" i="0" dirty="0">
                <a:solidFill>
                  <a:srgbClr val="0D0D0D"/>
                </a:solidFill>
                <a:effectLst/>
                <a:latin typeface="KaTeX_Main"/>
              </a:rPr>
              <a:t>​</a:t>
            </a: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1" dirty="0">
                <a:solidFill>
                  <a:srgbClr val="0D0D0D"/>
                </a:solidFill>
                <a:effectLst/>
                <a:latin typeface="KaTeX_Math"/>
              </a:rPr>
              <a:t>R</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l-GR" b="0" i="1" dirty="0">
                <a:solidFill>
                  <a:srgbClr val="0D0D0D"/>
                </a:solidFill>
                <a:effectLst/>
                <a:latin typeface="KaTeX_Math"/>
              </a:rPr>
              <a:t>γ</a:t>
            </a:r>
            <a:r>
              <a:rPr lang="en-US" b="0" i="1" dirty="0">
                <a:solidFill>
                  <a:srgbClr val="0D0D0D"/>
                </a:solidFill>
                <a:effectLst/>
                <a:latin typeface="KaTeX_Math"/>
              </a:rPr>
              <a:t>V</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Explanation</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V</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Optimal value of state </a:t>
            </a:r>
            <a:r>
              <a:rPr lang="en-US" b="0" i="1" dirty="0">
                <a:solidFill>
                  <a:srgbClr val="0D0D0D"/>
                </a:solidFill>
                <a:effectLst/>
                <a:latin typeface="KaTeX_Math"/>
              </a:rPr>
              <a:t>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KaTeX_Main"/>
              </a:rPr>
              <a:t>Max </a:t>
            </a:r>
            <a:r>
              <a:rPr lang="en-US" b="0" i="1" dirty="0">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Maximization over all possible actions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Probability of transitioning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from state </a:t>
            </a:r>
            <a:r>
              <a:rPr lang="en-US" b="0" i="1" dirty="0">
                <a:solidFill>
                  <a:srgbClr val="0D0D0D"/>
                </a:solidFill>
                <a:effectLst/>
                <a:latin typeface="KaTeX_Math"/>
              </a:rPr>
              <a:t>s</a:t>
            </a:r>
            <a:r>
              <a:rPr lang="en-US" b="0" i="0" dirty="0">
                <a:solidFill>
                  <a:srgbClr val="0D0D0D"/>
                </a:solidFill>
                <a:effectLst/>
                <a:latin typeface="Söhne"/>
              </a:rPr>
              <a:t> after taking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R</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Reward received after transitioning from state </a:t>
            </a:r>
            <a:r>
              <a:rPr lang="en-US" b="0" i="1" dirty="0">
                <a:solidFill>
                  <a:srgbClr val="0D0D0D"/>
                </a:solidFill>
                <a:effectLst/>
                <a:latin typeface="KaTeX_Math"/>
              </a:rPr>
              <a:t>s</a:t>
            </a:r>
            <a:r>
              <a:rPr lang="en-US" b="0" i="0" dirty="0">
                <a:solidFill>
                  <a:srgbClr val="0D0D0D"/>
                </a:solidFill>
                <a:effectLst/>
                <a:latin typeface="Söhne"/>
              </a:rPr>
              <a:t>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due to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l-GR" b="0" i="1" dirty="0">
                <a:solidFill>
                  <a:srgbClr val="0D0D0D"/>
                </a:solidFill>
                <a:effectLst/>
                <a:latin typeface="KaTeX_Math"/>
              </a:rPr>
              <a:t>γ</a:t>
            </a:r>
            <a:r>
              <a:rPr lang="el-GR" b="0" i="0" dirty="0">
                <a:solidFill>
                  <a:srgbClr val="0D0D0D"/>
                </a:solidFill>
                <a:effectLst/>
                <a:latin typeface="Söhne"/>
              </a:rPr>
              <a:t>: </a:t>
            </a:r>
            <a:r>
              <a:rPr lang="en-US" b="0" i="0" dirty="0">
                <a:solidFill>
                  <a:srgbClr val="0D0D0D"/>
                </a:solidFill>
                <a:effectLst/>
                <a:latin typeface="Söhne"/>
              </a:rPr>
              <a:t>Discount factor.</a:t>
            </a:r>
          </a:p>
          <a:p>
            <a:pPr marL="1143000" lvl="2" indent="-228600" algn="l">
              <a:buFont typeface="+mj-lt"/>
              <a:buAutoNum type="arabicPeriod"/>
            </a:pPr>
            <a:r>
              <a:rPr lang="en-US" b="0" i="1" dirty="0">
                <a:solidFill>
                  <a:srgbClr val="0D0D0D"/>
                </a:solidFill>
                <a:effectLst/>
                <a:latin typeface="KaTeX_Math"/>
              </a:rPr>
              <a:t>V</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Optimal value of the next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a:t>
            </a:r>
          </a:p>
          <a:p>
            <a:endParaRPr lang="en-US" dirty="0"/>
          </a:p>
        </p:txBody>
      </p:sp>
    </p:spTree>
    <p:extLst>
      <p:ext uri="{BB962C8B-B14F-4D97-AF65-F5344CB8AC3E}">
        <p14:creationId xmlns:p14="http://schemas.microsoft.com/office/powerpoint/2010/main" val="126207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AEE6-872F-EFE3-F850-8EE1E392C2D3}"/>
              </a:ext>
            </a:extLst>
          </p:cNvPr>
          <p:cNvSpPr>
            <a:spLocks noGrp="1"/>
          </p:cNvSpPr>
          <p:nvPr>
            <p:ph type="title"/>
          </p:nvPr>
        </p:nvSpPr>
        <p:spPr/>
        <p:txBody>
          <a:bodyPr/>
          <a:lstStyle/>
          <a:p>
            <a:r>
              <a:rPr lang="en-US" b="1" i="0" dirty="0">
                <a:solidFill>
                  <a:srgbClr val="0D0D0D"/>
                </a:solidFill>
                <a:effectLst/>
                <a:latin typeface="Söhne"/>
              </a:rPr>
              <a:t>Reinforcement Learning</a:t>
            </a:r>
            <a:r>
              <a:rPr lang="en-US" b="0" i="0" dirty="0">
                <a:solidFill>
                  <a:srgbClr val="0D0D0D"/>
                </a:solidFill>
                <a:effectLst/>
                <a:latin typeface="Söhne"/>
              </a:rPr>
              <a:t>:</a:t>
            </a:r>
            <a:br>
              <a:rPr lang="en-US" b="0"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2FE08CF7-9B04-5A5E-6A1C-029653DA55B9}"/>
              </a:ext>
            </a:extLst>
          </p:cNvPr>
          <p:cNvSpPr>
            <a:spLocks noGrp="1"/>
          </p:cNvSpPr>
          <p:nvPr>
            <p:ph idx="1"/>
          </p:nvPr>
        </p:nvSpPr>
        <p:spPr/>
        <p:txBody>
          <a:bodyPr>
            <a:normAutofit fontScale="55000" lnSpcReduction="20000"/>
          </a:bodyPr>
          <a:lstStyle/>
          <a:p>
            <a:pPr marL="457200" lvl="1" indent="0" algn="l">
              <a:buNone/>
            </a:pPr>
            <a:r>
              <a:rPr lang="en-US" b="0" i="1" dirty="0">
                <a:solidFill>
                  <a:srgbClr val="0D0D0D"/>
                </a:solidFill>
                <a:effectLst/>
                <a:latin typeface="Söhne"/>
              </a:rPr>
              <a:t>Reinforcement Learning (RL)</a:t>
            </a:r>
            <a:r>
              <a:rPr lang="en-US" b="0" i="0" dirty="0">
                <a:solidFill>
                  <a:srgbClr val="0D0D0D"/>
                </a:solidFill>
                <a:effectLst/>
                <a:latin typeface="Söhne"/>
              </a:rPr>
              <a:t> is a type of machine learning where an agent learns to make decisions by performing actions in an environment to maximize cumulative reward.</a:t>
            </a:r>
          </a:p>
          <a:p>
            <a:pPr algn="l">
              <a:buFont typeface="+mj-lt"/>
              <a:buAutoNum type="arabicPeriod"/>
            </a:pPr>
            <a:r>
              <a:rPr lang="en-US" b="1" i="0" dirty="0">
                <a:solidFill>
                  <a:srgbClr val="0D0D0D"/>
                </a:solidFill>
                <a:effectLst/>
                <a:latin typeface="Söhne"/>
              </a:rPr>
              <a:t>Key Elements of RL</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Agent</a:t>
            </a:r>
            <a:r>
              <a:rPr lang="en-US" b="0" i="0" dirty="0">
                <a:solidFill>
                  <a:srgbClr val="0D0D0D"/>
                </a:solidFill>
                <a:effectLst/>
                <a:latin typeface="Söhne"/>
              </a:rPr>
              <a:t>: The decision-maker.</a:t>
            </a:r>
          </a:p>
          <a:p>
            <a:pPr marL="742950" lvl="1" indent="-285750" algn="l">
              <a:buFont typeface="+mj-lt"/>
              <a:buAutoNum type="arabicPeriod"/>
            </a:pPr>
            <a:r>
              <a:rPr lang="en-US" b="1" i="0" dirty="0">
                <a:solidFill>
                  <a:srgbClr val="0D0D0D"/>
                </a:solidFill>
                <a:effectLst/>
                <a:latin typeface="Söhne"/>
              </a:rPr>
              <a:t>Environment</a:t>
            </a:r>
            <a:r>
              <a:rPr lang="en-US" b="0" i="0" dirty="0">
                <a:solidFill>
                  <a:srgbClr val="0D0D0D"/>
                </a:solidFill>
                <a:effectLst/>
                <a:latin typeface="Söhne"/>
              </a:rPr>
              <a:t>: The world with which the agent interacts.</a:t>
            </a:r>
          </a:p>
          <a:p>
            <a:pPr marL="742950" lvl="1" indent="-285750" algn="l">
              <a:buFont typeface="+mj-lt"/>
              <a:buAutoNum type="arabicPeriod"/>
            </a:pPr>
            <a:r>
              <a:rPr lang="en-US" b="1" i="0" dirty="0">
                <a:solidFill>
                  <a:srgbClr val="0D0D0D"/>
                </a:solidFill>
                <a:effectLst/>
                <a:latin typeface="Söhne"/>
              </a:rPr>
              <a:t>State (s)</a:t>
            </a:r>
            <a:r>
              <a:rPr lang="en-US" b="0" i="0" dirty="0">
                <a:solidFill>
                  <a:srgbClr val="0D0D0D"/>
                </a:solidFill>
                <a:effectLst/>
                <a:latin typeface="Söhne"/>
              </a:rPr>
              <a:t>: The current situation of the agent.</a:t>
            </a:r>
          </a:p>
          <a:p>
            <a:pPr marL="742950" lvl="1" indent="-285750" algn="l">
              <a:buFont typeface="+mj-lt"/>
              <a:buAutoNum type="arabicPeriod"/>
            </a:pPr>
            <a:r>
              <a:rPr lang="en-US" b="1" i="0" dirty="0">
                <a:solidFill>
                  <a:srgbClr val="0D0D0D"/>
                </a:solidFill>
                <a:effectLst/>
                <a:latin typeface="Söhne"/>
              </a:rPr>
              <a:t>Action (a)</a:t>
            </a:r>
            <a:r>
              <a:rPr lang="en-US" b="0" i="0" dirty="0">
                <a:solidFill>
                  <a:srgbClr val="0D0D0D"/>
                </a:solidFill>
                <a:effectLst/>
                <a:latin typeface="Söhne"/>
              </a:rPr>
              <a:t>: The set of all possible moves the agent can make.</a:t>
            </a:r>
          </a:p>
          <a:p>
            <a:pPr marL="742950" lvl="1" indent="-285750" algn="l">
              <a:buFont typeface="+mj-lt"/>
              <a:buAutoNum type="arabicPeriod"/>
            </a:pPr>
            <a:r>
              <a:rPr lang="en-US" b="1" i="0" dirty="0">
                <a:solidFill>
                  <a:srgbClr val="0D0D0D"/>
                </a:solidFill>
                <a:effectLst/>
                <a:latin typeface="Söhne"/>
              </a:rPr>
              <a:t>Reward (r)</a:t>
            </a:r>
            <a:r>
              <a:rPr lang="en-US" b="0" i="0" dirty="0">
                <a:solidFill>
                  <a:srgbClr val="0D0D0D"/>
                </a:solidFill>
                <a:effectLst/>
                <a:latin typeface="Söhne"/>
              </a:rPr>
              <a:t>: The feedback from the environment.</a:t>
            </a:r>
          </a:p>
          <a:p>
            <a:pPr algn="l">
              <a:buFont typeface="+mj-lt"/>
              <a:buAutoNum type="arabicPeriod"/>
            </a:pPr>
            <a:r>
              <a:rPr lang="en-US" b="1" i="0" dirty="0">
                <a:solidFill>
                  <a:srgbClr val="0D0D0D"/>
                </a:solidFill>
                <a:effectLst/>
                <a:latin typeface="Söhne"/>
              </a:rPr>
              <a:t>Process Flow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agent observes the current state.</a:t>
            </a:r>
          </a:p>
          <a:p>
            <a:pPr marL="742950" lvl="1" indent="-285750" algn="l">
              <a:buFont typeface="+mj-lt"/>
              <a:buAutoNum type="arabicPeriod"/>
            </a:pPr>
            <a:r>
              <a:rPr lang="en-US" b="0" i="0" dirty="0">
                <a:solidFill>
                  <a:srgbClr val="0D0D0D"/>
                </a:solidFill>
                <a:effectLst/>
                <a:latin typeface="Söhne"/>
              </a:rPr>
              <a:t>It selects an action based on its policy.</a:t>
            </a:r>
          </a:p>
          <a:p>
            <a:pPr marL="742950" lvl="1" indent="-285750" algn="l">
              <a:buFont typeface="+mj-lt"/>
              <a:buAutoNum type="arabicPeriod"/>
            </a:pPr>
            <a:r>
              <a:rPr lang="en-US" b="0" i="0" dirty="0">
                <a:solidFill>
                  <a:srgbClr val="0D0D0D"/>
                </a:solidFill>
                <a:effectLst/>
                <a:latin typeface="Söhne"/>
              </a:rPr>
              <a:t>The action affects the environment, transitioning to a new state.</a:t>
            </a:r>
          </a:p>
          <a:p>
            <a:pPr marL="742950" lvl="1" indent="-285750" algn="l">
              <a:buFont typeface="+mj-lt"/>
              <a:buAutoNum type="arabicPeriod"/>
            </a:pPr>
            <a:r>
              <a:rPr lang="en-US" b="0" i="0" dirty="0">
                <a:solidFill>
                  <a:srgbClr val="0D0D0D"/>
                </a:solidFill>
                <a:effectLst/>
                <a:latin typeface="Söhne"/>
              </a:rPr>
              <a:t>The agent receives a reward based on the action and the new state.</a:t>
            </a:r>
          </a:p>
          <a:p>
            <a:pPr marL="742950" lvl="1" indent="-285750" algn="l">
              <a:buFont typeface="+mj-lt"/>
              <a:buAutoNum type="arabicPeriod"/>
            </a:pPr>
            <a:r>
              <a:rPr lang="en-US" b="0" i="0" dirty="0">
                <a:solidFill>
                  <a:srgbClr val="0D0D0D"/>
                </a:solidFill>
                <a:effectLst/>
                <a:latin typeface="Söhne"/>
              </a:rPr>
              <a:t>The process repeats, and the agent learns to optimize its actions over time.</a:t>
            </a:r>
          </a:p>
          <a:p>
            <a:pPr algn="l">
              <a:buFont typeface="+mj-lt"/>
              <a:buAutoNum type="arabicPeriod"/>
            </a:pPr>
            <a:r>
              <a:rPr lang="en-US" b="1" i="0" dirty="0">
                <a:solidFill>
                  <a:srgbClr val="0D0D0D"/>
                </a:solidFill>
                <a:effectLst/>
                <a:latin typeface="Söhne"/>
              </a:rPr>
              <a:t>Objective of RL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To find a policy that maximizes the expected cumulative reward over time.</a:t>
            </a:r>
          </a:p>
          <a:p>
            <a:pPr algn="l">
              <a:buFont typeface="+mj-lt"/>
              <a:buAutoNum type="arabicPeriod"/>
            </a:pPr>
            <a:r>
              <a:rPr lang="en-US" b="1" i="0" dirty="0">
                <a:solidFill>
                  <a:srgbClr val="0D0D0D"/>
                </a:solidFill>
                <a:effectLst/>
                <a:latin typeface="Söhne"/>
              </a:rPr>
              <a:t>Applications of RL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Examples include robotics, game playing (e.g., AlphaGo), autonomous vehicles, and finance.</a:t>
            </a:r>
          </a:p>
        </p:txBody>
      </p:sp>
    </p:spTree>
    <p:extLst>
      <p:ext uri="{BB962C8B-B14F-4D97-AF65-F5344CB8AC3E}">
        <p14:creationId xmlns:p14="http://schemas.microsoft.com/office/powerpoint/2010/main" val="208403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43C5-1EEE-8781-601C-B6205AA578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C3C31C-1069-A22A-6732-AD5377373CA0}"/>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0D0D0D"/>
                </a:solidFill>
                <a:effectLst/>
                <a:latin typeface="Söhne"/>
              </a:rPr>
              <a:t>Action-Value Function Bellman Optimality Equation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a:t>
            </a:r>
            <a:r>
              <a:rPr lang="en-US" b="0" i="0" dirty="0">
                <a:solidFill>
                  <a:srgbClr val="0D0D0D"/>
                </a:solidFill>
                <a:effectLst/>
                <a:latin typeface="KaTeX_Main"/>
              </a:rPr>
              <a:t> </a:t>
            </a: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KaTeX_Size2"/>
              </a:rPr>
              <a:t>∑</a:t>
            </a:r>
            <a:r>
              <a:rPr lang="en-US" b="0" i="0" dirty="0">
                <a:solidFill>
                  <a:srgbClr val="0D0D0D"/>
                </a:solidFill>
                <a:effectLst/>
                <a:latin typeface="KaTeX_Main"/>
              </a:rPr>
              <a:t>​</a:t>
            </a: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1" dirty="0">
                <a:solidFill>
                  <a:srgbClr val="0D0D0D"/>
                </a:solidFill>
                <a:effectLst/>
                <a:latin typeface="KaTeX_Math"/>
              </a:rPr>
              <a:t>R</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l-GR" b="0" i="1" dirty="0">
                <a:solidFill>
                  <a:srgbClr val="0D0D0D"/>
                </a:solidFill>
                <a:effectLst/>
                <a:latin typeface="KaTeX_Math"/>
              </a:rPr>
              <a:t>γ</a:t>
            </a:r>
            <a:r>
              <a:rPr lang="en-US" b="0" i="1" dirty="0">
                <a:solidFill>
                  <a:srgbClr val="0D0D0D"/>
                </a:solidFill>
                <a:effectLst/>
                <a:latin typeface="KaTeX_Math"/>
              </a:rPr>
              <a:t> </a:t>
            </a:r>
            <a:r>
              <a:rPr lang="en-US" b="0" i="0" dirty="0">
                <a:solidFill>
                  <a:srgbClr val="0D0D0D"/>
                </a:solidFill>
                <a:effectLst/>
                <a:latin typeface="KaTeX_Main"/>
              </a:rPr>
              <a:t>max </a:t>
            </a:r>
            <a:r>
              <a:rPr lang="en-US" b="0" i="1" dirty="0">
                <a:solidFill>
                  <a:srgbClr val="0D0D0D"/>
                </a:solidFill>
                <a:effectLst/>
                <a:latin typeface="KaTeX_Math"/>
              </a:rPr>
              <a:t>a</a:t>
            </a:r>
            <a:r>
              <a:rPr lang="en-US" b="0" i="0" dirty="0">
                <a:solidFill>
                  <a:srgbClr val="0D0D0D"/>
                </a:solidFill>
                <a:effectLst/>
                <a:latin typeface="KaTeX_Main"/>
              </a:rPr>
              <a:t>′  ​</a:t>
            </a: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endParaRPr lang="en-US" b="0"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Explanation</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Optimal value of taking action </a:t>
            </a:r>
            <a:r>
              <a:rPr lang="en-US" b="0" i="1" dirty="0">
                <a:solidFill>
                  <a:srgbClr val="0D0D0D"/>
                </a:solidFill>
                <a:effectLst/>
                <a:latin typeface="KaTeX_Math"/>
              </a:rPr>
              <a:t>a</a:t>
            </a:r>
            <a:r>
              <a:rPr lang="en-US" b="0" i="0" dirty="0">
                <a:solidFill>
                  <a:srgbClr val="0D0D0D"/>
                </a:solidFill>
                <a:effectLst/>
                <a:latin typeface="Söhne"/>
              </a:rPr>
              <a:t> in state </a:t>
            </a:r>
            <a:r>
              <a:rPr lang="en-US" b="0" i="1" dirty="0">
                <a:solidFill>
                  <a:srgbClr val="0D0D0D"/>
                </a:solidFill>
                <a:effectLst/>
                <a:latin typeface="KaTeX_Math"/>
              </a:rPr>
              <a:t>s</a:t>
            </a:r>
            <a:r>
              <a:rPr lang="en-US" b="0" i="0" dirty="0">
                <a:solidFill>
                  <a:srgbClr val="0D0D0D"/>
                </a:solidFill>
                <a:effectLst/>
                <a:latin typeface="Söhne"/>
              </a:rPr>
              <a:t>.</a:t>
            </a:r>
          </a:p>
          <a:p>
            <a:pPr marL="1143000" lvl="2" indent="-228600" algn="l">
              <a:buFont typeface="+mj-lt"/>
              <a:buAutoNum type="arabicPeriod"/>
            </a:pPr>
            <a:r>
              <a:rPr lang="en-US" b="0" i="0" dirty="0" err="1">
                <a:solidFill>
                  <a:srgbClr val="0D0D0D"/>
                </a:solidFill>
                <a:effectLst/>
                <a:latin typeface="KaTeX_Main"/>
              </a:rPr>
              <a:t>max⁡</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Maximization over all possible actions </a:t>
            </a:r>
            <a:r>
              <a:rPr lang="en-US" b="0" i="1" dirty="0">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in the next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Probability of transitioning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from state </a:t>
            </a:r>
            <a:r>
              <a:rPr lang="en-US" b="0" i="1" dirty="0">
                <a:solidFill>
                  <a:srgbClr val="0D0D0D"/>
                </a:solidFill>
                <a:effectLst/>
                <a:latin typeface="KaTeX_Math"/>
              </a:rPr>
              <a:t>s</a:t>
            </a:r>
            <a:r>
              <a:rPr lang="en-US" b="0" i="0" dirty="0">
                <a:solidFill>
                  <a:srgbClr val="0D0D0D"/>
                </a:solidFill>
                <a:effectLst/>
                <a:latin typeface="Söhne"/>
              </a:rPr>
              <a:t> after taking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R</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Reward received after transitioning from state </a:t>
            </a:r>
            <a:r>
              <a:rPr lang="en-US" b="0" i="1" dirty="0">
                <a:solidFill>
                  <a:srgbClr val="0D0D0D"/>
                </a:solidFill>
                <a:effectLst/>
                <a:latin typeface="KaTeX_Math"/>
              </a:rPr>
              <a:t>s</a:t>
            </a:r>
            <a:r>
              <a:rPr lang="en-US" b="0" i="0" dirty="0">
                <a:solidFill>
                  <a:srgbClr val="0D0D0D"/>
                </a:solidFill>
                <a:effectLst/>
                <a:latin typeface="Söhne"/>
              </a:rPr>
              <a:t>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due to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l-GR" b="0" i="1" dirty="0">
                <a:solidFill>
                  <a:srgbClr val="0D0D0D"/>
                </a:solidFill>
                <a:effectLst/>
                <a:latin typeface="KaTeX_Math"/>
              </a:rPr>
              <a:t>γ</a:t>
            </a:r>
            <a:r>
              <a:rPr lang="el-GR" b="0" i="0" dirty="0">
                <a:solidFill>
                  <a:srgbClr val="0D0D0D"/>
                </a:solidFill>
                <a:effectLst/>
                <a:latin typeface="Söhne"/>
              </a:rPr>
              <a:t>: </a:t>
            </a:r>
            <a:r>
              <a:rPr lang="en-US" b="0" i="0" dirty="0">
                <a:solidFill>
                  <a:srgbClr val="0D0D0D"/>
                </a:solidFill>
                <a:effectLst/>
                <a:latin typeface="Söhne"/>
              </a:rPr>
              <a:t>Discount factor.</a:t>
            </a:r>
          </a:p>
          <a:p>
            <a:pPr marL="1143000" lvl="2" indent="-228600" algn="l">
              <a:buFont typeface="+mj-lt"/>
              <a:buAutoNum type="arabicPeriod"/>
            </a:pP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Optimal value of the next state-action pair </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a:t>
            </a:r>
          </a:p>
          <a:p>
            <a:pPr algn="l">
              <a:buFont typeface="+mj-lt"/>
              <a:buAutoNum type="arabicPeriod"/>
            </a:pPr>
            <a:r>
              <a:rPr lang="en-US" b="1" i="0" dirty="0">
                <a:solidFill>
                  <a:srgbClr val="0D0D0D"/>
                </a:solidFill>
                <a:effectLst/>
                <a:latin typeface="Söhne"/>
              </a:rPr>
              <a:t>Principle of Optimality</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Bellman Optimality Equation relies on the principle that the optimal policy leads to the maximum expected return.</a:t>
            </a:r>
          </a:p>
          <a:p>
            <a:pPr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Grid World</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Compute the optimal value for a cell by considering the best possible action and subsequent states.</a:t>
            </a:r>
          </a:p>
          <a:p>
            <a:endParaRPr lang="en-US" dirty="0"/>
          </a:p>
        </p:txBody>
      </p:sp>
    </p:spTree>
    <p:extLst>
      <p:ext uri="{BB962C8B-B14F-4D97-AF65-F5344CB8AC3E}">
        <p14:creationId xmlns:p14="http://schemas.microsoft.com/office/powerpoint/2010/main" val="1117935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C62C-37D8-1B27-4D5B-4B0567428504}"/>
              </a:ext>
            </a:extLst>
          </p:cNvPr>
          <p:cNvSpPr>
            <a:spLocks noGrp="1"/>
          </p:cNvSpPr>
          <p:nvPr>
            <p:ph type="title"/>
          </p:nvPr>
        </p:nvSpPr>
        <p:spPr/>
        <p:txBody>
          <a:bodyPr/>
          <a:lstStyle/>
          <a:p>
            <a:r>
              <a:rPr lang="en-US" b="1" i="0" dirty="0">
                <a:solidFill>
                  <a:srgbClr val="0D0D0D"/>
                </a:solidFill>
                <a:effectLst/>
                <a:latin typeface="Söhne"/>
              </a:rPr>
              <a:t>Trade-off</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08B77C5A-9859-3C9C-83C9-577585973F1E}"/>
              </a:ext>
            </a:extLst>
          </p:cNvPr>
          <p:cNvSpPr>
            <a:spLocks noGrp="1"/>
          </p:cNvSpPr>
          <p:nvPr>
            <p:ph idx="1"/>
          </p:nvPr>
        </p:nvSpPr>
        <p:spPr/>
        <p:txBody>
          <a:bodyPr>
            <a:normAutofit fontScale="70000" lnSpcReduction="20000"/>
          </a:bodyPr>
          <a:lstStyle/>
          <a:p>
            <a:pPr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In reinforcement learning, the exploration vs. exploitation trade-off refers to the dilemma of choosing between exploring new actions to discover their effects (exploration) and using known actions that yield high rewards (exploitation).</a:t>
            </a:r>
          </a:p>
          <a:p>
            <a:pPr algn="l">
              <a:buFont typeface="+mj-lt"/>
              <a:buAutoNum type="arabicPeriod"/>
            </a:pPr>
            <a:r>
              <a:rPr lang="en-US" b="1" i="0" dirty="0">
                <a:solidFill>
                  <a:srgbClr val="0D0D0D"/>
                </a:solidFill>
                <a:effectLst/>
                <a:latin typeface="Söhne"/>
              </a:rPr>
              <a:t>Exploration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Purpose</a:t>
            </a:r>
            <a:r>
              <a:rPr lang="en-US" b="0" i="0" dirty="0">
                <a:solidFill>
                  <a:srgbClr val="0D0D0D"/>
                </a:solidFill>
                <a:effectLst/>
                <a:latin typeface="Söhne"/>
              </a:rPr>
              <a:t>: To gather information about the environment.</a:t>
            </a:r>
          </a:p>
          <a:p>
            <a:pPr marL="742950" lvl="1" indent="-285750" algn="l">
              <a:buFont typeface="+mj-lt"/>
              <a:buAutoNum type="arabicPeriod"/>
            </a:pPr>
            <a:r>
              <a:rPr lang="en-US" b="1" i="0" dirty="0">
                <a:solidFill>
                  <a:srgbClr val="0D0D0D"/>
                </a:solidFill>
                <a:effectLst/>
                <a:latin typeface="Söhne"/>
              </a:rPr>
              <a:t>Benefits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Discovers potentially better actions.</a:t>
            </a:r>
          </a:p>
          <a:p>
            <a:pPr marL="1143000" lvl="2" indent="-228600" algn="l">
              <a:buFont typeface="+mj-lt"/>
              <a:buAutoNum type="arabicPeriod"/>
            </a:pPr>
            <a:r>
              <a:rPr lang="en-US" b="0" i="0" dirty="0">
                <a:solidFill>
                  <a:srgbClr val="0D0D0D"/>
                </a:solidFill>
                <a:effectLst/>
                <a:latin typeface="Söhne"/>
              </a:rPr>
              <a:t>Helps avoid local optima.</a:t>
            </a:r>
          </a:p>
          <a:p>
            <a:pPr marL="742950" lvl="1" indent="-285750"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 Trying a new route in a navigation problem, even if the current route is known to be good.</a:t>
            </a:r>
          </a:p>
          <a:p>
            <a:pPr algn="l">
              <a:buFont typeface="+mj-lt"/>
              <a:buAutoNum type="arabicPeriod"/>
            </a:pPr>
            <a:r>
              <a:rPr lang="en-US" b="1" i="0" dirty="0">
                <a:solidFill>
                  <a:srgbClr val="0D0D0D"/>
                </a:solidFill>
                <a:effectLst/>
                <a:latin typeface="Söhne"/>
              </a:rPr>
              <a:t>Exploitation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Purpose</a:t>
            </a:r>
            <a:r>
              <a:rPr lang="en-US" b="0" i="0" dirty="0">
                <a:solidFill>
                  <a:srgbClr val="0D0D0D"/>
                </a:solidFill>
                <a:effectLst/>
                <a:latin typeface="Söhne"/>
              </a:rPr>
              <a:t>: To maximize immediate reward using known information.</a:t>
            </a:r>
          </a:p>
          <a:p>
            <a:pPr marL="742950" lvl="1" indent="-285750" algn="l">
              <a:buFont typeface="+mj-lt"/>
              <a:buAutoNum type="arabicPeriod"/>
            </a:pPr>
            <a:r>
              <a:rPr lang="en-US" b="1" i="0" dirty="0">
                <a:solidFill>
                  <a:srgbClr val="0D0D0D"/>
                </a:solidFill>
                <a:effectLst/>
                <a:latin typeface="Söhne"/>
              </a:rPr>
              <a:t>Benefits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Utilizes accumulated knowledge.</a:t>
            </a:r>
          </a:p>
          <a:p>
            <a:pPr marL="1143000" lvl="2" indent="-228600" algn="l">
              <a:buFont typeface="+mj-lt"/>
              <a:buAutoNum type="arabicPeriod"/>
            </a:pPr>
            <a:r>
              <a:rPr lang="en-US" b="0" i="0" dirty="0">
                <a:solidFill>
                  <a:srgbClr val="0D0D0D"/>
                </a:solidFill>
                <a:effectLst/>
                <a:latin typeface="Söhne"/>
              </a:rPr>
              <a:t>Increases short-term gains.</a:t>
            </a:r>
          </a:p>
          <a:p>
            <a:pPr marL="742950" lvl="1" indent="-285750"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 Continuously choosing the highest-rewarding action in a slot machine game.</a:t>
            </a:r>
          </a:p>
          <a:p>
            <a:endParaRPr lang="en-US" dirty="0"/>
          </a:p>
        </p:txBody>
      </p:sp>
    </p:spTree>
    <p:extLst>
      <p:ext uri="{BB962C8B-B14F-4D97-AF65-F5344CB8AC3E}">
        <p14:creationId xmlns:p14="http://schemas.microsoft.com/office/powerpoint/2010/main" val="2286313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5FFF-376C-39C8-184B-5498D8CC82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5B03BC-E8C2-18FC-81E5-FCA2721571AD}"/>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Importance of Balancing the Trade-off</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Short-Term vs. Long-Term Rewards</a:t>
            </a:r>
            <a:r>
              <a:rPr lang="en-US" b="0" i="0" dirty="0">
                <a:solidFill>
                  <a:srgbClr val="0D0D0D"/>
                </a:solidFill>
                <a:effectLst/>
                <a:latin typeface="Söhne"/>
              </a:rPr>
              <a:t>: Balancing immediate gains with the potential of discovering better long-term strategies.</a:t>
            </a:r>
          </a:p>
          <a:p>
            <a:pPr marL="742950" lvl="1" indent="-285750" algn="l">
              <a:buFont typeface="+mj-lt"/>
              <a:buAutoNum type="arabicPeriod"/>
            </a:pPr>
            <a:r>
              <a:rPr lang="en-US" b="1" i="0" dirty="0">
                <a:solidFill>
                  <a:srgbClr val="0D0D0D"/>
                </a:solidFill>
                <a:effectLst/>
                <a:latin typeface="Söhne"/>
              </a:rPr>
              <a:t>Learning Efficiency</a:t>
            </a:r>
            <a:r>
              <a:rPr lang="en-US" b="0" i="0" dirty="0">
                <a:solidFill>
                  <a:srgbClr val="0D0D0D"/>
                </a:solidFill>
                <a:effectLst/>
                <a:latin typeface="Söhne"/>
              </a:rPr>
              <a:t>: Efficient learning requires a balance to avoid excessive exploration or premature convergence on suboptimal policies.</a:t>
            </a:r>
          </a:p>
          <a:p>
            <a:pPr marL="742950" lvl="1" indent="-285750" algn="l">
              <a:buFont typeface="+mj-lt"/>
              <a:buAutoNum type="arabicPeriod"/>
            </a:pPr>
            <a:r>
              <a:rPr lang="en-US" b="1" i="0" dirty="0">
                <a:solidFill>
                  <a:srgbClr val="0D0D0D"/>
                </a:solidFill>
                <a:effectLst/>
                <a:latin typeface="Söhne"/>
              </a:rPr>
              <a:t>Adaptation</a:t>
            </a:r>
            <a:r>
              <a:rPr lang="en-US" b="0" i="0" dirty="0">
                <a:solidFill>
                  <a:srgbClr val="0D0D0D"/>
                </a:solidFill>
                <a:effectLst/>
                <a:latin typeface="Söhne"/>
              </a:rPr>
              <a:t>: The balance allows the agent to adapt to changing environments and improve performance over time.</a:t>
            </a:r>
          </a:p>
          <a:p>
            <a:pPr algn="l">
              <a:buFont typeface="+mj-lt"/>
              <a:buAutoNum type="arabicPeriod"/>
            </a:pPr>
            <a:r>
              <a:rPr lang="en-US" b="1" i="0" dirty="0">
                <a:solidFill>
                  <a:srgbClr val="0D0D0D"/>
                </a:solidFill>
                <a:effectLst/>
                <a:latin typeface="Söhne"/>
              </a:rPr>
              <a:t>Challenges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Dynamic Environments</a:t>
            </a:r>
            <a:r>
              <a:rPr lang="en-US" b="0" i="0" dirty="0">
                <a:solidFill>
                  <a:srgbClr val="0D0D0D"/>
                </a:solidFill>
                <a:effectLst/>
                <a:latin typeface="Söhne"/>
              </a:rPr>
              <a:t>: Adapting the balance as the environment changes.</a:t>
            </a:r>
          </a:p>
          <a:p>
            <a:pPr marL="742950" lvl="1" indent="-285750" algn="l">
              <a:buFont typeface="+mj-lt"/>
              <a:buAutoNum type="arabicPeriod"/>
            </a:pPr>
            <a:r>
              <a:rPr lang="en-US" b="1" i="0" dirty="0">
                <a:solidFill>
                  <a:srgbClr val="0D0D0D"/>
                </a:solidFill>
                <a:effectLst/>
                <a:latin typeface="Söhne"/>
              </a:rPr>
              <a:t>Complexity</a:t>
            </a:r>
            <a:r>
              <a:rPr lang="en-US" b="0" i="0" dirty="0">
                <a:solidFill>
                  <a:srgbClr val="0D0D0D"/>
                </a:solidFill>
                <a:effectLst/>
                <a:latin typeface="Söhne"/>
              </a:rPr>
              <a:t>: Finding the optimal balance can be computationally challenging.</a:t>
            </a:r>
          </a:p>
          <a:p>
            <a:endParaRPr lang="en-US" dirty="0"/>
          </a:p>
        </p:txBody>
      </p:sp>
    </p:spTree>
    <p:extLst>
      <p:ext uri="{BB962C8B-B14F-4D97-AF65-F5344CB8AC3E}">
        <p14:creationId xmlns:p14="http://schemas.microsoft.com/office/powerpoint/2010/main" val="1173740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7E12B-DD7D-AB05-9035-27734786E950}"/>
              </a:ext>
            </a:extLst>
          </p:cNvPr>
          <p:cNvSpPr>
            <a:spLocks noGrp="1"/>
          </p:cNvSpPr>
          <p:nvPr>
            <p:ph type="title"/>
          </p:nvPr>
        </p:nvSpPr>
        <p:spPr/>
        <p:txBody>
          <a:bodyPr/>
          <a:lstStyle/>
          <a:p>
            <a:r>
              <a:rPr lang="en-US" b="1" i="0" dirty="0">
                <a:solidFill>
                  <a:srgbClr val="0D0D0D"/>
                </a:solidFill>
                <a:effectLst/>
                <a:latin typeface="Söhne"/>
              </a:rPr>
              <a:t>Strategies: </a:t>
            </a:r>
            <a:r>
              <a:rPr lang="el-GR" b="1" i="0" dirty="0">
                <a:solidFill>
                  <a:srgbClr val="0D0D0D"/>
                </a:solidFill>
                <a:effectLst/>
                <a:latin typeface="Söhne"/>
              </a:rPr>
              <a:t>ε-</a:t>
            </a:r>
            <a:r>
              <a:rPr lang="en-US" b="1" i="0" dirty="0">
                <a:solidFill>
                  <a:srgbClr val="0D0D0D"/>
                </a:solidFill>
                <a:effectLst/>
                <a:latin typeface="Söhne"/>
              </a:rPr>
              <a:t>Greedy, </a:t>
            </a:r>
            <a:r>
              <a:rPr lang="en-US" b="1" i="0" dirty="0" err="1">
                <a:solidFill>
                  <a:srgbClr val="0D0D0D"/>
                </a:solidFill>
                <a:effectLst/>
                <a:latin typeface="Söhne"/>
              </a:rPr>
              <a:t>Softmax</a:t>
            </a:r>
            <a:r>
              <a:rPr lang="en-US" b="1" i="0" dirty="0">
                <a:solidFill>
                  <a:srgbClr val="0D0D0D"/>
                </a:solidFill>
                <a:effectLst/>
                <a:latin typeface="Söhne"/>
              </a:rPr>
              <a:t>, UCB</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D38741E8-DB5A-4F84-66DA-02B657FD5059}"/>
              </a:ext>
            </a:extLst>
          </p:cNvPr>
          <p:cNvSpPr>
            <a:spLocks noGrp="1"/>
          </p:cNvSpPr>
          <p:nvPr>
            <p:ph idx="1"/>
          </p:nvPr>
        </p:nvSpPr>
        <p:spPr/>
        <p:txBody>
          <a:bodyPr>
            <a:normAutofit fontScale="92500" lnSpcReduction="10000"/>
          </a:bodyPr>
          <a:lstStyle/>
          <a:p>
            <a:pPr algn="l">
              <a:buFont typeface="+mj-lt"/>
              <a:buAutoNum type="arabicPeriod"/>
            </a:pPr>
            <a:r>
              <a:rPr lang="el-GR" b="1" i="0" dirty="0">
                <a:solidFill>
                  <a:srgbClr val="0D0D0D"/>
                </a:solidFill>
                <a:effectLst/>
                <a:latin typeface="Söhne"/>
              </a:rPr>
              <a:t>ε-</a:t>
            </a:r>
            <a:r>
              <a:rPr lang="en-US" b="1" i="0" dirty="0">
                <a:solidFill>
                  <a:srgbClr val="0D0D0D"/>
                </a:solidFill>
                <a:effectLst/>
                <a:latin typeface="Söhne"/>
              </a:rPr>
              <a:t>Greedy Strategy</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Definition</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With probability </a:t>
            </a:r>
            <a:r>
              <a:rPr lang="el-GR" b="0" i="1" dirty="0">
                <a:solidFill>
                  <a:srgbClr val="0D0D0D"/>
                </a:solidFill>
                <a:effectLst/>
                <a:latin typeface="KaTeX_Math"/>
              </a:rPr>
              <a:t>ε</a:t>
            </a:r>
            <a:r>
              <a:rPr lang="el-GR" b="0" i="0" dirty="0">
                <a:solidFill>
                  <a:srgbClr val="0D0D0D"/>
                </a:solidFill>
                <a:effectLst/>
                <a:latin typeface="Söhne"/>
              </a:rPr>
              <a:t>, </a:t>
            </a:r>
            <a:r>
              <a:rPr lang="en-US" b="0" i="0" dirty="0">
                <a:solidFill>
                  <a:srgbClr val="0D0D0D"/>
                </a:solidFill>
                <a:effectLst/>
                <a:latin typeface="Söhne"/>
              </a:rPr>
              <a:t>choose a random action (exploration).</a:t>
            </a:r>
          </a:p>
          <a:p>
            <a:pPr marL="1143000" lvl="2" indent="-228600" algn="l">
              <a:buFont typeface="+mj-lt"/>
              <a:buAutoNum type="arabicPeriod"/>
            </a:pPr>
            <a:r>
              <a:rPr lang="en-US" b="0" i="0" dirty="0">
                <a:solidFill>
                  <a:srgbClr val="0D0D0D"/>
                </a:solidFill>
                <a:effectLst/>
                <a:latin typeface="Söhne"/>
              </a:rPr>
              <a:t>With probability </a:t>
            </a:r>
            <a:r>
              <a:rPr lang="en-US" b="0" i="0" dirty="0">
                <a:solidFill>
                  <a:srgbClr val="0D0D0D"/>
                </a:solidFill>
                <a:effectLst/>
                <a:latin typeface="KaTeX_Main"/>
              </a:rPr>
              <a:t>1−</a:t>
            </a:r>
            <a:r>
              <a:rPr lang="el-GR" b="0" i="1" dirty="0">
                <a:solidFill>
                  <a:srgbClr val="0D0D0D"/>
                </a:solidFill>
                <a:effectLst/>
                <a:latin typeface="KaTeX_Math"/>
              </a:rPr>
              <a:t>ε</a:t>
            </a:r>
            <a:r>
              <a:rPr lang="el-GR" b="0" i="0" dirty="0">
                <a:solidFill>
                  <a:srgbClr val="0D0D0D"/>
                </a:solidFill>
                <a:effectLst/>
                <a:latin typeface="Söhne"/>
              </a:rPr>
              <a:t>, </a:t>
            </a:r>
            <a:r>
              <a:rPr lang="en-US" b="0" i="0" dirty="0">
                <a:solidFill>
                  <a:srgbClr val="0D0D0D"/>
                </a:solidFill>
                <a:effectLst/>
                <a:latin typeface="Söhne"/>
              </a:rPr>
              <a:t>choose the best-known action (exploitation).</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a:t>
            </a:r>
            <a:endParaRPr lang="en-US" dirty="0">
              <a:solidFill>
                <a:srgbClr val="0D0D0D"/>
              </a:solidFill>
              <a:latin typeface="KaTeX_Main"/>
            </a:endParaRPr>
          </a:p>
          <a:p>
            <a:pPr marL="742950" lvl="1" indent="-285750" algn="l">
              <a:buFont typeface="+mj-lt"/>
              <a:buAutoNum type="arabicPeriod"/>
            </a:pPr>
            <a:endParaRPr lang="en-US" b="1" i="0" dirty="0">
              <a:solidFill>
                <a:srgbClr val="0D0D0D"/>
              </a:solidFill>
              <a:effectLst/>
              <a:latin typeface="Söhne"/>
            </a:endParaRPr>
          </a:p>
          <a:p>
            <a:pPr marL="742950" lvl="1" indent="-285750" algn="l">
              <a:buFont typeface="+mj-lt"/>
              <a:buAutoNum type="arabicPeriod"/>
            </a:pPr>
            <a:endParaRPr lang="en-US" b="1"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Benefits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Simple to implement.</a:t>
            </a:r>
          </a:p>
          <a:p>
            <a:pPr marL="1143000" lvl="2" indent="-228600" algn="l">
              <a:buFont typeface="+mj-lt"/>
              <a:buAutoNum type="arabicPeriod"/>
            </a:pPr>
            <a:r>
              <a:rPr lang="en-US" b="0" i="0" dirty="0">
                <a:solidFill>
                  <a:srgbClr val="0D0D0D"/>
                </a:solidFill>
                <a:effectLst/>
                <a:latin typeface="Söhne"/>
              </a:rPr>
              <a:t>Provides a straightforward balance between exploration and exploitation.</a:t>
            </a:r>
          </a:p>
          <a:p>
            <a:pPr marL="742950" lvl="1" indent="-285750" algn="l">
              <a:buFont typeface="+mj-lt"/>
              <a:buAutoNum type="arabicPeriod"/>
            </a:pPr>
            <a:r>
              <a:rPr lang="en-US" b="1" i="0" dirty="0">
                <a:solidFill>
                  <a:srgbClr val="0D0D0D"/>
                </a:solidFill>
                <a:effectLst/>
                <a:latin typeface="Söhne"/>
              </a:rPr>
              <a:t>Drawbacks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Fixed </a:t>
            </a:r>
            <a:r>
              <a:rPr lang="el-GR" b="0" i="1" dirty="0">
                <a:solidFill>
                  <a:srgbClr val="0D0D0D"/>
                </a:solidFill>
                <a:effectLst/>
                <a:latin typeface="KaTeX_Math"/>
              </a:rPr>
              <a:t>ε</a:t>
            </a:r>
            <a:r>
              <a:rPr lang="el-GR" b="0" i="0" dirty="0">
                <a:solidFill>
                  <a:srgbClr val="0D0D0D"/>
                </a:solidFill>
                <a:effectLst/>
                <a:latin typeface="Söhne"/>
              </a:rPr>
              <a:t> </a:t>
            </a:r>
            <a:r>
              <a:rPr lang="en-US" b="0" i="0" dirty="0">
                <a:solidFill>
                  <a:srgbClr val="0D0D0D"/>
                </a:solidFill>
                <a:effectLst/>
                <a:latin typeface="Söhne"/>
              </a:rPr>
              <a:t>may not adapt well to different stages of learning.</a:t>
            </a:r>
          </a:p>
          <a:p>
            <a:pPr marL="742950" lvl="1" indent="-285750"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 In a multi-armed bandit problem, occasionally trying a different lever.</a:t>
            </a:r>
          </a:p>
          <a:p>
            <a:endParaRPr lang="en-US" dirty="0"/>
          </a:p>
        </p:txBody>
      </p:sp>
      <p:pic>
        <p:nvPicPr>
          <p:cNvPr id="5" name="Picture 4">
            <a:extLst>
              <a:ext uri="{FF2B5EF4-FFF2-40B4-BE49-F238E27FC236}">
                <a16:creationId xmlns:a16="http://schemas.microsoft.com/office/drawing/2014/main" id="{083A148A-02D0-0A30-2489-C8B43517F12B}"/>
              </a:ext>
            </a:extLst>
          </p:cNvPr>
          <p:cNvPicPr>
            <a:picLocks noChangeAspect="1"/>
          </p:cNvPicPr>
          <p:nvPr/>
        </p:nvPicPr>
        <p:blipFill>
          <a:blip r:embed="rId2"/>
          <a:stretch>
            <a:fillRect/>
          </a:stretch>
        </p:blipFill>
        <p:spPr>
          <a:xfrm>
            <a:off x="4065887" y="3429000"/>
            <a:ext cx="5295900" cy="990600"/>
          </a:xfrm>
          <a:prstGeom prst="rect">
            <a:avLst/>
          </a:prstGeom>
        </p:spPr>
      </p:pic>
    </p:spTree>
    <p:extLst>
      <p:ext uri="{BB962C8B-B14F-4D97-AF65-F5344CB8AC3E}">
        <p14:creationId xmlns:p14="http://schemas.microsoft.com/office/powerpoint/2010/main" val="27990874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E54BB-C162-44CB-881B-F6483B36B4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3B082C-EAF8-ACBE-6AE7-7018BBFB75FB}"/>
              </a:ext>
            </a:extLst>
          </p:cNvPr>
          <p:cNvSpPr>
            <a:spLocks noGrp="1"/>
          </p:cNvSpPr>
          <p:nvPr>
            <p:ph idx="1"/>
          </p:nvPr>
        </p:nvSpPr>
        <p:spPr/>
        <p:txBody>
          <a:bodyPr>
            <a:normAutofit fontScale="77500" lnSpcReduction="20000"/>
          </a:bodyPr>
          <a:lstStyle/>
          <a:p>
            <a:pPr algn="l">
              <a:buFont typeface="+mj-lt"/>
              <a:buAutoNum type="arabicPeriod"/>
            </a:pPr>
            <a:r>
              <a:rPr lang="en-US" b="1" i="0" dirty="0" err="1">
                <a:solidFill>
                  <a:srgbClr val="0D0D0D"/>
                </a:solidFill>
                <a:effectLst/>
                <a:latin typeface="Söhne"/>
              </a:rPr>
              <a:t>Softmax</a:t>
            </a:r>
            <a:r>
              <a:rPr lang="en-US" b="1" i="0" dirty="0">
                <a:solidFill>
                  <a:srgbClr val="0D0D0D"/>
                </a:solidFill>
                <a:effectLst/>
                <a:latin typeface="Söhne"/>
              </a:rPr>
              <a:t> Strategy</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Definition</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Chooses actions probabilistically based on their estimated value, using a </a:t>
            </a:r>
            <a:r>
              <a:rPr lang="en-US" b="0" i="0" dirty="0" err="1">
                <a:solidFill>
                  <a:srgbClr val="0D0D0D"/>
                </a:solidFill>
                <a:effectLst/>
                <a:latin typeface="Söhne"/>
              </a:rPr>
              <a:t>softmax</a:t>
            </a:r>
            <a:r>
              <a:rPr lang="en-US" b="0" i="0" dirty="0">
                <a:solidFill>
                  <a:srgbClr val="0D0D0D"/>
                </a:solidFill>
                <a:effectLst/>
                <a:latin typeface="Söhne"/>
              </a:rPr>
              <a:t> distribution.</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a:t>
            </a:r>
            <a:endParaRPr lang="en-US" b="0" i="0" dirty="0">
              <a:solidFill>
                <a:srgbClr val="0D0D0D"/>
              </a:solidFill>
              <a:effectLst/>
              <a:latin typeface="KaTeX_Main"/>
            </a:endParaRPr>
          </a:p>
          <a:p>
            <a:pPr marL="742950" lvl="1" indent="-285750" algn="l">
              <a:buFont typeface="+mj-lt"/>
              <a:buAutoNum type="arabicPeriod"/>
            </a:pPr>
            <a:endParaRPr lang="en-US" dirty="0">
              <a:solidFill>
                <a:srgbClr val="0D0D0D"/>
              </a:solidFill>
              <a:latin typeface="KaTeX_Main"/>
            </a:endParaRPr>
          </a:p>
          <a:p>
            <a:pPr marL="742950" lvl="1" indent="-285750" algn="l">
              <a:buFont typeface="+mj-lt"/>
              <a:buAutoNum type="arabicPeriod"/>
            </a:pPr>
            <a:endParaRPr lang="en-US" b="1" i="0" dirty="0">
              <a:solidFill>
                <a:srgbClr val="0D0D0D"/>
              </a:solidFill>
              <a:effectLst/>
              <a:latin typeface="KaTeX_Main"/>
            </a:endParaRPr>
          </a:p>
          <a:p>
            <a:pPr marL="742950" lvl="1" indent="-285750" algn="l">
              <a:buFont typeface="+mj-lt"/>
              <a:buAutoNum type="arabicPeriod"/>
            </a:pPr>
            <a:endParaRPr lang="en-US" b="1"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Explanation</a:t>
            </a:r>
            <a:r>
              <a:rPr lang="en-US" b="0" i="0" dirty="0">
                <a:solidFill>
                  <a:srgbClr val="0D0D0D"/>
                </a:solidFill>
                <a:effectLst/>
                <a:latin typeface="Söhne"/>
              </a:rPr>
              <a:t>:</a:t>
            </a:r>
          </a:p>
          <a:p>
            <a:pPr marL="1143000" lvl="2" indent="-228600" algn="l">
              <a:buFont typeface="+mj-lt"/>
              <a:buAutoNum type="arabicPeriod"/>
            </a:pPr>
            <a:r>
              <a:rPr lang="el-GR" b="0" i="1" dirty="0">
                <a:solidFill>
                  <a:srgbClr val="0D0D0D"/>
                </a:solidFill>
                <a:effectLst/>
                <a:latin typeface="KaTeX_Math"/>
              </a:rPr>
              <a:t>τ</a:t>
            </a:r>
            <a:r>
              <a:rPr lang="el-GR" b="0" i="0" dirty="0">
                <a:solidFill>
                  <a:srgbClr val="0D0D0D"/>
                </a:solidFill>
                <a:effectLst/>
                <a:latin typeface="Söhne"/>
              </a:rPr>
              <a:t> (</a:t>
            </a:r>
            <a:r>
              <a:rPr lang="en-US" b="0" i="0" dirty="0">
                <a:solidFill>
                  <a:srgbClr val="0D0D0D"/>
                </a:solidFill>
                <a:effectLst/>
                <a:latin typeface="Söhne"/>
              </a:rPr>
              <a:t>temperature parameter) controls exploration level.</a:t>
            </a:r>
          </a:p>
          <a:p>
            <a:pPr marL="1143000" lvl="2" indent="-228600" algn="l">
              <a:buFont typeface="+mj-lt"/>
              <a:buAutoNum type="arabicPeriod"/>
            </a:pPr>
            <a:r>
              <a:rPr lang="en-US" b="0" i="0" dirty="0">
                <a:solidFill>
                  <a:srgbClr val="0D0D0D"/>
                </a:solidFill>
                <a:effectLst/>
                <a:latin typeface="Söhne"/>
              </a:rPr>
              <a:t>Higher </a:t>
            </a:r>
            <a:r>
              <a:rPr lang="el-GR" b="0" i="1" dirty="0">
                <a:solidFill>
                  <a:srgbClr val="0D0D0D"/>
                </a:solidFill>
                <a:effectLst/>
                <a:latin typeface="KaTeX_Math"/>
              </a:rPr>
              <a:t>τ</a:t>
            </a:r>
            <a:r>
              <a:rPr lang="el-GR" b="0" i="0" dirty="0">
                <a:solidFill>
                  <a:srgbClr val="0D0D0D"/>
                </a:solidFill>
                <a:effectLst/>
                <a:latin typeface="Söhne"/>
              </a:rPr>
              <a:t> </a:t>
            </a:r>
            <a:r>
              <a:rPr lang="en-US" b="0" i="0" dirty="0">
                <a:solidFill>
                  <a:srgbClr val="0D0D0D"/>
                </a:solidFill>
                <a:effectLst/>
                <a:latin typeface="Söhne"/>
              </a:rPr>
              <a:t>increases exploration, lower </a:t>
            </a:r>
            <a:r>
              <a:rPr lang="el-GR" b="0" i="1" dirty="0">
                <a:solidFill>
                  <a:srgbClr val="0D0D0D"/>
                </a:solidFill>
                <a:effectLst/>
                <a:latin typeface="KaTeX_Math"/>
              </a:rPr>
              <a:t>τ</a:t>
            </a:r>
            <a:r>
              <a:rPr lang="el-GR" b="0" i="0" dirty="0">
                <a:solidFill>
                  <a:srgbClr val="0D0D0D"/>
                </a:solidFill>
                <a:effectLst/>
                <a:latin typeface="Söhne"/>
              </a:rPr>
              <a:t> </a:t>
            </a:r>
            <a:r>
              <a:rPr lang="en-US" b="0" i="0" dirty="0">
                <a:solidFill>
                  <a:srgbClr val="0D0D0D"/>
                </a:solidFill>
                <a:effectLst/>
                <a:latin typeface="Söhne"/>
              </a:rPr>
              <a:t>increases exploitation.</a:t>
            </a:r>
          </a:p>
          <a:p>
            <a:pPr marL="742950" lvl="1" indent="-285750" algn="l">
              <a:buFont typeface="+mj-lt"/>
              <a:buAutoNum type="arabicPeriod"/>
            </a:pPr>
            <a:r>
              <a:rPr lang="en-US" b="1" i="0" dirty="0">
                <a:solidFill>
                  <a:srgbClr val="0D0D0D"/>
                </a:solidFill>
                <a:effectLst/>
                <a:latin typeface="Söhne"/>
              </a:rPr>
              <a:t>Benefits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Provides a smooth balance between exploration and exploitation.</a:t>
            </a:r>
          </a:p>
          <a:p>
            <a:pPr marL="1143000" lvl="2" indent="-228600" algn="l">
              <a:buFont typeface="+mj-lt"/>
              <a:buAutoNum type="arabicPeriod"/>
            </a:pPr>
            <a:r>
              <a:rPr lang="en-US" b="0" i="0" dirty="0">
                <a:solidFill>
                  <a:srgbClr val="0D0D0D"/>
                </a:solidFill>
                <a:effectLst/>
                <a:latin typeface="Söhne"/>
              </a:rPr>
              <a:t>Adapts to varying action values.</a:t>
            </a:r>
          </a:p>
          <a:p>
            <a:pPr marL="742950" lvl="1" indent="-285750" algn="l">
              <a:buFont typeface="+mj-lt"/>
              <a:buAutoNum type="arabicPeriod"/>
            </a:pPr>
            <a:r>
              <a:rPr lang="en-US" b="1" i="0" dirty="0">
                <a:solidFill>
                  <a:srgbClr val="0D0D0D"/>
                </a:solidFill>
                <a:effectLst/>
                <a:latin typeface="Söhne"/>
              </a:rPr>
              <a:t>Drawbacks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Computationally more intensive than </a:t>
            </a:r>
            <a:r>
              <a:rPr lang="el-GR" b="0" i="0" dirty="0">
                <a:solidFill>
                  <a:srgbClr val="0D0D0D"/>
                </a:solidFill>
                <a:effectLst/>
                <a:latin typeface="Söhne"/>
              </a:rPr>
              <a:t>ε-</a:t>
            </a:r>
            <a:r>
              <a:rPr lang="en-US" b="0" i="0" dirty="0">
                <a:solidFill>
                  <a:srgbClr val="0D0D0D"/>
                </a:solidFill>
                <a:effectLst/>
                <a:latin typeface="Söhne"/>
              </a:rPr>
              <a:t>Greedy.</a:t>
            </a:r>
          </a:p>
          <a:p>
            <a:pPr marL="742950" lvl="1" indent="-285750"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 In a recommendation system, probabilistically selecting items to suggest based on their scores.</a:t>
            </a:r>
          </a:p>
          <a:p>
            <a:endParaRPr lang="en-US" dirty="0"/>
          </a:p>
        </p:txBody>
      </p:sp>
      <p:pic>
        <p:nvPicPr>
          <p:cNvPr id="4" name="Picture 3">
            <a:extLst>
              <a:ext uri="{FF2B5EF4-FFF2-40B4-BE49-F238E27FC236}">
                <a16:creationId xmlns:a16="http://schemas.microsoft.com/office/drawing/2014/main" id="{CEAB8CE4-71AA-5893-9B6A-945BEB12560B}"/>
              </a:ext>
            </a:extLst>
          </p:cNvPr>
          <p:cNvPicPr>
            <a:picLocks noChangeAspect="1"/>
          </p:cNvPicPr>
          <p:nvPr/>
        </p:nvPicPr>
        <p:blipFill>
          <a:blip r:embed="rId2"/>
          <a:stretch>
            <a:fillRect/>
          </a:stretch>
        </p:blipFill>
        <p:spPr>
          <a:xfrm>
            <a:off x="4787900" y="2959100"/>
            <a:ext cx="2616200" cy="939800"/>
          </a:xfrm>
          <a:prstGeom prst="rect">
            <a:avLst/>
          </a:prstGeom>
        </p:spPr>
      </p:pic>
    </p:spTree>
    <p:extLst>
      <p:ext uri="{BB962C8B-B14F-4D97-AF65-F5344CB8AC3E}">
        <p14:creationId xmlns:p14="http://schemas.microsoft.com/office/powerpoint/2010/main" val="744899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CE29-1DD0-8461-7E89-2AE3DF9B5E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5D4E98-586B-B789-BF50-90E8488CCABF}"/>
              </a:ext>
            </a:extLst>
          </p:cNvPr>
          <p:cNvSpPr>
            <a:spLocks noGrp="1"/>
          </p:cNvSpPr>
          <p:nvPr>
            <p:ph idx="1"/>
          </p:nvPr>
        </p:nvSpPr>
        <p:spPr>
          <a:xfrm>
            <a:off x="838199" y="1825625"/>
            <a:ext cx="10937789" cy="4822310"/>
          </a:xfrm>
        </p:spPr>
        <p:txBody>
          <a:bodyPr>
            <a:normAutofit fontScale="70000" lnSpcReduction="20000"/>
          </a:bodyPr>
          <a:lstStyle/>
          <a:p>
            <a:pPr algn="l">
              <a:buFont typeface="+mj-lt"/>
              <a:buAutoNum type="arabicPeriod"/>
            </a:pPr>
            <a:r>
              <a:rPr lang="en-US" b="1" i="0" dirty="0">
                <a:solidFill>
                  <a:srgbClr val="0D0D0D"/>
                </a:solidFill>
                <a:effectLst/>
                <a:latin typeface="Söhne"/>
              </a:rPr>
              <a:t>Upper Confidence Bound (UCB) Strategy</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Definition</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Chooses actions based on both the estimated value and the uncertainty or variance in the estimate.</a:t>
            </a:r>
          </a:p>
          <a:p>
            <a:pPr marL="742950" lvl="1" indent="-285750" algn="l">
              <a:buFont typeface="+mj-lt"/>
              <a:buAutoNum type="arabicPeriod"/>
            </a:pPr>
            <a:r>
              <a:rPr lang="en-US" b="1" i="0" dirty="0">
                <a:solidFill>
                  <a:srgbClr val="0D0D0D"/>
                </a:solidFill>
                <a:effectLst/>
                <a:latin typeface="Söhne"/>
              </a:rPr>
              <a:t>Mathematical Formulation</a:t>
            </a:r>
            <a:r>
              <a:rPr lang="en-US" b="0" i="0" dirty="0">
                <a:solidFill>
                  <a:srgbClr val="0D0D0D"/>
                </a:solidFill>
                <a:effectLst/>
                <a:latin typeface="Söhne"/>
              </a:rPr>
              <a:t>:</a:t>
            </a:r>
            <a:endParaRPr lang="en-US" b="0" i="0" dirty="0">
              <a:solidFill>
                <a:srgbClr val="0D0D0D"/>
              </a:solidFill>
              <a:effectLst/>
              <a:latin typeface="KaTeX_Main"/>
            </a:endParaRPr>
          </a:p>
          <a:p>
            <a:pPr marL="742950" lvl="1" indent="-285750" algn="l">
              <a:buFont typeface="+mj-lt"/>
              <a:buAutoNum type="arabicPeriod"/>
            </a:pPr>
            <a:endParaRPr lang="en-US" dirty="0">
              <a:solidFill>
                <a:srgbClr val="0D0D0D"/>
              </a:solidFill>
              <a:latin typeface="KaTeX_Main"/>
            </a:endParaRPr>
          </a:p>
          <a:p>
            <a:pPr marL="742950" lvl="1" indent="-285750" algn="l">
              <a:buFont typeface="+mj-lt"/>
              <a:buAutoNum type="arabicPeriod"/>
            </a:pPr>
            <a:endParaRPr lang="en-US" b="1" i="0" dirty="0">
              <a:solidFill>
                <a:srgbClr val="0D0D0D"/>
              </a:solidFill>
              <a:effectLst/>
              <a:latin typeface="KaTeX_Main"/>
            </a:endParaRPr>
          </a:p>
          <a:p>
            <a:pPr marL="742950" lvl="1" indent="-285750" algn="l">
              <a:buFont typeface="+mj-lt"/>
              <a:buAutoNum type="arabicPeriod"/>
            </a:pPr>
            <a:endParaRPr lang="en-US" b="1" i="0" dirty="0">
              <a:solidFill>
                <a:srgbClr val="0D0D0D"/>
              </a:solidFill>
              <a:effectLst/>
              <a:latin typeface="Söhne"/>
            </a:endParaRPr>
          </a:p>
          <a:p>
            <a:pPr marL="742950" lvl="1" indent="-285750" algn="l">
              <a:buFont typeface="+mj-lt"/>
              <a:buAutoNum type="arabicPeriod"/>
            </a:pPr>
            <a:endParaRPr lang="en-US" b="1" i="0" dirty="0">
              <a:solidFill>
                <a:srgbClr val="0D0D0D"/>
              </a:solidFill>
              <a:effectLst/>
              <a:latin typeface="Söhne"/>
            </a:endParaRPr>
          </a:p>
          <a:p>
            <a:pPr marL="742950" lvl="1" indent="-285750" algn="l">
              <a:buFont typeface="+mj-lt"/>
              <a:buAutoNum type="arabicPeriod"/>
            </a:pPr>
            <a:r>
              <a:rPr lang="en-US" b="1" i="0" dirty="0">
                <a:solidFill>
                  <a:srgbClr val="0D0D0D"/>
                </a:solidFill>
                <a:effectLst/>
                <a:latin typeface="Söhne"/>
              </a:rPr>
              <a:t>Explanation</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Estimated value of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KaTeX_Math"/>
              </a:rPr>
              <a:t>c</a:t>
            </a:r>
            <a:r>
              <a:rPr lang="en-US" b="0" i="0" dirty="0">
                <a:solidFill>
                  <a:srgbClr val="0D0D0D"/>
                </a:solidFill>
                <a:effectLst/>
                <a:latin typeface="Söhne"/>
              </a:rPr>
              <a:t>: Confidence level parameter.</a:t>
            </a:r>
          </a:p>
          <a:p>
            <a:pPr marL="1143000" lvl="2" indent="-228600" algn="l">
              <a:buFont typeface="+mj-lt"/>
              <a:buAutoNum type="arabicPeriod"/>
            </a:pPr>
            <a:r>
              <a:rPr lang="en-US" b="0" i="1" dirty="0">
                <a:solidFill>
                  <a:srgbClr val="0D0D0D"/>
                </a:solidFill>
                <a:effectLst/>
                <a:latin typeface="KaTeX_Math"/>
              </a:rPr>
              <a:t>t</a:t>
            </a:r>
            <a:r>
              <a:rPr lang="en-US" b="0" i="0" dirty="0">
                <a:solidFill>
                  <a:srgbClr val="0D0D0D"/>
                </a:solidFill>
                <a:effectLst/>
                <a:latin typeface="Söhne"/>
              </a:rPr>
              <a:t>: Total number of trials.</a:t>
            </a:r>
          </a:p>
          <a:p>
            <a:pPr marL="1143000" lvl="2" indent="-228600" algn="l">
              <a:buFont typeface="+mj-lt"/>
              <a:buAutoNum type="arabicPeriod"/>
            </a:pPr>
            <a:r>
              <a:rPr lang="en-US" b="0" i="1" dirty="0">
                <a:solidFill>
                  <a:srgbClr val="0D0D0D"/>
                </a:solidFill>
                <a:effectLst/>
                <a:latin typeface="KaTeX_Math"/>
              </a:rPr>
              <a:t>N</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Number of times action </a:t>
            </a:r>
            <a:r>
              <a:rPr lang="en-US" b="0" i="1" dirty="0">
                <a:solidFill>
                  <a:srgbClr val="0D0D0D"/>
                </a:solidFill>
                <a:effectLst/>
                <a:latin typeface="KaTeX_Math"/>
              </a:rPr>
              <a:t>a</a:t>
            </a:r>
            <a:r>
              <a:rPr lang="en-US" b="0" i="0" dirty="0">
                <a:solidFill>
                  <a:srgbClr val="0D0D0D"/>
                </a:solidFill>
                <a:effectLst/>
                <a:latin typeface="Söhne"/>
              </a:rPr>
              <a:t> has been chosen.</a:t>
            </a:r>
          </a:p>
          <a:p>
            <a:pPr marL="742950" lvl="1" indent="-285750" algn="l">
              <a:buFont typeface="+mj-lt"/>
              <a:buAutoNum type="arabicPeriod"/>
            </a:pPr>
            <a:r>
              <a:rPr lang="en-US" b="1" i="0" dirty="0">
                <a:solidFill>
                  <a:srgbClr val="0D0D0D"/>
                </a:solidFill>
                <a:effectLst/>
                <a:latin typeface="Söhne"/>
              </a:rPr>
              <a:t>Benefits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Balances exploration and exploitation by considering the confidence interval.</a:t>
            </a:r>
          </a:p>
          <a:p>
            <a:pPr marL="1143000" lvl="2" indent="-228600" algn="l">
              <a:buFont typeface="+mj-lt"/>
              <a:buAutoNum type="arabicPeriod"/>
            </a:pPr>
            <a:r>
              <a:rPr lang="en-US" b="0" i="0" dirty="0">
                <a:solidFill>
                  <a:srgbClr val="0D0D0D"/>
                </a:solidFill>
                <a:effectLst/>
                <a:latin typeface="Söhne"/>
              </a:rPr>
              <a:t>Encourages actions with high uncertainty to be explored.</a:t>
            </a:r>
          </a:p>
          <a:p>
            <a:pPr marL="742950" lvl="1" indent="-285750" algn="l">
              <a:buFont typeface="+mj-lt"/>
              <a:buAutoNum type="arabicPeriod"/>
            </a:pPr>
            <a:r>
              <a:rPr lang="en-US" b="1" i="0" dirty="0">
                <a:solidFill>
                  <a:srgbClr val="0D0D0D"/>
                </a:solidFill>
                <a:effectLst/>
                <a:latin typeface="Söhne"/>
              </a:rPr>
              <a:t>Drawbacks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Requires maintaining counts and is more complex to implement.</a:t>
            </a:r>
          </a:p>
          <a:p>
            <a:pPr marL="742950" lvl="1" indent="-285750"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 In a multi-armed bandit problem, choosing levers with high potential rewards and high uncertainty.</a:t>
            </a:r>
          </a:p>
          <a:p>
            <a:endParaRPr lang="en-US" dirty="0"/>
          </a:p>
        </p:txBody>
      </p:sp>
      <p:pic>
        <p:nvPicPr>
          <p:cNvPr id="4" name="Picture 3">
            <a:extLst>
              <a:ext uri="{FF2B5EF4-FFF2-40B4-BE49-F238E27FC236}">
                <a16:creationId xmlns:a16="http://schemas.microsoft.com/office/drawing/2014/main" id="{0DB899D8-B8C0-AF8A-44BF-A1D5FBB4DF3F}"/>
              </a:ext>
            </a:extLst>
          </p:cNvPr>
          <p:cNvPicPr>
            <a:picLocks noChangeAspect="1"/>
          </p:cNvPicPr>
          <p:nvPr/>
        </p:nvPicPr>
        <p:blipFill>
          <a:blip r:embed="rId2"/>
          <a:stretch>
            <a:fillRect/>
          </a:stretch>
        </p:blipFill>
        <p:spPr>
          <a:xfrm>
            <a:off x="4476750" y="2806700"/>
            <a:ext cx="4152900" cy="1244600"/>
          </a:xfrm>
          <a:prstGeom prst="rect">
            <a:avLst/>
          </a:prstGeom>
        </p:spPr>
      </p:pic>
    </p:spTree>
    <p:extLst>
      <p:ext uri="{BB962C8B-B14F-4D97-AF65-F5344CB8AC3E}">
        <p14:creationId xmlns:p14="http://schemas.microsoft.com/office/powerpoint/2010/main" val="1683458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CB9E-4E84-CA58-B189-537987AF27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867494-F3EE-1C7C-1F71-B3D6A79DE094}"/>
              </a:ext>
            </a:extLst>
          </p:cNvPr>
          <p:cNvSpPr>
            <a:spLocks noGrp="1"/>
          </p:cNvSpPr>
          <p:nvPr>
            <p:ph idx="1"/>
          </p:nvPr>
        </p:nvSpPr>
        <p:spPr/>
        <p:txBody>
          <a:bodyPr/>
          <a:lstStyle/>
          <a:p>
            <a:pPr algn="l">
              <a:buFont typeface="+mj-lt"/>
              <a:buAutoNum type="arabicPeriod"/>
            </a:pPr>
            <a:r>
              <a:rPr lang="en-US" b="1" i="0" dirty="0">
                <a:solidFill>
                  <a:srgbClr val="0D0D0D"/>
                </a:solidFill>
                <a:effectLst/>
                <a:latin typeface="Söhne"/>
              </a:rPr>
              <a:t>Comparison</a:t>
            </a:r>
            <a:r>
              <a:rPr lang="en-US" b="0" i="0" dirty="0">
                <a:solidFill>
                  <a:srgbClr val="0D0D0D"/>
                </a:solidFill>
                <a:effectLst/>
                <a:latin typeface="Söhne"/>
              </a:rPr>
              <a:t>:</a:t>
            </a:r>
          </a:p>
          <a:p>
            <a:pPr marL="742950" lvl="1" indent="-285750" algn="l">
              <a:buFont typeface="+mj-lt"/>
              <a:buAutoNum type="arabicPeriod"/>
            </a:pPr>
            <a:r>
              <a:rPr lang="el-GR" b="1" i="0" dirty="0">
                <a:solidFill>
                  <a:srgbClr val="0D0D0D"/>
                </a:solidFill>
                <a:effectLst/>
                <a:latin typeface="Söhne"/>
              </a:rPr>
              <a:t>ε-</a:t>
            </a:r>
            <a:r>
              <a:rPr lang="en-US" b="1" i="0" dirty="0">
                <a:solidFill>
                  <a:srgbClr val="0D0D0D"/>
                </a:solidFill>
                <a:effectLst/>
                <a:latin typeface="Söhne"/>
              </a:rPr>
              <a:t>Greedy</a:t>
            </a:r>
            <a:r>
              <a:rPr lang="en-US" b="0" i="0" dirty="0">
                <a:solidFill>
                  <a:srgbClr val="0D0D0D"/>
                </a:solidFill>
                <a:effectLst/>
                <a:latin typeface="Söhne"/>
              </a:rPr>
              <a:t>: Simple and easy to implement, but may not adapt well.</a:t>
            </a:r>
          </a:p>
          <a:p>
            <a:pPr marL="742950" lvl="1" indent="-285750" algn="l">
              <a:buFont typeface="+mj-lt"/>
              <a:buAutoNum type="arabicPeriod"/>
            </a:pPr>
            <a:r>
              <a:rPr lang="en-US" b="1" i="0" dirty="0" err="1">
                <a:solidFill>
                  <a:srgbClr val="0D0D0D"/>
                </a:solidFill>
                <a:effectLst/>
                <a:latin typeface="Söhne"/>
              </a:rPr>
              <a:t>Softmax</a:t>
            </a:r>
            <a:r>
              <a:rPr lang="en-US" b="0" i="0" dirty="0">
                <a:solidFill>
                  <a:srgbClr val="0D0D0D"/>
                </a:solidFill>
                <a:effectLst/>
                <a:latin typeface="Söhne"/>
              </a:rPr>
              <a:t>: Provides a smooth transition between exploration and exploitation.</a:t>
            </a:r>
          </a:p>
          <a:p>
            <a:pPr marL="742950" lvl="1" indent="-285750" algn="l">
              <a:buFont typeface="+mj-lt"/>
              <a:buAutoNum type="arabicPeriod"/>
            </a:pPr>
            <a:r>
              <a:rPr lang="en-US" b="1" i="0" dirty="0">
                <a:solidFill>
                  <a:srgbClr val="0D0D0D"/>
                </a:solidFill>
                <a:effectLst/>
                <a:latin typeface="Söhne"/>
              </a:rPr>
              <a:t>UCB</a:t>
            </a:r>
            <a:r>
              <a:rPr lang="en-US" b="0" i="0" dirty="0">
                <a:solidFill>
                  <a:srgbClr val="0D0D0D"/>
                </a:solidFill>
                <a:effectLst/>
                <a:latin typeface="Söhne"/>
              </a:rPr>
              <a:t>: Balances exploration with confidence, suitable for problems with known variance.</a:t>
            </a:r>
          </a:p>
          <a:p>
            <a:endParaRPr lang="en-US" dirty="0"/>
          </a:p>
        </p:txBody>
      </p:sp>
    </p:spTree>
    <p:extLst>
      <p:ext uri="{BB962C8B-B14F-4D97-AF65-F5344CB8AC3E}">
        <p14:creationId xmlns:p14="http://schemas.microsoft.com/office/powerpoint/2010/main" val="2392436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86EF-B758-E235-2B80-D1F1691D36F4}"/>
              </a:ext>
            </a:extLst>
          </p:cNvPr>
          <p:cNvSpPr>
            <a:spLocks noGrp="1"/>
          </p:cNvSpPr>
          <p:nvPr>
            <p:ph type="title"/>
          </p:nvPr>
        </p:nvSpPr>
        <p:spPr/>
        <p:txBody>
          <a:bodyPr/>
          <a:lstStyle/>
          <a:p>
            <a:r>
              <a:rPr lang="en-US" b="1" i="0" dirty="0">
                <a:solidFill>
                  <a:srgbClr val="0D0D0D"/>
                </a:solidFill>
                <a:effectLst/>
                <a:latin typeface="Söhne"/>
              </a:rPr>
              <a:t>Model-Based vs. Model-Free RL</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07D65635-B43A-F3F7-B254-BD6DCFB5CB26}"/>
              </a:ext>
            </a:extLst>
          </p:cNvPr>
          <p:cNvSpPr>
            <a:spLocks noGrp="1"/>
          </p:cNvSpPr>
          <p:nvPr>
            <p:ph idx="1"/>
          </p:nvPr>
        </p:nvSpPr>
        <p:spPr/>
        <p:txBody>
          <a:bodyPr>
            <a:normAutofit fontScale="92500" lnSpcReduction="20000"/>
          </a:bodyPr>
          <a:lstStyle/>
          <a:p>
            <a:pPr algn="l">
              <a:buFont typeface="+mj-lt"/>
              <a:buAutoNum type="arabicPeriod"/>
            </a:pPr>
            <a:endParaRPr lang="en-US" sz="2000" b="0" i="0" dirty="0">
              <a:solidFill>
                <a:srgbClr val="0D0D0D"/>
              </a:solidFill>
              <a:effectLst/>
              <a:latin typeface="Söhne"/>
            </a:endParaRPr>
          </a:p>
          <a:p>
            <a:pPr marL="742950" lvl="1" indent="-285750" algn="l">
              <a:buFont typeface="+mj-lt"/>
              <a:buAutoNum type="arabicPeriod"/>
            </a:pPr>
            <a:r>
              <a:rPr lang="en-US" sz="1600" b="0" i="0" dirty="0">
                <a:solidFill>
                  <a:srgbClr val="0D0D0D"/>
                </a:solidFill>
                <a:effectLst/>
                <a:latin typeface="Söhne"/>
              </a:rPr>
              <a:t>In reinforcement learning, approaches can be broadly categorized into model-based and model-free methods, each with distinct characteristics and use cases.</a:t>
            </a:r>
          </a:p>
          <a:p>
            <a:pPr algn="l">
              <a:buFont typeface="+mj-lt"/>
              <a:buAutoNum type="arabicPeriod"/>
            </a:pPr>
            <a:r>
              <a:rPr lang="en-US" sz="2000" b="1" i="0" dirty="0">
                <a:solidFill>
                  <a:srgbClr val="0D0D0D"/>
                </a:solidFill>
                <a:effectLst/>
                <a:latin typeface="Söhne"/>
              </a:rPr>
              <a:t>Model-Based RL</a:t>
            </a:r>
            <a:r>
              <a:rPr lang="en-US" sz="2000" b="0" i="0" dirty="0">
                <a:solidFill>
                  <a:srgbClr val="0D0D0D"/>
                </a:solidFill>
                <a:effectLst/>
                <a:latin typeface="Söhne"/>
              </a:rPr>
              <a:t>:</a:t>
            </a:r>
          </a:p>
          <a:p>
            <a:pPr marL="742950" lvl="1" indent="-285750" algn="l">
              <a:buFont typeface="+mj-lt"/>
              <a:buAutoNum type="arabicPeriod"/>
            </a:pPr>
            <a:r>
              <a:rPr lang="en-US" sz="1600" b="1" i="0" dirty="0">
                <a:solidFill>
                  <a:srgbClr val="0D0D0D"/>
                </a:solidFill>
                <a:effectLst/>
                <a:latin typeface="Söhne"/>
              </a:rPr>
              <a:t>Definition</a:t>
            </a:r>
            <a:r>
              <a:rPr lang="en-US" sz="1600" b="0" i="0" dirty="0">
                <a:solidFill>
                  <a:srgbClr val="0D0D0D"/>
                </a:solidFill>
                <a:effectLst/>
                <a:latin typeface="Söhne"/>
              </a:rPr>
              <a:t>:</a:t>
            </a:r>
          </a:p>
          <a:p>
            <a:pPr marL="1143000" lvl="2" indent="-228600" algn="l">
              <a:buFont typeface="+mj-lt"/>
              <a:buAutoNum type="arabicPeriod"/>
            </a:pPr>
            <a:r>
              <a:rPr lang="en-US" sz="1400" b="0" i="0" dirty="0">
                <a:solidFill>
                  <a:srgbClr val="0D0D0D"/>
                </a:solidFill>
                <a:effectLst/>
                <a:latin typeface="Söhne"/>
              </a:rPr>
              <a:t>Model-based RL methods use a model of the environment to make decisions. This model predicts the next state and reward given a state and action.</a:t>
            </a:r>
          </a:p>
          <a:p>
            <a:pPr marL="742950" lvl="1" indent="-285750" algn="l">
              <a:buFont typeface="+mj-lt"/>
              <a:buAutoNum type="arabicPeriod"/>
            </a:pPr>
            <a:r>
              <a:rPr lang="en-US" sz="1600" b="1" i="0" dirty="0">
                <a:solidFill>
                  <a:srgbClr val="0D0D0D"/>
                </a:solidFill>
                <a:effectLst/>
                <a:latin typeface="Söhne"/>
              </a:rPr>
              <a:t>Components</a:t>
            </a:r>
            <a:r>
              <a:rPr lang="en-US" sz="1600" b="0" i="0" dirty="0">
                <a:solidFill>
                  <a:srgbClr val="0D0D0D"/>
                </a:solidFill>
                <a:effectLst/>
                <a:latin typeface="Söhne"/>
              </a:rPr>
              <a:t>:</a:t>
            </a:r>
          </a:p>
          <a:p>
            <a:pPr marL="1143000" lvl="2" indent="-228600" algn="l">
              <a:buFont typeface="+mj-lt"/>
              <a:buAutoNum type="arabicPeriod"/>
            </a:pPr>
            <a:r>
              <a:rPr lang="en-US" sz="1400" b="1" i="0" dirty="0">
                <a:solidFill>
                  <a:srgbClr val="0D0D0D"/>
                </a:solidFill>
                <a:effectLst/>
                <a:latin typeface="Söhne"/>
              </a:rPr>
              <a:t>Transition Model</a:t>
            </a:r>
            <a:r>
              <a:rPr lang="en-US" sz="1400" b="0" i="0" dirty="0">
                <a:solidFill>
                  <a:srgbClr val="0D0D0D"/>
                </a:solidFill>
                <a:effectLst/>
                <a:latin typeface="Söhne"/>
              </a:rPr>
              <a:t> </a:t>
            </a:r>
            <a:r>
              <a:rPr lang="en-US" sz="1400" b="0" i="1" dirty="0">
                <a:solidFill>
                  <a:srgbClr val="0D0D0D"/>
                </a:solidFill>
                <a:effectLst/>
                <a:latin typeface="KaTeX_Math"/>
              </a:rPr>
              <a:t>P</a:t>
            </a:r>
            <a:r>
              <a:rPr lang="en-US" sz="1400" b="0" i="0" dirty="0">
                <a:solidFill>
                  <a:srgbClr val="0D0D0D"/>
                </a:solidFill>
                <a:effectLst/>
                <a:latin typeface="KaTeX_Main"/>
              </a:rPr>
              <a:t>(</a:t>
            </a:r>
            <a:r>
              <a:rPr lang="en-US" sz="1400" b="0" i="1" dirty="0">
                <a:solidFill>
                  <a:srgbClr val="0D0D0D"/>
                </a:solidFill>
                <a:effectLst/>
                <a:latin typeface="KaTeX_Math"/>
              </a:rPr>
              <a:t>s</a:t>
            </a:r>
            <a:r>
              <a:rPr lang="en-US" sz="1400" b="0" i="0" dirty="0">
                <a:solidFill>
                  <a:srgbClr val="0D0D0D"/>
                </a:solidFill>
                <a:effectLst/>
                <a:latin typeface="KaTeX_Main"/>
              </a:rPr>
              <a:t>′∣</a:t>
            </a:r>
            <a:r>
              <a:rPr lang="en-US" sz="1400" b="0" i="1" dirty="0" err="1">
                <a:solidFill>
                  <a:srgbClr val="0D0D0D"/>
                </a:solidFill>
                <a:effectLst/>
                <a:latin typeface="KaTeX_Math"/>
              </a:rPr>
              <a:t>s</a:t>
            </a:r>
            <a:r>
              <a:rPr lang="en-US" sz="1400" b="0" i="0" dirty="0" err="1">
                <a:solidFill>
                  <a:srgbClr val="0D0D0D"/>
                </a:solidFill>
                <a:effectLst/>
                <a:latin typeface="KaTeX_Main"/>
              </a:rPr>
              <a:t>,</a:t>
            </a:r>
            <a:r>
              <a:rPr lang="en-US" sz="1400" b="0" i="1" dirty="0" err="1">
                <a:solidFill>
                  <a:srgbClr val="0D0D0D"/>
                </a:solidFill>
                <a:effectLst/>
                <a:latin typeface="KaTeX_Math"/>
              </a:rPr>
              <a:t>a</a:t>
            </a:r>
            <a:r>
              <a:rPr lang="en-US" sz="1400" b="0" i="0" dirty="0">
                <a:solidFill>
                  <a:srgbClr val="0D0D0D"/>
                </a:solidFill>
                <a:effectLst/>
                <a:latin typeface="KaTeX_Main"/>
              </a:rPr>
              <a:t>)</a:t>
            </a:r>
            <a:r>
              <a:rPr lang="en-US" sz="1400" b="0" i="0" dirty="0">
                <a:solidFill>
                  <a:srgbClr val="0D0D0D"/>
                </a:solidFill>
                <a:effectLst/>
                <a:latin typeface="Söhne"/>
              </a:rPr>
              <a:t>: Predicts the probability of transitioning to state </a:t>
            </a:r>
            <a:r>
              <a:rPr lang="en-US" sz="1400" b="0" i="1" dirty="0">
                <a:solidFill>
                  <a:srgbClr val="0D0D0D"/>
                </a:solidFill>
                <a:effectLst/>
                <a:latin typeface="KaTeX_Math"/>
              </a:rPr>
              <a:t>s</a:t>
            </a:r>
            <a:r>
              <a:rPr lang="en-US" sz="1400" b="0" i="0" dirty="0">
                <a:solidFill>
                  <a:srgbClr val="0D0D0D"/>
                </a:solidFill>
                <a:effectLst/>
                <a:latin typeface="KaTeX_Main"/>
              </a:rPr>
              <a:t>′</a:t>
            </a:r>
            <a:r>
              <a:rPr lang="en-US" sz="1400" b="0" i="0" dirty="0">
                <a:solidFill>
                  <a:srgbClr val="0D0D0D"/>
                </a:solidFill>
                <a:effectLst/>
                <a:latin typeface="Söhne"/>
              </a:rPr>
              <a:t> from state </a:t>
            </a:r>
            <a:r>
              <a:rPr lang="en-US" sz="1400" b="0" i="1" dirty="0">
                <a:solidFill>
                  <a:srgbClr val="0D0D0D"/>
                </a:solidFill>
                <a:effectLst/>
                <a:latin typeface="KaTeX_Math"/>
              </a:rPr>
              <a:t>s</a:t>
            </a:r>
            <a:r>
              <a:rPr lang="en-US" sz="1400" b="0" i="0" dirty="0">
                <a:solidFill>
                  <a:srgbClr val="0D0D0D"/>
                </a:solidFill>
                <a:effectLst/>
                <a:latin typeface="Söhne"/>
              </a:rPr>
              <a:t> after action </a:t>
            </a:r>
            <a:r>
              <a:rPr lang="en-US" sz="1400" b="0" i="1" dirty="0">
                <a:solidFill>
                  <a:srgbClr val="0D0D0D"/>
                </a:solidFill>
                <a:effectLst/>
                <a:latin typeface="KaTeX_Math"/>
              </a:rPr>
              <a:t>a</a:t>
            </a:r>
            <a:r>
              <a:rPr lang="en-US" sz="1400" b="0" i="0" dirty="0">
                <a:solidFill>
                  <a:srgbClr val="0D0D0D"/>
                </a:solidFill>
                <a:effectLst/>
                <a:latin typeface="Söhne"/>
              </a:rPr>
              <a:t>.</a:t>
            </a:r>
          </a:p>
          <a:p>
            <a:pPr marL="1143000" lvl="2" indent="-228600" algn="l">
              <a:buFont typeface="+mj-lt"/>
              <a:buAutoNum type="arabicPeriod"/>
            </a:pPr>
            <a:r>
              <a:rPr lang="en-US" sz="1400" b="1" i="0" dirty="0">
                <a:solidFill>
                  <a:srgbClr val="0D0D0D"/>
                </a:solidFill>
                <a:effectLst/>
                <a:latin typeface="Söhne"/>
              </a:rPr>
              <a:t>Reward Model</a:t>
            </a:r>
            <a:r>
              <a:rPr lang="en-US" sz="1400" b="0" i="0" dirty="0">
                <a:solidFill>
                  <a:srgbClr val="0D0D0D"/>
                </a:solidFill>
                <a:effectLst/>
                <a:latin typeface="Söhne"/>
              </a:rPr>
              <a:t> </a:t>
            </a:r>
            <a:r>
              <a:rPr lang="en-US" sz="1400" b="0" i="1" dirty="0">
                <a:solidFill>
                  <a:srgbClr val="0D0D0D"/>
                </a:solidFill>
                <a:effectLst/>
                <a:latin typeface="KaTeX_Math"/>
              </a:rPr>
              <a:t>R</a:t>
            </a:r>
            <a:r>
              <a:rPr lang="en-US" sz="1400" b="0" i="0" dirty="0">
                <a:solidFill>
                  <a:srgbClr val="0D0D0D"/>
                </a:solidFill>
                <a:effectLst/>
                <a:latin typeface="KaTeX_Main"/>
              </a:rPr>
              <a:t>(</a:t>
            </a:r>
            <a:r>
              <a:rPr lang="en-US" sz="1400" b="0" i="1" dirty="0" err="1">
                <a:solidFill>
                  <a:srgbClr val="0D0D0D"/>
                </a:solidFill>
                <a:effectLst/>
                <a:latin typeface="KaTeX_Math"/>
              </a:rPr>
              <a:t>s</a:t>
            </a:r>
            <a:r>
              <a:rPr lang="en-US" sz="1400" b="0" i="0" dirty="0" err="1">
                <a:solidFill>
                  <a:srgbClr val="0D0D0D"/>
                </a:solidFill>
                <a:effectLst/>
                <a:latin typeface="KaTeX_Main"/>
              </a:rPr>
              <a:t>,</a:t>
            </a:r>
            <a:r>
              <a:rPr lang="en-US" sz="1400" b="0" i="1" dirty="0" err="1">
                <a:solidFill>
                  <a:srgbClr val="0D0D0D"/>
                </a:solidFill>
                <a:effectLst/>
                <a:latin typeface="KaTeX_Math"/>
              </a:rPr>
              <a:t>a</a:t>
            </a:r>
            <a:r>
              <a:rPr lang="en-US" sz="1400" b="0" i="0" dirty="0">
                <a:solidFill>
                  <a:srgbClr val="0D0D0D"/>
                </a:solidFill>
                <a:effectLst/>
                <a:latin typeface="KaTeX_Main"/>
              </a:rPr>
              <a:t>)</a:t>
            </a:r>
            <a:r>
              <a:rPr lang="en-US" sz="1400" b="0" i="0" dirty="0">
                <a:solidFill>
                  <a:srgbClr val="0D0D0D"/>
                </a:solidFill>
                <a:effectLst/>
                <a:latin typeface="Söhne"/>
              </a:rPr>
              <a:t>: Predicts the reward received after taking action </a:t>
            </a:r>
            <a:r>
              <a:rPr lang="en-US" sz="1400" b="0" i="1" dirty="0">
                <a:solidFill>
                  <a:srgbClr val="0D0D0D"/>
                </a:solidFill>
                <a:effectLst/>
                <a:latin typeface="KaTeX_Math"/>
              </a:rPr>
              <a:t>a</a:t>
            </a:r>
            <a:r>
              <a:rPr lang="en-US" sz="1400" b="0" i="0" dirty="0">
                <a:solidFill>
                  <a:srgbClr val="0D0D0D"/>
                </a:solidFill>
                <a:effectLst/>
                <a:latin typeface="Söhne"/>
              </a:rPr>
              <a:t> in state </a:t>
            </a:r>
            <a:r>
              <a:rPr lang="en-US" sz="1400" b="0" i="1" dirty="0">
                <a:solidFill>
                  <a:srgbClr val="0D0D0D"/>
                </a:solidFill>
                <a:effectLst/>
                <a:latin typeface="KaTeX_Math"/>
              </a:rPr>
              <a:t>s</a:t>
            </a:r>
            <a:r>
              <a:rPr lang="en-US" sz="1400" b="0" i="0" dirty="0">
                <a:solidFill>
                  <a:srgbClr val="0D0D0D"/>
                </a:solidFill>
                <a:effectLst/>
                <a:latin typeface="Söhne"/>
              </a:rPr>
              <a:t>.</a:t>
            </a:r>
          </a:p>
          <a:p>
            <a:pPr marL="742950" lvl="1" indent="-285750" algn="l">
              <a:buFont typeface="+mj-lt"/>
              <a:buAutoNum type="arabicPeriod"/>
            </a:pPr>
            <a:r>
              <a:rPr lang="en-US" sz="1600" b="1" i="0" dirty="0">
                <a:solidFill>
                  <a:srgbClr val="0D0D0D"/>
                </a:solidFill>
                <a:effectLst/>
                <a:latin typeface="Söhne"/>
              </a:rPr>
              <a:t>Process</a:t>
            </a:r>
            <a:r>
              <a:rPr lang="en-US" sz="1600" b="0" i="0" dirty="0">
                <a:solidFill>
                  <a:srgbClr val="0D0D0D"/>
                </a:solidFill>
                <a:effectLst/>
                <a:latin typeface="Söhne"/>
              </a:rPr>
              <a:t>:</a:t>
            </a:r>
          </a:p>
          <a:p>
            <a:pPr marL="1143000" lvl="2" indent="-228600" algn="l">
              <a:buFont typeface="+mj-lt"/>
              <a:buAutoNum type="arabicPeriod"/>
            </a:pPr>
            <a:r>
              <a:rPr lang="en-US" sz="1400" b="1" i="0" dirty="0">
                <a:solidFill>
                  <a:srgbClr val="0D0D0D"/>
                </a:solidFill>
                <a:effectLst/>
                <a:latin typeface="Söhne"/>
              </a:rPr>
              <a:t>Planning</a:t>
            </a:r>
            <a:r>
              <a:rPr lang="en-US" sz="1400" b="0" i="0" dirty="0">
                <a:solidFill>
                  <a:srgbClr val="0D0D0D"/>
                </a:solidFill>
                <a:effectLst/>
                <a:latin typeface="Söhne"/>
              </a:rPr>
              <a:t>: Use the model to simulate the environment and plan actions.</a:t>
            </a:r>
          </a:p>
          <a:p>
            <a:pPr marL="1143000" lvl="2" indent="-228600" algn="l">
              <a:buFont typeface="+mj-lt"/>
              <a:buAutoNum type="arabicPeriod"/>
            </a:pPr>
            <a:r>
              <a:rPr lang="en-US" sz="1400" b="1" i="0" dirty="0">
                <a:solidFill>
                  <a:srgbClr val="0D0D0D"/>
                </a:solidFill>
                <a:effectLst/>
                <a:latin typeface="Söhne"/>
              </a:rPr>
              <a:t>Example</a:t>
            </a:r>
            <a:r>
              <a:rPr lang="en-US" sz="1400" b="0" i="0" dirty="0">
                <a:solidFill>
                  <a:srgbClr val="0D0D0D"/>
                </a:solidFill>
                <a:effectLst/>
                <a:latin typeface="Söhne"/>
              </a:rPr>
              <a:t>: Using a known map for a robot to plan a path before execution.</a:t>
            </a:r>
          </a:p>
          <a:p>
            <a:pPr marL="742950" lvl="1" indent="-285750" algn="l">
              <a:buFont typeface="+mj-lt"/>
              <a:buAutoNum type="arabicPeriod"/>
            </a:pPr>
            <a:r>
              <a:rPr lang="en-US" sz="1600" b="1" i="0" dirty="0">
                <a:solidFill>
                  <a:srgbClr val="0D0D0D"/>
                </a:solidFill>
                <a:effectLst/>
                <a:latin typeface="Söhne"/>
              </a:rPr>
              <a:t>Benefits</a:t>
            </a:r>
            <a:r>
              <a:rPr lang="en-US" sz="1600" b="0" i="0" dirty="0">
                <a:solidFill>
                  <a:srgbClr val="0D0D0D"/>
                </a:solidFill>
                <a:effectLst/>
                <a:latin typeface="Söhne"/>
              </a:rPr>
              <a:t>:</a:t>
            </a:r>
          </a:p>
          <a:p>
            <a:pPr marL="1143000" lvl="2" indent="-228600" algn="l">
              <a:buFont typeface="+mj-lt"/>
              <a:buAutoNum type="arabicPeriod"/>
            </a:pPr>
            <a:r>
              <a:rPr lang="en-US" sz="1400" b="1" i="0" dirty="0">
                <a:solidFill>
                  <a:srgbClr val="0D0D0D"/>
                </a:solidFill>
                <a:effectLst/>
                <a:latin typeface="Söhne"/>
              </a:rPr>
              <a:t>Efficient Learning</a:t>
            </a:r>
            <a:r>
              <a:rPr lang="en-US" sz="1400" b="0" i="0" dirty="0">
                <a:solidFill>
                  <a:srgbClr val="0D0D0D"/>
                </a:solidFill>
                <a:effectLst/>
                <a:latin typeface="Söhne"/>
              </a:rPr>
              <a:t>: Can leverage the model to plan and improve policies rapidly.</a:t>
            </a:r>
          </a:p>
          <a:p>
            <a:pPr marL="1143000" lvl="2" indent="-228600" algn="l">
              <a:buFont typeface="+mj-lt"/>
              <a:buAutoNum type="arabicPeriod"/>
            </a:pPr>
            <a:r>
              <a:rPr lang="en-US" sz="1400" b="1" i="0" dirty="0">
                <a:solidFill>
                  <a:srgbClr val="0D0D0D"/>
                </a:solidFill>
                <a:effectLst/>
                <a:latin typeface="Söhne"/>
              </a:rPr>
              <a:t>Sample Efficiency</a:t>
            </a:r>
            <a:r>
              <a:rPr lang="en-US" sz="1400" b="0" i="0" dirty="0">
                <a:solidFill>
                  <a:srgbClr val="0D0D0D"/>
                </a:solidFill>
                <a:effectLst/>
                <a:latin typeface="Söhne"/>
              </a:rPr>
              <a:t>: Requires fewer real-world interactions by simulating experiences.</a:t>
            </a:r>
          </a:p>
          <a:p>
            <a:pPr marL="742950" lvl="1" indent="-285750" algn="l">
              <a:buFont typeface="+mj-lt"/>
              <a:buAutoNum type="arabicPeriod"/>
            </a:pPr>
            <a:r>
              <a:rPr lang="en-US" sz="1600" b="1" i="0" dirty="0">
                <a:solidFill>
                  <a:srgbClr val="0D0D0D"/>
                </a:solidFill>
                <a:effectLst/>
                <a:latin typeface="Söhne"/>
              </a:rPr>
              <a:t>Drawbacks</a:t>
            </a:r>
            <a:r>
              <a:rPr lang="en-US" sz="1600" b="0" i="0" dirty="0">
                <a:solidFill>
                  <a:srgbClr val="0D0D0D"/>
                </a:solidFill>
                <a:effectLst/>
                <a:latin typeface="Söhne"/>
              </a:rPr>
              <a:t>:</a:t>
            </a:r>
          </a:p>
          <a:p>
            <a:pPr marL="1143000" lvl="2" indent="-228600" algn="l">
              <a:buFont typeface="+mj-lt"/>
              <a:buAutoNum type="arabicPeriod"/>
            </a:pPr>
            <a:r>
              <a:rPr lang="en-US" sz="1400" b="1" i="0" dirty="0">
                <a:solidFill>
                  <a:srgbClr val="0D0D0D"/>
                </a:solidFill>
                <a:effectLst/>
                <a:latin typeface="Söhne"/>
              </a:rPr>
              <a:t>Model Accuracy</a:t>
            </a:r>
            <a:r>
              <a:rPr lang="en-US" sz="1400" b="0" i="0" dirty="0">
                <a:solidFill>
                  <a:srgbClr val="0D0D0D"/>
                </a:solidFill>
                <a:effectLst/>
                <a:latin typeface="Söhne"/>
              </a:rPr>
              <a:t>: Performance depends on the accuracy of the model.</a:t>
            </a:r>
          </a:p>
          <a:p>
            <a:pPr marL="1143000" lvl="2" indent="-228600" algn="l">
              <a:buFont typeface="+mj-lt"/>
              <a:buAutoNum type="arabicPeriod"/>
            </a:pPr>
            <a:r>
              <a:rPr lang="en-US" sz="1400" b="1" i="0" dirty="0">
                <a:solidFill>
                  <a:srgbClr val="0D0D0D"/>
                </a:solidFill>
                <a:effectLst/>
                <a:latin typeface="Söhne"/>
              </a:rPr>
              <a:t>Complexity</a:t>
            </a:r>
            <a:r>
              <a:rPr lang="en-US" sz="1400" b="0" i="0" dirty="0">
                <a:solidFill>
                  <a:srgbClr val="0D0D0D"/>
                </a:solidFill>
                <a:effectLst/>
                <a:latin typeface="Söhne"/>
              </a:rPr>
              <a:t>: Building and maintaining a model can be complex and computationally intensive.</a:t>
            </a:r>
          </a:p>
        </p:txBody>
      </p:sp>
    </p:spTree>
    <p:extLst>
      <p:ext uri="{BB962C8B-B14F-4D97-AF65-F5344CB8AC3E}">
        <p14:creationId xmlns:p14="http://schemas.microsoft.com/office/powerpoint/2010/main" val="3324302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C5FEC-610F-6B0F-5388-CE9C7CCC49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A835C5-BB92-D23F-96E1-B38143E9924B}"/>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0D0D0D"/>
                </a:solidFill>
                <a:effectLst/>
                <a:latin typeface="Söhne"/>
              </a:rPr>
              <a:t>Model-Free RL</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Definition</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Model-free RL methods learn policies or value functions directly from interactions with the environment without explicitly modeling the environment.</a:t>
            </a:r>
          </a:p>
          <a:p>
            <a:pPr marL="742950" lvl="1" indent="-285750" algn="l">
              <a:buFont typeface="+mj-lt"/>
              <a:buAutoNum type="arabicPeriod"/>
            </a:pPr>
            <a:r>
              <a:rPr lang="en-US" b="1" i="0" dirty="0">
                <a:solidFill>
                  <a:srgbClr val="0D0D0D"/>
                </a:solidFill>
                <a:effectLst/>
                <a:latin typeface="Söhne"/>
              </a:rPr>
              <a:t>Approaches</a:t>
            </a:r>
            <a:r>
              <a:rPr lang="en-US" b="0" i="0" dirty="0">
                <a:solidFill>
                  <a:srgbClr val="0D0D0D"/>
                </a:solidFill>
                <a:effectLst/>
                <a:latin typeface="Söhne"/>
              </a:rPr>
              <a:t>:</a:t>
            </a:r>
          </a:p>
          <a:p>
            <a:pPr marL="1143000" lvl="2" indent="-228600" algn="l">
              <a:buFont typeface="+mj-lt"/>
              <a:buAutoNum type="arabicPeriod"/>
            </a:pPr>
            <a:r>
              <a:rPr lang="en-US" b="1" i="0" dirty="0">
                <a:solidFill>
                  <a:srgbClr val="0D0D0D"/>
                </a:solidFill>
                <a:effectLst/>
                <a:latin typeface="Söhne"/>
              </a:rPr>
              <a:t>Policy-Based</a:t>
            </a:r>
            <a:r>
              <a:rPr lang="en-US" b="0" i="0" dirty="0">
                <a:solidFill>
                  <a:srgbClr val="0D0D0D"/>
                </a:solidFill>
                <a:effectLst/>
                <a:latin typeface="Söhne"/>
              </a:rPr>
              <a:t>: Learn a policy directly, e.g., Policy Gradient methods.</a:t>
            </a:r>
          </a:p>
          <a:p>
            <a:pPr marL="1143000" lvl="2" indent="-228600" algn="l">
              <a:buFont typeface="+mj-lt"/>
              <a:buAutoNum type="arabicPeriod"/>
            </a:pPr>
            <a:r>
              <a:rPr lang="en-US" b="1" i="0" dirty="0">
                <a:solidFill>
                  <a:srgbClr val="0D0D0D"/>
                </a:solidFill>
                <a:effectLst/>
                <a:latin typeface="Söhne"/>
              </a:rPr>
              <a:t>Value-Based</a:t>
            </a:r>
            <a:r>
              <a:rPr lang="en-US" b="0" i="0" dirty="0">
                <a:solidFill>
                  <a:srgbClr val="0D0D0D"/>
                </a:solidFill>
                <a:effectLst/>
                <a:latin typeface="Söhne"/>
              </a:rPr>
              <a:t>: Learn value functions, e.g., Q-Learning, SARSA.</a:t>
            </a:r>
          </a:p>
          <a:p>
            <a:pPr marL="742950" lvl="1" indent="-285750" algn="l">
              <a:buFont typeface="+mj-lt"/>
              <a:buAutoNum type="arabicPeriod"/>
            </a:pPr>
            <a:r>
              <a:rPr lang="en-US" b="1" i="0" dirty="0">
                <a:solidFill>
                  <a:srgbClr val="0D0D0D"/>
                </a:solidFill>
                <a:effectLst/>
                <a:latin typeface="Söhne"/>
              </a:rPr>
              <a:t>Process</a:t>
            </a:r>
            <a:r>
              <a:rPr lang="en-US" b="0" i="0" dirty="0">
                <a:solidFill>
                  <a:srgbClr val="0D0D0D"/>
                </a:solidFill>
                <a:effectLst/>
                <a:latin typeface="Söhne"/>
              </a:rPr>
              <a:t>:</a:t>
            </a:r>
          </a:p>
          <a:p>
            <a:pPr marL="1143000" lvl="2" indent="-228600" algn="l">
              <a:buFont typeface="+mj-lt"/>
              <a:buAutoNum type="arabicPeriod"/>
            </a:pPr>
            <a:r>
              <a:rPr lang="en-US" b="1" i="0" dirty="0">
                <a:solidFill>
                  <a:srgbClr val="0D0D0D"/>
                </a:solidFill>
                <a:effectLst/>
                <a:latin typeface="Söhne"/>
              </a:rPr>
              <a:t>Trial and Error</a:t>
            </a:r>
            <a:r>
              <a:rPr lang="en-US" b="0" i="0" dirty="0">
                <a:solidFill>
                  <a:srgbClr val="0D0D0D"/>
                </a:solidFill>
                <a:effectLst/>
                <a:latin typeface="Söhne"/>
              </a:rPr>
              <a:t>: Learn by interacting with the environment and updating policies or value functions based on received rewards.</a:t>
            </a:r>
          </a:p>
          <a:p>
            <a:pPr marL="1143000" lvl="2" indent="-228600"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 A robot learns to navigate by exploring and adjusting based on feedback without a map.</a:t>
            </a:r>
          </a:p>
          <a:p>
            <a:pPr marL="742950" lvl="1" indent="-285750" algn="l">
              <a:buFont typeface="+mj-lt"/>
              <a:buAutoNum type="arabicPeriod"/>
            </a:pPr>
            <a:r>
              <a:rPr lang="en-US" b="1" i="0" dirty="0">
                <a:solidFill>
                  <a:srgbClr val="0D0D0D"/>
                </a:solidFill>
                <a:effectLst/>
                <a:latin typeface="Söhne"/>
              </a:rPr>
              <a:t>Benefits</a:t>
            </a:r>
            <a:r>
              <a:rPr lang="en-US" b="0" i="0" dirty="0">
                <a:solidFill>
                  <a:srgbClr val="0D0D0D"/>
                </a:solidFill>
                <a:effectLst/>
                <a:latin typeface="Söhne"/>
              </a:rPr>
              <a:t>:</a:t>
            </a:r>
          </a:p>
          <a:p>
            <a:pPr marL="1143000" lvl="2" indent="-228600" algn="l">
              <a:buFont typeface="+mj-lt"/>
              <a:buAutoNum type="arabicPeriod"/>
            </a:pPr>
            <a:r>
              <a:rPr lang="en-US" b="1" i="0" dirty="0">
                <a:solidFill>
                  <a:srgbClr val="0D0D0D"/>
                </a:solidFill>
                <a:effectLst/>
                <a:latin typeface="Söhne"/>
              </a:rPr>
              <a:t>Simplicity</a:t>
            </a:r>
            <a:r>
              <a:rPr lang="en-US" b="0" i="0" dirty="0">
                <a:solidFill>
                  <a:srgbClr val="0D0D0D"/>
                </a:solidFill>
                <a:effectLst/>
                <a:latin typeface="Söhne"/>
              </a:rPr>
              <a:t>: No need for a model, reducing complexity.</a:t>
            </a:r>
          </a:p>
          <a:p>
            <a:pPr marL="1143000" lvl="2" indent="-228600" algn="l">
              <a:buFont typeface="+mj-lt"/>
              <a:buAutoNum type="arabicPeriod"/>
            </a:pPr>
            <a:r>
              <a:rPr lang="en-US" b="1" i="0" dirty="0">
                <a:solidFill>
                  <a:srgbClr val="0D0D0D"/>
                </a:solidFill>
                <a:effectLst/>
                <a:latin typeface="Söhne"/>
              </a:rPr>
              <a:t>Flexibility</a:t>
            </a:r>
            <a:r>
              <a:rPr lang="en-US" b="0" i="0" dirty="0">
                <a:solidFill>
                  <a:srgbClr val="0D0D0D"/>
                </a:solidFill>
                <a:effectLst/>
                <a:latin typeface="Söhne"/>
              </a:rPr>
              <a:t>: Can handle complex and unknown environments.</a:t>
            </a:r>
          </a:p>
          <a:p>
            <a:pPr marL="742950" lvl="1" indent="-285750" algn="l">
              <a:buFont typeface="+mj-lt"/>
              <a:buAutoNum type="arabicPeriod"/>
            </a:pPr>
            <a:r>
              <a:rPr lang="en-US" b="1" i="0" dirty="0">
                <a:solidFill>
                  <a:srgbClr val="0D0D0D"/>
                </a:solidFill>
                <a:effectLst/>
                <a:latin typeface="Söhne"/>
              </a:rPr>
              <a:t>Drawbacks</a:t>
            </a:r>
            <a:r>
              <a:rPr lang="en-US" b="0" i="0" dirty="0">
                <a:solidFill>
                  <a:srgbClr val="0D0D0D"/>
                </a:solidFill>
                <a:effectLst/>
                <a:latin typeface="Söhne"/>
              </a:rPr>
              <a:t>:</a:t>
            </a:r>
          </a:p>
          <a:p>
            <a:pPr marL="1143000" lvl="2" indent="-228600" algn="l">
              <a:buFont typeface="+mj-lt"/>
              <a:buAutoNum type="arabicPeriod"/>
            </a:pPr>
            <a:r>
              <a:rPr lang="en-US" b="1" i="0" dirty="0">
                <a:solidFill>
                  <a:srgbClr val="0D0D0D"/>
                </a:solidFill>
                <a:effectLst/>
                <a:latin typeface="Söhne"/>
              </a:rPr>
              <a:t>Sample Inefficiency</a:t>
            </a:r>
            <a:r>
              <a:rPr lang="en-US" b="0" i="0" dirty="0">
                <a:solidFill>
                  <a:srgbClr val="0D0D0D"/>
                </a:solidFill>
                <a:effectLst/>
                <a:latin typeface="Söhne"/>
              </a:rPr>
              <a:t>: Often requires a large number of interactions with the environment.</a:t>
            </a:r>
          </a:p>
          <a:p>
            <a:pPr marL="1143000" lvl="2" indent="-228600" algn="l">
              <a:buFont typeface="+mj-lt"/>
              <a:buAutoNum type="arabicPeriod"/>
            </a:pPr>
            <a:r>
              <a:rPr lang="en-US" b="1" i="0" dirty="0">
                <a:solidFill>
                  <a:srgbClr val="0D0D0D"/>
                </a:solidFill>
                <a:effectLst/>
                <a:latin typeface="Söhne"/>
              </a:rPr>
              <a:t>Slower Learning</a:t>
            </a:r>
            <a:r>
              <a:rPr lang="en-US" b="0" i="0" dirty="0">
                <a:solidFill>
                  <a:srgbClr val="0D0D0D"/>
                </a:solidFill>
                <a:effectLst/>
                <a:latin typeface="Söhne"/>
              </a:rPr>
              <a:t>: Learning purely from experience can be slower compared to model-based methods.</a:t>
            </a:r>
          </a:p>
          <a:p>
            <a:endParaRPr lang="en-US" dirty="0"/>
          </a:p>
        </p:txBody>
      </p:sp>
    </p:spTree>
    <p:extLst>
      <p:ext uri="{BB962C8B-B14F-4D97-AF65-F5344CB8AC3E}">
        <p14:creationId xmlns:p14="http://schemas.microsoft.com/office/powerpoint/2010/main" val="1959058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5238-905E-645A-46C7-DD962E7225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D404D1-C688-3169-A778-CF2583ACAC4D}"/>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0D0D0D"/>
                </a:solidFill>
                <a:effectLst/>
                <a:latin typeface="Söhne"/>
              </a:rPr>
              <a:t>Comparison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Planning vs. Learning</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Model-Based: Emphasizes planning using a model.</a:t>
            </a:r>
          </a:p>
          <a:p>
            <a:pPr marL="1143000" lvl="2" indent="-228600" algn="l">
              <a:buFont typeface="+mj-lt"/>
              <a:buAutoNum type="arabicPeriod"/>
            </a:pPr>
            <a:r>
              <a:rPr lang="en-US" b="0" i="0" dirty="0">
                <a:solidFill>
                  <a:srgbClr val="0D0D0D"/>
                </a:solidFill>
                <a:effectLst/>
                <a:latin typeface="Söhne"/>
              </a:rPr>
              <a:t>Model-Free: Focuses on learning from direct interaction.</a:t>
            </a:r>
          </a:p>
          <a:p>
            <a:pPr marL="742950" lvl="1" indent="-285750" algn="l">
              <a:buFont typeface="+mj-lt"/>
              <a:buAutoNum type="arabicPeriod"/>
            </a:pPr>
            <a:r>
              <a:rPr lang="en-US" b="1" i="0" dirty="0">
                <a:solidFill>
                  <a:srgbClr val="0D0D0D"/>
                </a:solidFill>
                <a:effectLst/>
                <a:latin typeface="Söhne"/>
              </a:rPr>
              <a:t>Sample Efficiency</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Model-Based: Typically more sample-efficient.</a:t>
            </a:r>
          </a:p>
          <a:p>
            <a:pPr marL="1143000" lvl="2" indent="-228600" algn="l">
              <a:buFont typeface="+mj-lt"/>
              <a:buAutoNum type="arabicPeriod"/>
            </a:pPr>
            <a:r>
              <a:rPr lang="en-US" b="0" i="0" dirty="0">
                <a:solidFill>
                  <a:srgbClr val="0D0D0D"/>
                </a:solidFill>
                <a:effectLst/>
                <a:latin typeface="Söhne"/>
              </a:rPr>
              <a:t>Model-Free: Generally less sample-efficient.</a:t>
            </a:r>
          </a:p>
          <a:p>
            <a:pPr marL="742950" lvl="1" indent="-285750" algn="l">
              <a:buFont typeface="+mj-lt"/>
              <a:buAutoNum type="arabicPeriod"/>
            </a:pPr>
            <a:r>
              <a:rPr lang="en-US" b="1" i="0" dirty="0">
                <a:solidFill>
                  <a:srgbClr val="0D0D0D"/>
                </a:solidFill>
                <a:effectLst/>
                <a:latin typeface="Söhne"/>
              </a:rPr>
              <a:t>Computational Requirements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Model-Based: Higher computational requirements for model maintenance and planning.</a:t>
            </a:r>
          </a:p>
          <a:p>
            <a:pPr marL="1143000" lvl="2" indent="-228600" algn="l">
              <a:buFont typeface="+mj-lt"/>
              <a:buAutoNum type="arabicPeriod"/>
            </a:pPr>
            <a:r>
              <a:rPr lang="en-US" b="0" i="0" dirty="0">
                <a:solidFill>
                  <a:srgbClr val="0D0D0D"/>
                </a:solidFill>
                <a:effectLst/>
                <a:latin typeface="Söhne"/>
              </a:rPr>
              <a:t>Model-Free: Lower computational requirements, focusing on policy or value updates.</a:t>
            </a:r>
          </a:p>
          <a:p>
            <a:pPr algn="l">
              <a:buFont typeface="+mj-lt"/>
              <a:buAutoNum type="arabicPeriod"/>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Model-Based</a:t>
            </a:r>
            <a:r>
              <a:rPr lang="en-US" b="0" i="0" dirty="0">
                <a:solidFill>
                  <a:srgbClr val="0D0D0D"/>
                </a:solidFill>
                <a:effectLst/>
                <a:latin typeface="Söhne"/>
              </a:rPr>
              <a:t>: Suitable for environments where a reliable model can be constructed, such as robotics with known dynamics.</a:t>
            </a:r>
          </a:p>
          <a:p>
            <a:pPr marL="742950" lvl="1" indent="-285750">
              <a:buFont typeface="+mj-lt"/>
              <a:buAutoNum type="arabicPeriod"/>
            </a:pPr>
            <a:r>
              <a:rPr lang="en-US" b="1" i="0" dirty="0">
                <a:solidFill>
                  <a:srgbClr val="0D0D0D"/>
                </a:solidFill>
                <a:effectLst/>
                <a:latin typeface="Söhne"/>
              </a:rPr>
              <a:t>Model-Free</a:t>
            </a:r>
            <a:r>
              <a:rPr lang="en-US" b="0" i="0" dirty="0">
                <a:solidFill>
                  <a:srgbClr val="0D0D0D"/>
                </a:solidFill>
                <a:effectLst/>
                <a:latin typeface="Söhne"/>
              </a:rPr>
              <a:t>: Preferred in complex or unknown environments where modeling is impractical, such as games or high-dimensional tasks.</a:t>
            </a:r>
          </a:p>
          <a:p>
            <a:pPr marL="742950" lvl="1" indent="-285750" algn="l">
              <a:buFont typeface="+mj-lt"/>
              <a:buAutoNum type="arabicPeriod"/>
            </a:pPr>
            <a:endParaRPr lang="en-US" b="0" i="0" dirty="0">
              <a:solidFill>
                <a:srgbClr val="0D0D0D"/>
              </a:solidFill>
              <a:effectLst/>
              <a:latin typeface="Söhne"/>
            </a:endParaRPr>
          </a:p>
          <a:p>
            <a:endParaRPr lang="en-US" dirty="0"/>
          </a:p>
        </p:txBody>
      </p:sp>
    </p:spTree>
    <p:extLst>
      <p:ext uri="{BB962C8B-B14F-4D97-AF65-F5344CB8AC3E}">
        <p14:creationId xmlns:p14="http://schemas.microsoft.com/office/powerpoint/2010/main" val="368487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4EB8-E088-9FD1-57BE-94AA2DFEE708}"/>
              </a:ext>
            </a:extLst>
          </p:cNvPr>
          <p:cNvSpPr>
            <a:spLocks noGrp="1"/>
          </p:cNvSpPr>
          <p:nvPr>
            <p:ph type="title"/>
          </p:nvPr>
        </p:nvSpPr>
        <p:spPr/>
        <p:txBody>
          <a:bodyPr/>
          <a:lstStyle/>
          <a:p>
            <a:r>
              <a:rPr lang="en-US" b="1" i="0" dirty="0">
                <a:solidFill>
                  <a:srgbClr val="0D0D0D"/>
                </a:solidFill>
                <a:effectLst/>
                <a:latin typeface="Söhne"/>
              </a:rPr>
              <a:t>Overview of RL: Definition and Key Concepts</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9DFFF111-6FD5-929F-2A3A-C0DF11A5145F}"/>
              </a:ext>
            </a:extLst>
          </p:cNvPr>
          <p:cNvSpPr>
            <a:spLocks noGrp="1"/>
          </p:cNvSpPr>
          <p:nvPr>
            <p:ph idx="1"/>
          </p:nvPr>
        </p:nvSpPr>
        <p:spPr/>
        <p:txBody>
          <a:bodyPr>
            <a:normAutofit fontScale="70000" lnSpcReduction="20000"/>
          </a:bodyPr>
          <a:lstStyle/>
          <a:p>
            <a:pPr marL="742950" lvl="1" indent="-285750" algn="l">
              <a:buFont typeface="+mj-lt"/>
              <a:buAutoNum type="arabicPeriod"/>
            </a:pPr>
            <a:r>
              <a:rPr lang="en-US" b="0" i="0" dirty="0">
                <a:solidFill>
                  <a:srgbClr val="0D0D0D"/>
                </a:solidFill>
                <a:effectLst/>
                <a:latin typeface="Söhne"/>
              </a:rPr>
              <a:t>Reinforcement Learning (RL) is a machine learning paradigm where an agent learns to make decisions by interacting with an environment to achieve a goal.</a:t>
            </a:r>
          </a:p>
          <a:p>
            <a:pPr algn="l">
              <a:buFont typeface="+mj-lt"/>
              <a:buAutoNum type="arabicPeriod"/>
            </a:pPr>
            <a:r>
              <a:rPr lang="en-US" b="1" i="0" dirty="0">
                <a:solidFill>
                  <a:srgbClr val="0D0D0D"/>
                </a:solidFill>
                <a:effectLst/>
                <a:latin typeface="Söhne"/>
              </a:rPr>
              <a:t>Key Concepts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Learning from Interaction</a:t>
            </a:r>
            <a:r>
              <a:rPr lang="en-US" b="0" i="0" dirty="0">
                <a:solidFill>
                  <a:srgbClr val="0D0D0D"/>
                </a:solidFill>
                <a:effectLst/>
                <a:latin typeface="Söhne"/>
              </a:rPr>
              <a:t>: The agent learns by taking actions and receiving feedback.</a:t>
            </a:r>
          </a:p>
          <a:p>
            <a:pPr marL="742950" lvl="1" indent="-285750" algn="l">
              <a:buFont typeface="+mj-lt"/>
              <a:buAutoNum type="arabicPeriod"/>
            </a:pPr>
            <a:r>
              <a:rPr lang="en-US" b="1" i="0" dirty="0">
                <a:solidFill>
                  <a:srgbClr val="0D0D0D"/>
                </a:solidFill>
                <a:effectLst/>
                <a:latin typeface="Söhne"/>
              </a:rPr>
              <a:t>Goal-Oriented Learning</a:t>
            </a:r>
            <a:r>
              <a:rPr lang="en-US" b="0" i="0" dirty="0">
                <a:solidFill>
                  <a:srgbClr val="0D0D0D"/>
                </a:solidFill>
                <a:effectLst/>
                <a:latin typeface="Söhne"/>
              </a:rPr>
              <a:t>: The aim is to maximize cumulative reward over time.</a:t>
            </a:r>
          </a:p>
          <a:p>
            <a:pPr marL="742950" lvl="1" indent="-285750" algn="l">
              <a:buFont typeface="+mj-lt"/>
              <a:buAutoNum type="arabicPeriod"/>
            </a:pPr>
            <a:r>
              <a:rPr lang="en-US" b="1" i="0" dirty="0">
                <a:solidFill>
                  <a:srgbClr val="0D0D0D"/>
                </a:solidFill>
                <a:effectLst/>
                <a:latin typeface="Söhne"/>
              </a:rPr>
              <a:t>Trial-and-Error</a:t>
            </a:r>
            <a:r>
              <a:rPr lang="en-US" b="0" i="0" dirty="0">
                <a:solidFill>
                  <a:srgbClr val="0D0D0D"/>
                </a:solidFill>
                <a:effectLst/>
                <a:latin typeface="Söhne"/>
              </a:rPr>
              <a:t>: The agent explores different actions to discover the best strategy.</a:t>
            </a:r>
          </a:p>
          <a:p>
            <a:pPr marL="742950" lvl="1" indent="-285750" algn="l">
              <a:buFont typeface="+mj-lt"/>
              <a:buAutoNum type="arabicPeriod"/>
            </a:pPr>
            <a:r>
              <a:rPr lang="en-US" b="1" i="0" dirty="0">
                <a:solidFill>
                  <a:srgbClr val="0D0D0D"/>
                </a:solidFill>
                <a:effectLst/>
                <a:latin typeface="Söhne"/>
              </a:rPr>
              <a:t>Delayed Reward</a:t>
            </a:r>
            <a:r>
              <a:rPr lang="en-US" b="0" i="0" dirty="0">
                <a:solidFill>
                  <a:srgbClr val="0D0D0D"/>
                </a:solidFill>
                <a:effectLst/>
                <a:latin typeface="Söhne"/>
              </a:rPr>
              <a:t>: The effect of actions may not be immediate, requiring the agent to learn long-term strategies.</a:t>
            </a:r>
          </a:p>
          <a:p>
            <a:pPr algn="l">
              <a:buFont typeface="+mj-lt"/>
              <a:buAutoNum type="arabicPeriod"/>
            </a:pPr>
            <a:r>
              <a:rPr lang="en-US" b="1" i="0" dirty="0">
                <a:solidFill>
                  <a:srgbClr val="0D0D0D"/>
                </a:solidFill>
                <a:effectLst/>
                <a:latin typeface="Söhne"/>
              </a:rPr>
              <a:t>Comparison with Other Learning Types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Supervised Learning</a:t>
            </a:r>
            <a:r>
              <a:rPr lang="en-US" b="0" i="0" dirty="0">
                <a:solidFill>
                  <a:srgbClr val="0D0D0D"/>
                </a:solidFill>
                <a:effectLst/>
                <a:latin typeface="Söhne"/>
              </a:rPr>
              <a:t>: Learning from labeled data.</a:t>
            </a:r>
          </a:p>
          <a:p>
            <a:pPr marL="742950" lvl="1" indent="-285750" algn="l">
              <a:buFont typeface="+mj-lt"/>
              <a:buAutoNum type="arabicPeriod"/>
            </a:pPr>
            <a:r>
              <a:rPr lang="en-US" b="1" i="0" dirty="0">
                <a:solidFill>
                  <a:srgbClr val="0D0D0D"/>
                </a:solidFill>
                <a:effectLst/>
                <a:latin typeface="Söhne"/>
              </a:rPr>
              <a:t>Unsupervised Learning</a:t>
            </a:r>
            <a:r>
              <a:rPr lang="en-US" b="0" i="0" dirty="0">
                <a:solidFill>
                  <a:srgbClr val="0D0D0D"/>
                </a:solidFill>
                <a:effectLst/>
                <a:latin typeface="Söhne"/>
              </a:rPr>
              <a:t>: Finding patterns in data without labels.</a:t>
            </a:r>
          </a:p>
          <a:p>
            <a:pPr marL="742950" lvl="1" indent="-285750" algn="l">
              <a:buFont typeface="+mj-lt"/>
              <a:buAutoNum type="arabicPeriod"/>
            </a:pPr>
            <a:r>
              <a:rPr lang="en-US" b="1" i="0" dirty="0">
                <a:solidFill>
                  <a:srgbClr val="0D0D0D"/>
                </a:solidFill>
                <a:effectLst/>
                <a:latin typeface="Söhne"/>
              </a:rPr>
              <a:t>RL</a:t>
            </a:r>
            <a:r>
              <a:rPr lang="en-US" b="0" i="0" dirty="0">
                <a:solidFill>
                  <a:srgbClr val="0D0D0D"/>
                </a:solidFill>
                <a:effectLst/>
                <a:latin typeface="Söhne"/>
              </a:rPr>
              <a:t>: Learning from interaction with the environment to maximize rewards.</a:t>
            </a:r>
          </a:p>
          <a:p>
            <a:pPr algn="l">
              <a:buFont typeface="+mj-lt"/>
              <a:buAutoNum type="arabicPeriod"/>
            </a:pPr>
            <a:r>
              <a:rPr lang="en-US" b="1" i="0" dirty="0">
                <a:solidFill>
                  <a:srgbClr val="0D0D0D"/>
                </a:solidFill>
                <a:effectLst/>
                <a:latin typeface="Söhne"/>
              </a:rPr>
              <a:t>Key Challenges in RL</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Exploration vs. Exploitation</a:t>
            </a:r>
            <a:r>
              <a:rPr lang="en-US" b="0" i="0" dirty="0">
                <a:solidFill>
                  <a:srgbClr val="0D0D0D"/>
                </a:solidFill>
                <a:effectLst/>
                <a:latin typeface="Söhne"/>
              </a:rPr>
              <a:t>: Balancing trying new actions and leveraging known rewards.</a:t>
            </a:r>
          </a:p>
          <a:p>
            <a:pPr marL="742950" lvl="1" indent="-285750" algn="l">
              <a:buFont typeface="+mj-lt"/>
              <a:buAutoNum type="arabicPeriod"/>
            </a:pPr>
            <a:r>
              <a:rPr lang="en-US" b="1" i="0" dirty="0">
                <a:solidFill>
                  <a:srgbClr val="0D0D0D"/>
                </a:solidFill>
                <a:effectLst/>
                <a:latin typeface="Söhne"/>
              </a:rPr>
              <a:t>Credit Assignment</a:t>
            </a:r>
            <a:r>
              <a:rPr lang="en-US" b="0" i="0" dirty="0">
                <a:solidFill>
                  <a:srgbClr val="0D0D0D"/>
                </a:solidFill>
                <a:effectLst/>
                <a:latin typeface="Söhne"/>
              </a:rPr>
              <a:t>: Determining which actions lead to high rewards.</a:t>
            </a:r>
          </a:p>
          <a:p>
            <a:pPr marL="742950" lvl="1" indent="-285750" algn="l">
              <a:buFont typeface="+mj-lt"/>
              <a:buAutoNum type="arabicPeriod"/>
            </a:pPr>
            <a:r>
              <a:rPr lang="en-US" b="1" i="0" dirty="0">
                <a:solidFill>
                  <a:srgbClr val="0D0D0D"/>
                </a:solidFill>
                <a:effectLst/>
                <a:latin typeface="Söhne"/>
              </a:rPr>
              <a:t>Scalability</a:t>
            </a:r>
            <a:r>
              <a:rPr lang="en-US" b="0" i="0" dirty="0">
                <a:solidFill>
                  <a:srgbClr val="0D0D0D"/>
                </a:solidFill>
                <a:effectLst/>
                <a:latin typeface="Söhne"/>
              </a:rPr>
              <a:t>: Handling large state and action spaces.</a:t>
            </a:r>
          </a:p>
          <a:p>
            <a:endParaRPr lang="en-US" dirty="0"/>
          </a:p>
        </p:txBody>
      </p:sp>
    </p:spTree>
    <p:extLst>
      <p:ext uri="{BB962C8B-B14F-4D97-AF65-F5344CB8AC3E}">
        <p14:creationId xmlns:p14="http://schemas.microsoft.com/office/powerpoint/2010/main" val="2883812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FB37-39BA-8384-86AD-61D77FC416C4}"/>
              </a:ext>
            </a:extLst>
          </p:cNvPr>
          <p:cNvSpPr>
            <a:spLocks noGrp="1"/>
          </p:cNvSpPr>
          <p:nvPr>
            <p:ph type="title"/>
          </p:nvPr>
        </p:nvSpPr>
        <p:spPr/>
        <p:txBody>
          <a:bodyPr/>
          <a:lstStyle/>
          <a:p>
            <a:endParaRPr lang="en-US"/>
          </a:p>
        </p:txBody>
      </p:sp>
      <p:pic>
        <p:nvPicPr>
          <p:cNvPr id="4098" name="Picture 2" descr="Comparison between Model-Free vs Model-Based Reinforcement Learning">
            <a:extLst>
              <a:ext uri="{FF2B5EF4-FFF2-40B4-BE49-F238E27FC236}">
                <a16:creationId xmlns:a16="http://schemas.microsoft.com/office/drawing/2014/main" id="{142305AE-5273-2506-85D8-979B3B9EE9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991644"/>
            <a:ext cx="60960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879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CC6-37AE-0D09-A8A4-96E267AA8D75}"/>
              </a:ext>
            </a:extLst>
          </p:cNvPr>
          <p:cNvSpPr>
            <a:spLocks noGrp="1"/>
          </p:cNvSpPr>
          <p:nvPr>
            <p:ph type="title"/>
          </p:nvPr>
        </p:nvSpPr>
        <p:spPr/>
        <p:txBody>
          <a:bodyPr/>
          <a:lstStyle/>
          <a:p>
            <a:r>
              <a:rPr lang="en-US" b="1" i="0" dirty="0">
                <a:solidFill>
                  <a:srgbClr val="0D0D0D"/>
                </a:solidFill>
                <a:effectLst/>
                <a:latin typeface="Söhne"/>
              </a:rPr>
              <a:t>Q-Learning</a:t>
            </a:r>
            <a:endParaRPr lang="en-US" dirty="0"/>
          </a:p>
        </p:txBody>
      </p:sp>
      <p:sp>
        <p:nvSpPr>
          <p:cNvPr id="3" name="Content Placeholder 2">
            <a:extLst>
              <a:ext uri="{FF2B5EF4-FFF2-40B4-BE49-F238E27FC236}">
                <a16:creationId xmlns:a16="http://schemas.microsoft.com/office/drawing/2014/main" id="{EA2EBD06-37F5-0F9A-DDC6-1CAE35CCD806}"/>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0D0D0D"/>
                </a:solidFill>
                <a:effectLst/>
                <a:latin typeface="Söhne"/>
              </a:rPr>
              <a:t>Q-Learning is a model-free reinforcement learning algorithm that aims to find the best action to take given the current state.</a:t>
            </a:r>
          </a:p>
          <a:p>
            <a:pPr algn="l">
              <a:buFont typeface="Arial" panose="020B0604020202020204" pitchFamily="34" charset="0"/>
              <a:buChar char="•"/>
            </a:pPr>
            <a:r>
              <a:rPr lang="en-US" b="1" i="0" dirty="0">
                <a:solidFill>
                  <a:srgbClr val="0D0D0D"/>
                </a:solidFill>
                <a:effectLst/>
                <a:latin typeface="Söhne"/>
              </a:rPr>
              <a:t>Goal</a:t>
            </a:r>
            <a:r>
              <a:rPr lang="en-US" b="0" i="0" dirty="0">
                <a:solidFill>
                  <a:srgbClr val="0D0D0D"/>
                </a:solidFill>
                <a:effectLst/>
                <a:latin typeface="Söhne"/>
              </a:rPr>
              <a:t>: To learn a policy that tells an agent what action to take under what circumstances.</a:t>
            </a:r>
          </a:p>
          <a:p>
            <a:pPr algn="l"/>
            <a:r>
              <a:rPr lang="en-US" b="1" i="0" dirty="0">
                <a:solidFill>
                  <a:srgbClr val="0D0D0D"/>
                </a:solidFill>
                <a:effectLst/>
                <a:latin typeface="Söhne"/>
              </a:rPr>
              <a:t>Key Concepts: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State (s)</a:t>
            </a:r>
            <a:r>
              <a:rPr lang="en-US" b="0" i="0" dirty="0">
                <a:solidFill>
                  <a:srgbClr val="0D0D0D"/>
                </a:solidFill>
                <a:effectLst/>
                <a:latin typeface="Söhne"/>
              </a:rPr>
              <a:t>: The current situation or position in the environment.</a:t>
            </a:r>
          </a:p>
          <a:p>
            <a:pPr algn="l">
              <a:buFont typeface="Arial" panose="020B0604020202020204" pitchFamily="34" charset="0"/>
              <a:buChar char="•"/>
            </a:pPr>
            <a:r>
              <a:rPr lang="en-US" b="1" i="0" dirty="0">
                <a:solidFill>
                  <a:srgbClr val="0D0D0D"/>
                </a:solidFill>
                <a:effectLst/>
                <a:latin typeface="Söhne"/>
              </a:rPr>
              <a:t>Action (a)</a:t>
            </a:r>
            <a:r>
              <a:rPr lang="en-US" b="0" i="0" dirty="0">
                <a:solidFill>
                  <a:srgbClr val="0D0D0D"/>
                </a:solidFill>
                <a:effectLst/>
                <a:latin typeface="Söhne"/>
              </a:rPr>
              <a:t>: Possible moves or decisions the agent can make.</a:t>
            </a:r>
          </a:p>
          <a:p>
            <a:pPr algn="l">
              <a:buFont typeface="Arial" panose="020B0604020202020204" pitchFamily="34" charset="0"/>
              <a:buChar char="•"/>
            </a:pPr>
            <a:r>
              <a:rPr lang="en-US" b="1" i="0" dirty="0">
                <a:solidFill>
                  <a:srgbClr val="0D0D0D"/>
                </a:solidFill>
                <a:effectLst/>
                <a:latin typeface="Söhne"/>
              </a:rPr>
              <a:t>Reward (r)</a:t>
            </a:r>
            <a:r>
              <a:rPr lang="en-US" b="0" i="0" dirty="0">
                <a:solidFill>
                  <a:srgbClr val="0D0D0D"/>
                </a:solidFill>
                <a:effectLst/>
                <a:latin typeface="Söhne"/>
              </a:rPr>
              <a:t>: Feedback from the environment based on the action taken.</a:t>
            </a:r>
          </a:p>
          <a:p>
            <a:pPr algn="l">
              <a:buFont typeface="Arial" panose="020B0604020202020204" pitchFamily="34" charset="0"/>
              <a:buChar char="•"/>
            </a:pPr>
            <a:r>
              <a:rPr lang="en-US" b="1" i="0" dirty="0">
                <a:solidFill>
                  <a:srgbClr val="0D0D0D"/>
                </a:solidFill>
                <a:effectLst/>
                <a:latin typeface="Söhne"/>
              </a:rPr>
              <a:t>Q-Value (Q(s, a))</a:t>
            </a:r>
            <a:r>
              <a:rPr lang="en-US" b="0" i="0" dirty="0">
                <a:solidFill>
                  <a:srgbClr val="0D0D0D"/>
                </a:solidFill>
                <a:effectLst/>
                <a:latin typeface="Söhne"/>
              </a:rPr>
              <a:t>: Represents the expected future rewards for an action taken in a given state.</a:t>
            </a:r>
          </a:p>
          <a:p>
            <a:endParaRPr lang="en-US" dirty="0"/>
          </a:p>
        </p:txBody>
      </p:sp>
    </p:spTree>
    <p:extLst>
      <p:ext uri="{BB962C8B-B14F-4D97-AF65-F5344CB8AC3E}">
        <p14:creationId xmlns:p14="http://schemas.microsoft.com/office/powerpoint/2010/main" val="2480869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8D9A-E6C1-A146-EAFD-541ECFEC55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D12CDA-1B53-4E53-A8DC-31CEA60ABCE6}"/>
              </a:ext>
            </a:extLst>
          </p:cNvPr>
          <p:cNvSpPr>
            <a:spLocks noGrp="1"/>
          </p:cNvSpPr>
          <p:nvPr>
            <p:ph idx="1"/>
          </p:nvPr>
        </p:nvSpPr>
        <p:spPr/>
        <p:txBody>
          <a:bodyPr/>
          <a:lstStyle/>
          <a:p>
            <a:pPr algn="l"/>
            <a:r>
              <a:rPr lang="en-US" b="1" i="0" dirty="0">
                <a:solidFill>
                  <a:srgbClr val="0D0D0D"/>
                </a:solidFill>
                <a:effectLst/>
                <a:latin typeface="Söhne"/>
              </a:rPr>
              <a:t>The Q-Learning Algorithm:</a:t>
            </a:r>
            <a:endParaRPr lang="en-US" b="0" i="0" dirty="0">
              <a:solidFill>
                <a:srgbClr val="0D0D0D"/>
              </a:solidFill>
              <a:effectLst/>
              <a:latin typeface="Söhne"/>
            </a:endParaRPr>
          </a:p>
          <a:p>
            <a:pPr algn="l">
              <a:buFont typeface="+mj-lt"/>
              <a:buAutoNum type="arabicPeriod"/>
            </a:pPr>
            <a:r>
              <a:rPr lang="en-US" b="1" i="0" dirty="0">
                <a:solidFill>
                  <a:srgbClr val="0D0D0D"/>
                </a:solidFill>
                <a:effectLst/>
                <a:latin typeface="Söhne"/>
              </a:rPr>
              <a:t>Initialize</a:t>
            </a:r>
            <a:r>
              <a:rPr lang="en-US" b="0" i="0" dirty="0">
                <a:solidFill>
                  <a:srgbClr val="0D0D0D"/>
                </a:solidFill>
                <a:effectLst/>
                <a:latin typeface="Söhne"/>
              </a:rPr>
              <a:t>: Q-values (Q(s, a)) arbitrarily.</a:t>
            </a:r>
          </a:p>
          <a:p>
            <a:pPr algn="l">
              <a:buFont typeface="+mj-lt"/>
              <a:buAutoNum type="arabicPeriod"/>
            </a:pPr>
            <a:r>
              <a:rPr lang="en-US" b="1" i="0" dirty="0">
                <a:solidFill>
                  <a:srgbClr val="0D0D0D"/>
                </a:solidFill>
                <a:effectLst/>
                <a:latin typeface="Söhne"/>
              </a:rPr>
              <a:t>For each episode</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Initialize the starting state.</a:t>
            </a:r>
          </a:p>
          <a:p>
            <a:pPr marL="742950" lvl="1" indent="-285750" algn="l">
              <a:buFont typeface="+mj-lt"/>
              <a:buAutoNum type="arabicPeriod"/>
            </a:pPr>
            <a:r>
              <a:rPr lang="en-US" b="1" i="0" dirty="0">
                <a:solidFill>
                  <a:srgbClr val="0D0D0D"/>
                </a:solidFill>
                <a:effectLst/>
                <a:latin typeface="Söhne"/>
              </a:rPr>
              <a:t>For each step in the episode</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Choose an action (a) using an exploration strategy (e.g., </a:t>
            </a:r>
            <a:r>
              <a:rPr lang="el-GR" b="0" i="0" dirty="0">
                <a:solidFill>
                  <a:srgbClr val="0D0D0D"/>
                </a:solidFill>
                <a:effectLst/>
                <a:latin typeface="Söhne"/>
              </a:rPr>
              <a:t>ε-</a:t>
            </a:r>
            <a:r>
              <a:rPr lang="en-US" b="0" i="0" dirty="0">
                <a:solidFill>
                  <a:srgbClr val="0D0D0D"/>
                </a:solidFill>
                <a:effectLst/>
                <a:latin typeface="Söhne"/>
              </a:rPr>
              <a:t>greedy).</a:t>
            </a:r>
          </a:p>
          <a:p>
            <a:pPr marL="1143000" lvl="2" indent="-228600" algn="l">
              <a:buFont typeface="+mj-lt"/>
              <a:buAutoNum type="arabicPeriod"/>
            </a:pPr>
            <a:r>
              <a:rPr lang="en-US" b="0" i="0" dirty="0">
                <a:solidFill>
                  <a:srgbClr val="0D0D0D"/>
                </a:solidFill>
                <a:effectLst/>
                <a:latin typeface="Söhne"/>
              </a:rPr>
              <a:t>Take the action, observe the reward (r) and next state (s').</a:t>
            </a:r>
          </a:p>
          <a:p>
            <a:pPr marL="1143000" lvl="2" indent="-228600" algn="l">
              <a:buFont typeface="+mj-lt"/>
              <a:buAutoNum type="arabicPeriod"/>
            </a:pPr>
            <a:r>
              <a:rPr lang="en-US" b="0" i="0" dirty="0">
                <a:solidFill>
                  <a:srgbClr val="0D0D0D"/>
                </a:solidFill>
                <a:effectLst/>
                <a:latin typeface="Söhne"/>
              </a:rPr>
              <a:t>Update the Q-value using the Q-learning formula:</a:t>
            </a:r>
            <a:r>
              <a:rPr lang="en-US" dirty="0">
                <a:solidFill>
                  <a:srgbClr val="0D0D0D"/>
                </a:solidFill>
                <a:latin typeface="KaTeX_Main"/>
              </a:rPr>
              <a:t> </a:t>
            </a: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l-GR" b="0" i="1" dirty="0">
                <a:solidFill>
                  <a:srgbClr val="0D0D0D"/>
                </a:solidFill>
                <a:effectLst/>
                <a:latin typeface="KaTeX_Math"/>
              </a:rPr>
              <a:t>α</a:t>
            </a:r>
            <a:r>
              <a:rPr lang="el-GR" b="0" i="0" dirty="0">
                <a:solidFill>
                  <a:srgbClr val="0D0D0D"/>
                </a:solidFill>
                <a:effectLst/>
                <a:latin typeface="KaTeX_Size2"/>
              </a:rPr>
              <a:t>[</a:t>
            </a:r>
            <a:r>
              <a:rPr lang="en-US" b="0" i="1" dirty="0">
                <a:solidFill>
                  <a:srgbClr val="0D0D0D"/>
                </a:solidFill>
                <a:effectLst/>
                <a:latin typeface="KaTeX_Math"/>
              </a:rPr>
              <a:t>r</a:t>
            </a:r>
            <a:r>
              <a:rPr lang="en-US" b="0" i="0" dirty="0">
                <a:solidFill>
                  <a:srgbClr val="0D0D0D"/>
                </a:solidFill>
                <a:effectLst/>
                <a:latin typeface="KaTeX_Main"/>
              </a:rPr>
              <a:t>+</a:t>
            </a:r>
            <a:r>
              <a:rPr lang="el-GR" b="0" i="1" dirty="0">
                <a:solidFill>
                  <a:srgbClr val="0D0D0D"/>
                </a:solidFill>
                <a:effectLst/>
                <a:latin typeface="KaTeX_Math"/>
              </a:rPr>
              <a:t>γ</a:t>
            </a:r>
            <a:r>
              <a:rPr lang="en-US" b="0" i="1" dirty="0" err="1">
                <a:solidFill>
                  <a:srgbClr val="0D0D0D"/>
                </a:solidFill>
                <a:effectLst/>
                <a:latin typeface="KaTeX_Math"/>
              </a:rPr>
              <a:t>a</a:t>
            </a:r>
            <a:r>
              <a:rPr lang="en-US" b="0" i="0" dirty="0" err="1">
                <a:solidFill>
                  <a:srgbClr val="0D0D0D"/>
                </a:solidFill>
                <a:effectLst/>
                <a:latin typeface="KaTeX_Main"/>
              </a:rPr>
              <a:t>′max</a:t>
            </a:r>
            <a:r>
              <a:rPr lang="en-US" b="0" i="0" dirty="0">
                <a:solidFill>
                  <a:srgbClr val="0D0D0D"/>
                </a:solidFill>
                <a:effectLst/>
                <a:latin typeface="KaTeX_Main"/>
              </a:rPr>
              <a:t>​</a:t>
            </a: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1" dirty="0">
                <a:solidFill>
                  <a:srgbClr val="0D0D0D"/>
                </a:solidFill>
                <a:effectLst/>
                <a:latin typeface="KaTeX_Math"/>
              </a:rPr>
              <a:t>Q</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KaTeX_Size2"/>
              </a:rPr>
              <a:t>]</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Repeat until the state is terminal.</a:t>
            </a:r>
          </a:p>
          <a:p>
            <a:endParaRPr lang="en-US" dirty="0"/>
          </a:p>
        </p:txBody>
      </p:sp>
    </p:spTree>
    <p:extLst>
      <p:ext uri="{BB962C8B-B14F-4D97-AF65-F5344CB8AC3E}">
        <p14:creationId xmlns:p14="http://schemas.microsoft.com/office/powerpoint/2010/main" val="24961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8B93-C0A7-D2E0-82DE-4599927AB33F}"/>
              </a:ext>
            </a:extLst>
          </p:cNvPr>
          <p:cNvSpPr>
            <a:spLocks noGrp="1"/>
          </p:cNvSpPr>
          <p:nvPr>
            <p:ph type="title"/>
          </p:nvPr>
        </p:nvSpPr>
        <p:spPr/>
        <p:txBody>
          <a:bodyPr/>
          <a:lstStyle/>
          <a:p>
            <a:endParaRPr lang="en-US"/>
          </a:p>
        </p:txBody>
      </p:sp>
      <p:pic>
        <p:nvPicPr>
          <p:cNvPr id="1026" name="Picture 2" descr="An introduction to Q-Learning: reinforcement learning">
            <a:extLst>
              <a:ext uri="{FF2B5EF4-FFF2-40B4-BE49-F238E27FC236}">
                <a16:creationId xmlns:a16="http://schemas.microsoft.com/office/drawing/2014/main" id="{FB193EDB-0F81-18D5-642D-11619C36F6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0299" y="1690688"/>
            <a:ext cx="6951401" cy="391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162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2827-1725-C7CC-6083-9D1E33ADC338}"/>
              </a:ext>
            </a:extLst>
          </p:cNvPr>
          <p:cNvSpPr>
            <a:spLocks noGrp="1"/>
          </p:cNvSpPr>
          <p:nvPr>
            <p:ph type="title"/>
          </p:nvPr>
        </p:nvSpPr>
        <p:spPr/>
        <p:txBody>
          <a:bodyPr/>
          <a:lstStyle/>
          <a:p>
            <a:endParaRPr lang="en-US"/>
          </a:p>
        </p:txBody>
      </p:sp>
      <p:pic>
        <p:nvPicPr>
          <p:cNvPr id="2050" name="Picture 2" descr="Understanding Q-learning: How a Reward Is All You Need | Spice.ai blog">
            <a:extLst>
              <a:ext uri="{FF2B5EF4-FFF2-40B4-BE49-F238E27FC236}">
                <a16:creationId xmlns:a16="http://schemas.microsoft.com/office/drawing/2014/main" id="{0725A737-5648-AB1A-5601-6A51BBF6DB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2600" y="1027906"/>
            <a:ext cx="9466800" cy="516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69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7160-CDE7-5F62-ACA3-A3D073751686}"/>
              </a:ext>
            </a:extLst>
          </p:cNvPr>
          <p:cNvSpPr>
            <a:spLocks noGrp="1"/>
          </p:cNvSpPr>
          <p:nvPr>
            <p:ph type="title"/>
          </p:nvPr>
        </p:nvSpPr>
        <p:spPr/>
        <p:txBody>
          <a:bodyPr>
            <a:normAutofit fontScale="90000"/>
          </a:bodyPr>
          <a:lstStyle/>
          <a:p>
            <a:r>
              <a:rPr lang="en-US" b="1" i="0" dirty="0">
                <a:solidFill>
                  <a:srgbClr val="0D0D0D"/>
                </a:solidFill>
                <a:effectLst/>
                <a:latin typeface="Söhne"/>
              </a:rPr>
              <a:t>Components of RL: Agent, Environment, State, Action, Reward</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7C924AA3-68A5-30F3-6B15-518AD006E090}"/>
              </a:ext>
            </a:extLst>
          </p:cNvPr>
          <p:cNvSpPr>
            <a:spLocks noGrp="1"/>
          </p:cNvSpPr>
          <p:nvPr>
            <p:ph idx="1"/>
          </p:nvPr>
        </p:nvSpPr>
        <p:spPr>
          <a:xfrm>
            <a:off x="838200" y="1825624"/>
            <a:ext cx="10925432" cy="5032375"/>
          </a:xfrm>
        </p:spPr>
        <p:txBody>
          <a:bodyPr>
            <a:normAutofit fontScale="62500" lnSpcReduction="20000"/>
          </a:bodyPr>
          <a:lstStyle/>
          <a:p>
            <a:pPr algn="l">
              <a:buFont typeface="+mj-lt"/>
              <a:buAutoNum type="arabicPeriod"/>
            </a:pPr>
            <a:r>
              <a:rPr lang="en-US" b="1" i="0" dirty="0">
                <a:solidFill>
                  <a:srgbClr val="0D0D0D"/>
                </a:solidFill>
                <a:effectLst/>
                <a:latin typeface="Söhne"/>
              </a:rPr>
              <a:t>Agent</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learner or decision-maker that interacts with the environment.</a:t>
            </a:r>
          </a:p>
          <a:p>
            <a:pPr marL="742950" lvl="1" indent="-28575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A robot, a game-playing algorithm.</a:t>
            </a:r>
          </a:p>
          <a:p>
            <a:pPr algn="l">
              <a:buFont typeface="+mj-lt"/>
              <a:buAutoNum type="arabicPeriod"/>
            </a:pPr>
            <a:r>
              <a:rPr lang="en-US" b="1" i="0" dirty="0">
                <a:solidFill>
                  <a:srgbClr val="0D0D0D"/>
                </a:solidFill>
                <a:effectLst/>
                <a:latin typeface="Söhne"/>
              </a:rPr>
              <a:t>Environment</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external system with which the agent interacts.</a:t>
            </a:r>
          </a:p>
          <a:p>
            <a:pPr marL="742950" lvl="1" indent="-28575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A physical world for a robot, a game board for an algorithm.</a:t>
            </a:r>
          </a:p>
          <a:p>
            <a:pPr algn="l">
              <a:buFont typeface="+mj-lt"/>
              <a:buAutoNum type="arabicPeriod"/>
            </a:pPr>
            <a:r>
              <a:rPr lang="en-US" b="1" i="0" dirty="0">
                <a:solidFill>
                  <a:srgbClr val="0D0D0D"/>
                </a:solidFill>
                <a:effectLst/>
                <a:latin typeface="Söhne"/>
              </a:rPr>
              <a:t>State (s)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A representation of the current situation of the agent within the environment.</a:t>
            </a:r>
          </a:p>
          <a:p>
            <a:pPr marL="742950" lvl="1" indent="-28575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The position and velocity of a robot, the current board configuration in a game.</a:t>
            </a:r>
          </a:p>
          <a:p>
            <a:pPr algn="l">
              <a:buFont typeface="+mj-lt"/>
              <a:buAutoNum type="arabicPeriod"/>
            </a:pPr>
            <a:r>
              <a:rPr lang="en-US" b="1" i="0" dirty="0">
                <a:solidFill>
                  <a:srgbClr val="0D0D0D"/>
                </a:solidFill>
                <a:effectLst/>
                <a:latin typeface="Söhne"/>
              </a:rPr>
              <a:t>Action (a)</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set of all possible moves or decisions the agent can make.</a:t>
            </a:r>
          </a:p>
          <a:p>
            <a:pPr marL="742950" lvl="1" indent="-28575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Moving forward or backward, placing a piece in a game.</a:t>
            </a:r>
          </a:p>
          <a:p>
            <a:pPr algn="l">
              <a:buFont typeface="+mj-lt"/>
              <a:buAutoNum type="arabicPeriod"/>
            </a:pPr>
            <a:r>
              <a:rPr lang="en-US" b="1" i="0" dirty="0">
                <a:solidFill>
                  <a:srgbClr val="0D0D0D"/>
                </a:solidFill>
                <a:effectLst/>
                <a:latin typeface="Söhne"/>
              </a:rPr>
              <a:t>Reward (r)</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feedback from the environment based on the action taken.</a:t>
            </a:r>
          </a:p>
          <a:p>
            <a:pPr marL="742950" lvl="1" indent="-28575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A point score in a game, a measure of performance for a task.</a:t>
            </a:r>
          </a:p>
          <a:p>
            <a:pPr algn="l">
              <a:buFont typeface="+mj-lt"/>
              <a:buAutoNum type="arabicPeriod"/>
            </a:pPr>
            <a:r>
              <a:rPr lang="en-US" b="1" i="0" dirty="0">
                <a:solidFill>
                  <a:srgbClr val="0D0D0D"/>
                </a:solidFill>
                <a:effectLst/>
                <a:latin typeface="Söhne"/>
              </a:rPr>
              <a:t>Interaction Flow</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agent observes the current state </a:t>
            </a:r>
            <a:r>
              <a:rPr lang="en-US" b="0" i="1" dirty="0">
                <a:solidFill>
                  <a:srgbClr val="0D0D0D"/>
                </a:solidFill>
                <a:effectLst/>
                <a:latin typeface="KaTeX_Math"/>
              </a:rPr>
              <a:t>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Chooses an action </a:t>
            </a:r>
            <a:r>
              <a:rPr lang="en-US" b="0" i="1" dirty="0">
                <a:solidFill>
                  <a:srgbClr val="0D0D0D"/>
                </a:solidFill>
                <a:effectLst/>
                <a:latin typeface="KaTeX_Math"/>
              </a:rPr>
              <a:t>a</a:t>
            </a:r>
            <a:r>
              <a:rPr lang="en-US" b="0" i="0" dirty="0">
                <a:solidFill>
                  <a:srgbClr val="0D0D0D"/>
                </a:solidFill>
                <a:effectLst/>
                <a:latin typeface="Söhne"/>
              </a:rPr>
              <a:t> based on a policy.</a:t>
            </a:r>
          </a:p>
          <a:p>
            <a:pPr marL="742950" lvl="1" indent="-285750" algn="l">
              <a:buFont typeface="+mj-lt"/>
              <a:buAutoNum type="arabicPeriod"/>
            </a:pPr>
            <a:r>
              <a:rPr lang="en-US" b="0" i="0" dirty="0">
                <a:solidFill>
                  <a:srgbClr val="0D0D0D"/>
                </a:solidFill>
                <a:effectLst/>
                <a:latin typeface="Söhne"/>
              </a:rPr>
              <a:t>The environment transitions to a new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The agent receives a reward </a:t>
            </a:r>
            <a:r>
              <a:rPr lang="en-US" b="0" i="1" dirty="0">
                <a:solidFill>
                  <a:srgbClr val="0D0D0D"/>
                </a:solidFill>
                <a:effectLst/>
                <a:latin typeface="KaTeX_Math"/>
              </a:rPr>
              <a:t>r</a:t>
            </a:r>
            <a:r>
              <a:rPr lang="en-US" b="0" i="0" dirty="0">
                <a:solidFill>
                  <a:srgbClr val="0D0D0D"/>
                </a:solidFill>
                <a:effectLst/>
                <a:latin typeface="Söhne"/>
              </a:rPr>
              <a:t>.</a:t>
            </a:r>
          </a:p>
          <a:p>
            <a:endParaRPr lang="en-US" dirty="0"/>
          </a:p>
        </p:txBody>
      </p:sp>
    </p:spTree>
    <p:extLst>
      <p:ext uri="{BB962C8B-B14F-4D97-AF65-F5344CB8AC3E}">
        <p14:creationId xmlns:p14="http://schemas.microsoft.com/office/powerpoint/2010/main" val="164684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80B4-AE3A-0921-B8F8-AB0B63B30EB7}"/>
              </a:ext>
            </a:extLst>
          </p:cNvPr>
          <p:cNvSpPr>
            <a:spLocks noGrp="1"/>
          </p:cNvSpPr>
          <p:nvPr>
            <p:ph type="title"/>
          </p:nvPr>
        </p:nvSpPr>
        <p:spPr/>
        <p:txBody>
          <a:bodyPr/>
          <a:lstStyle/>
          <a:p>
            <a:br>
              <a:rPr lang="en-US" dirty="0"/>
            </a:br>
            <a:endParaRPr lang="en-US" dirty="0"/>
          </a:p>
        </p:txBody>
      </p:sp>
      <p:pic>
        <p:nvPicPr>
          <p:cNvPr id="1026" name="Picture 2" descr="Reinforcement Learning: A Review of Historic, Modern, and Historic  Developments … | Chris Mahoney | Towards Data Science">
            <a:extLst>
              <a:ext uri="{FF2B5EF4-FFF2-40B4-BE49-F238E27FC236}">
                <a16:creationId xmlns:a16="http://schemas.microsoft.com/office/drawing/2014/main" id="{2FEFEB54-642B-1FCC-35B4-A77F6D6AFA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0696" y="1739126"/>
            <a:ext cx="95706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62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9917-6821-85FE-370B-EB58C9030EE9}"/>
              </a:ext>
            </a:extLst>
          </p:cNvPr>
          <p:cNvSpPr>
            <a:spLocks noGrp="1"/>
          </p:cNvSpPr>
          <p:nvPr>
            <p:ph type="title"/>
          </p:nvPr>
        </p:nvSpPr>
        <p:spPr/>
        <p:txBody>
          <a:bodyPr>
            <a:normAutofit fontScale="90000"/>
          </a:bodyPr>
          <a:lstStyle/>
          <a:p>
            <a:r>
              <a:rPr lang="en-US" b="1" i="0" dirty="0">
                <a:solidFill>
                  <a:srgbClr val="0D0D0D"/>
                </a:solidFill>
                <a:effectLst/>
                <a:latin typeface="Söhne"/>
              </a:rPr>
              <a:t>Markov Decision Process (MDP): Definition and Components</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EEF6D6C6-CAF5-F944-5ABD-E77879C7023C}"/>
              </a:ext>
            </a:extLst>
          </p:cNvPr>
          <p:cNvSpPr>
            <a:spLocks noGrp="1"/>
          </p:cNvSpPr>
          <p:nvPr>
            <p:ph idx="1"/>
          </p:nvPr>
        </p:nvSpPr>
        <p:spPr/>
        <p:txBody>
          <a:bodyPr>
            <a:normAutofit fontScale="62500" lnSpcReduction="20000"/>
          </a:bodyPr>
          <a:lstStyle/>
          <a:p>
            <a:pPr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 Markov Decision Process (MDP) is a mathematical framework used to describe an environment in reinforcement learning, where outcomes are partly random and partly under the control of a decision-maker (agent).</a:t>
            </a:r>
          </a:p>
          <a:p>
            <a:pPr algn="l">
              <a:buFont typeface="+mj-lt"/>
              <a:buAutoNum type="arabicPeriod"/>
            </a:pPr>
            <a:r>
              <a:rPr lang="en-US" b="1" i="0" dirty="0">
                <a:solidFill>
                  <a:srgbClr val="0D0D0D"/>
                </a:solidFill>
                <a:effectLst/>
                <a:latin typeface="Söhne"/>
              </a:rPr>
              <a:t>Components of MDP</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States (S)</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A finite set of states that represent all possible situations the agent can be in.</a:t>
            </a:r>
          </a:p>
          <a:p>
            <a:pPr marL="1143000" lvl="2" indent="-22860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Positions on a game board, different locations a robot can occupy.</a:t>
            </a:r>
          </a:p>
          <a:p>
            <a:pPr marL="742950" lvl="1" indent="-285750" algn="l">
              <a:buFont typeface="+mj-lt"/>
              <a:buAutoNum type="arabicPeriod"/>
            </a:pPr>
            <a:r>
              <a:rPr lang="en-US" b="1" i="0" dirty="0">
                <a:solidFill>
                  <a:srgbClr val="0D0D0D"/>
                </a:solidFill>
                <a:effectLst/>
                <a:latin typeface="Söhne"/>
              </a:rPr>
              <a:t>Actions (A)</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A finite set of actions available to the agent from each state.</a:t>
            </a:r>
          </a:p>
          <a:p>
            <a:pPr marL="1143000" lvl="2" indent="-22860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Move left, right, up, down in a grid world.</a:t>
            </a:r>
          </a:p>
          <a:p>
            <a:pPr marL="742950" lvl="1" indent="-285750" algn="l">
              <a:buFont typeface="+mj-lt"/>
              <a:buAutoNum type="arabicPeriod"/>
            </a:pPr>
            <a:r>
              <a:rPr lang="en-US" b="1" i="0" dirty="0">
                <a:solidFill>
                  <a:srgbClr val="0D0D0D"/>
                </a:solidFill>
                <a:effectLst/>
                <a:latin typeface="Söhne"/>
              </a:rPr>
              <a:t>Transition Model (P)</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The probability </a:t>
            </a: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err="1">
                <a:solidFill>
                  <a:srgbClr val="0D0D0D"/>
                </a:solidFill>
                <a:effectLst/>
                <a:latin typeface="KaTeX_Math"/>
              </a:rPr>
              <a:t>s</a:t>
            </a:r>
            <a:r>
              <a:rPr lang="en-US" b="0" i="0" dirty="0" err="1">
                <a:solidFill>
                  <a:srgbClr val="0D0D0D"/>
                </a:solidFill>
                <a:effectLst/>
                <a:latin typeface="KaTeX_Main"/>
              </a:rPr>
              <a:t>,</a:t>
            </a:r>
            <a:r>
              <a:rPr lang="en-US" b="0" i="1" dirty="0" err="1">
                <a:solidFill>
                  <a:srgbClr val="0D0D0D"/>
                </a:solidFill>
                <a:effectLst/>
                <a:latin typeface="KaTeX_Math"/>
              </a:rPr>
              <a:t>a</a:t>
            </a:r>
            <a:r>
              <a:rPr lang="en-US" b="0" i="0" dirty="0">
                <a:solidFill>
                  <a:srgbClr val="0D0D0D"/>
                </a:solidFill>
                <a:effectLst/>
                <a:latin typeface="KaTeX_Main"/>
              </a:rPr>
              <a:t>)</a:t>
            </a:r>
            <a:r>
              <a:rPr lang="en-US" b="0" i="0" dirty="0">
                <a:solidFill>
                  <a:srgbClr val="0D0D0D"/>
                </a:solidFill>
                <a:effectLst/>
                <a:latin typeface="Söhne"/>
              </a:rPr>
              <a:t> of transitioning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from state </a:t>
            </a:r>
            <a:r>
              <a:rPr lang="en-US" b="0" i="1" dirty="0">
                <a:solidFill>
                  <a:srgbClr val="0D0D0D"/>
                </a:solidFill>
                <a:effectLst/>
                <a:latin typeface="KaTeX_Math"/>
              </a:rPr>
              <a:t>s</a:t>
            </a:r>
            <a:r>
              <a:rPr lang="en-US" b="0" i="0" dirty="0">
                <a:solidFill>
                  <a:srgbClr val="0D0D0D"/>
                </a:solidFill>
                <a:effectLst/>
                <a:latin typeface="Söhne"/>
              </a:rPr>
              <a:t> when action </a:t>
            </a:r>
            <a:r>
              <a:rPr lang="en-US" b="0" i="1" dirty="0">
                <a:solidFill>
                  <a:srgbClr val="0D0D0D"/>
                </a:solidFill>
                <a:effectLst/>
                <a:latin typeface="KaTeX_Math"/>
              </a:rPr>
              <a:t>a</a:t>
            </a:r>
            <a:r>
              <a:rPr lang="en-US" b="0" i="0" dirty="0">
                <a:solidFill>
                  <a:srgbClr val="0D0D0D"/>
                </a:solidFill>
                <a:effectLst/>
                <a:latin typeface="Söhne"/>
              </a:rPr>
              <a:t> is taken.</a:t>
            </a:r>
          </a:p>
          <a:p>
            <a:pPr marL="1143000" lvl="2" indent="-22860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Probability of moving to a neighboring cell in a grid.</a:t>
            </a:r>
          </a:p>
          <a:p>
            <a:pPr marL="742950" lvl="1" indent="-285750" algn="l">
              <a:buFont typeface="+mj-lt"/>
              <a:buAutoNum type="arabicPeriod"/>
            </a:pPr>
            <a:r>
              <a:rPr lang="en-US" b="1" i="0" dirty="0">
                <a:solidFill>
                  <a:srgbClr val="0D0D0D"/>
                </a:solidFill>
                <a:effectLst/>
                <a:latin typeface="Söhne"/>
              </a:rPr>
              <a:t>Reward Function (R)</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The immediate reward received after transitioning from state </a:t>
            </a:r>
            <a:r>
              <a:rPr lang="en-US" b="0" i="1" dirty="0">
                <a:solidFill>
                  <a:srgbClr val="0D0D0D"/>
                </a:solidFill>
                <a:effectLst/>
                <a:latin typeface="KaTeX_Math"/>
              </a:rPr>
              <a:t>s</a:t>
            </a:r>
            <a:r>
              <a:rPr lang="en-US" b="0" i="0" dirty="0">
                <a:solidFill>
                  <a:srgbClr val="0D0D0D"/>
                </a:solidFill>
                <a:effectLst/>
                <a:latin typeface="Söhne"/>
              </a:rPr>
              <a:t> to state </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due to action </a:t>
            </a:r>
            <a:r>
              <a:rPr lang="en-US" b="0" i="1" dirty="0">
                <a:solidFill>
                  <a:srgbClr val="0D0D0D"/>
                </a:solidFill>
                <a:effectLst/>
                <a:latin typeface="KaTeX_Math"/>
              </a:rPr>
              <a:t>a</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Points gained or lost after a move in a game.</a:t>
            </a:r>
          </a:p>
          <a:p>
            <a:pPr marL="742950" lvl="1" indent="-285750" algn="l">
              <a:buFont typeface="+mj-lt"/>
              <a:buAutoNum type="arabicPeriod"/>
            </a:pPr>
            <a:r>
              <a:rPr lang="en-US" b="1" i="0" dirty="0">
                <a:solidFill>
                  <a:srgbClr val="0D0D0D"/>
                </a:solidFill>
                <a:effectLst/>
                <a:latin typeface="Söhne"/>
              </a:rPr>
              <a:t>Policy (</a:t>
            </a:r>
            <a:r>
              <a:rPr lang="el-GR" b="1" i="0" dirty="0">
                <a:solidFill>
                  <a:srgbClr val="0D0D0D"/>
                </a:solidFill>
                <a:effectLst/>
                <a:latin typeface="Söhne"/>
              </a:rPr>
              <a:t>π)</a:t>
            </a:r>
            <a:r>
              <a:rPr lang="el-GR"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A strategy or rule that defines the action </a:t>
            </a:r>
            <a:r>
              <a:rPr lang="en-US" b="0" i="1" dirty="0">
                <a:solidFill>
                  <a:srgbClr val="0D0D0D"/>
                </a:solidFill>
                <a:effectLst/>
                <a:latin typeface="KaTeX_Math"/>
              </a:rPr>
              <a:t>a</a:t>
            </a:r>
            <a:r>
              <a:rPr lang="en-US" b="0" i="0" dirty="0">
                <a:solidFill>
                  <a:srgbClr val="0D0D0D"/>
                </a:solidFill>
                <a:effectLst/>
                <a:latin typeface="KaTeX_Main"/>
              </a:rPr>
              <a:t>=</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0" dirty="0">
                <a:solidFill>
                  <a:srgbClr val="0D0D0D"/>
                </a:solidFill>
                <a:effectLst/>
                <a:latin typeface="Söhne"/>
              </a:rPr>
              <a:t> the agent takes in each state </a:t>
            </a:r>
            <a:r>
              <a:rPr lang="en-US" b="0" i="1" dirty="0">
                <a:solidFill>
                  <a:srgbClr val="0D0D0D"/>
                </a:solidFill>
                <a:effectLst/>
                <a:latin typeface="KaTeX_Math"/>
              </a:rPr>
              <a:t>s</a:t>
            </a:r>
            <a:r>
              <a:rPr lang="en-US" b="0" i="0" dirty="0">
                <a:solidFill>
                  <a:srgbClr val="0D0D0D"/>
                </a:solidFill>
                <a:effectLst/>
                <a:latin typeface="Söhne"/>
              </a:rPr>
              <a:t>.</a:t>
            </a:r>
          </a:p>
          <a:p>
            <a:pPr marL="1143000" lvl="2" indent="-228600" algn="l">
              <a:buFont typeface="+mj-lt"/>
              <a:buAutoNum type="arabicPeriod"/>
            </a:pPr>
            <a:r>
              <a:rPr lang="en-US" b="0" i="1" dirty="0">
                <a:solidFill>
                  <a:srgbClr val="0D0D0D"/>
                </a:solidFill>
                <a:effectLst/>
                <a:latin typeface="Söhne"/>
              </a:rPr>
              <a:t>Example</a:t>
            </a:r>
            <a:r>
              <a:rPr lang="en-US" b="0" i="0" dirty="0">
                <a:solidFill>
                  <a:srgbClr val="0D0D0D"/>
                </a:solidFill>
                <a:effectLst/>
                <a:latin typeface="Söhne"/>
              </a:rPr>
              <a:t>: A set of rules guiding a robot’s movement based on its current position.</a:t>
            </a:r>
          </a:p>
          <a:p>
            <a:endParaRPr lang="en-US" dirty="0"/>
          </a:p>
        </p:txBody>
      </p:sp>
    </p:spTree>
    <p:extLst>
      <p:ext uri="{BB962C8B-B14F-4D97-AF65-F5344CB8AC3E}">
        <p14:creationId xmlns:p14="http://schemas.microsoft.com/office/powerpoint/2010/main" val="2303978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966F2-C5C8-D6E3-5033-FE874B233C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EA63C5-29F8-1129-EF42-87F04D4A88C1}"/>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latin typeface="Söhne"/>
              </a:rPr>
              <a:t>Properties of MDP</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Markov Property</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The future state depends only on the current state and action, not on the sequence of events that preceded it.</a:t>
            </a:r>
          </a:p>
          <a:p>
            <a:pPr algn="l">
              <a:buFont typeface="+mj-lt"/>
              <a:buAutoNum type="arabicPeriod"/>
            </a:pPr>
            <a:r>
              <a:rPr lang="en-US" b="1" i="0" dirty="0">
                <a:solidFill>
                  <a:srgbClr val="0D0D0D"/>
                </a:solidFill>
                <a:effectLst/>
                <a:latin typeface="Söhne"/>
              </a:rPr>
              <a:t>Formulation</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Tuple Representation</a:t>
            </a:r>
            <a:r>
              <a:rPr lang="en-US" b="0" i="0" dirty="0">
                <a:solidFill>
                  <a:srgbClr val="0D0D0D"/>
                </a:solidFill>
                <a:effectLst/>
                <a:latin typeface="Söhne"/>
              </a:rPr>
              <a:t>: An MDP is typically represented as a tuple </a:t>
            </a:r>
            <a:r>
              <a:rPr lang="en-US" dirty="0">
                <a:solidFill>
                  <a:srgbClr val="0D0D0D"/>
                </a:solidFill>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a:solidFill>
                  <a:srgbClr val="0D0D0D"/>
                </a:solidFill>
                <a:effectLst/>
                <a:latin typeface="KaTeX_Math"/>
              </a:rPr>
              <a:t>A</a:t>
            </a:r>
            <a:r>
              <a:rPr lang="en-US" b="0" i="0" dirty="0">
                <a:solidFill>
                  <a:srgbClr val="0D0D0D"/>
                </a:solidFill>
                <a:effectLst/>
                <a:latin typeface="KaTeX_Main"/>
              </a:rPr>
              <a:t>,</a:t>
            </a:r>
            <a:r>
              <a:rPr lang="en-US" b="0" i="1" dirty="0">
                <a:solidFill>
                  <a:srgbClr val="0D0D0D"/>
                </a:solidFill>
                <a:effectLst/>
                <a:latin typeface="KaTeX_Math"/>
              </a:rPr>
              <a:t>P</a:t>
            </a:r>
            <a:r>
              <a:rPr lang="en-US" b="0" i="0" dirty="0">
                <a:solidFill>
                  <a:srgbClr val="0D0D0D"/>
                </a:solidFill>
                <a:effectLst/>
                <a:latin typeface="KaTeX_Main"/>
              </a:rPr>
              <a:t>,</a:t>
            </a:r>
            <a:r>
              <a:rPr lang="en-US" b="0" i="1" dirty="0">
                <a:solidFill>
                  <a:srgbClr val="0D0D0D"/>
                </a:solidFill>
                <a:effectLst/>
                <a:latin typeface="KaTeX_Math"/>
              </a:rPr>
              <a:t>R</a:t>
            </a:r>
            <a:r>
              <a:rPr lang="en-US" b="0" i="0" dirty="0">
                <a:solidFill>
                  <a:srgbClr val="0D0D0D"/>
                </a:solidFill>
                <a:effectLst/>
                <a:latin typeface="KaTeX_Main"/>
              </a:rPr>
              <a:t>,</a:t>
            </a:r>
            <a:r>
              <a:rPr lang="el-GR" b="0" i="1" dirty="0">
                <a:solidFill>
                  <a:srgbClr val="0D0D0D"/>
                </a:solidFill>
                <a:effectLst/>
                <a:latin typeface="KaTeX_Math"/>
              </a:rPr>
              <a:t>γ</a:t>
            </a:r>
            <a:r>
              <a:rPr lang="el-GR" b="0" i="0" dirty="0">
                <a:solidFill>
                  <a:srgbClr val="0D0D0D"/>
                </a:solidFill>
                <a:effectLst/>
                <a:latin typeface="KaTeX_Main"/>
              </a:rPr>
              <a:t>)</a:t>
            </a:r>
            <a:r>
              <a:rPr lang="el-GR" b="0" i="0" dirty="0">
                <a:solidFill>
                  <a:srgbClr val="0D0D0D"/>
                </a:solidFill>
                <a:effectLst/>
                <a:latin typeface="Söhne"/>
              </a:rPr>
              <a:t> </a:t>
            </a:r>
            <a:r>
              <a:rPr lang="en-US" b="0" i="0" dirty="0">
                <a:solidFill>
                  <a:srgbClr val="0D0D0D"/>
                </a:solidFill>
                <a:effectLst/>
                <a:latin typeface="Söhne"/>
              </a:rPr>
              <a:t>where:</a:t>
            </a:r>
          </a:p>
          <a:p>
            <a:pPr marL="1143000" lvl="2" indent="-228600" algn="l">
              <a:buFont typeface="+mj-lt"/>
              <a:buAutoNum type="arabicPeriod"/>
            </a:pPr>
            <a:r>
              <a:rPr lang="en-US" b="0" i="1" dirty="0">
                <a:solidFill>
                  <a:srgbClr val="0D0D0D"/>
                </a:solidFill>
                <a:effectLst/>
                <a:latin typeface="KaTeX_Math"/>
              </a:rPr>
              <a:t>S</a:t>
            </a:r>
            <a:r>
              <a:rPr lang="en-US" b="0" i="0" dirty="0">
                <a:solidFill>
                  <a:srgbClr val="0D0D0D"/>
                </a:solidFill>
                <a:effectLst/>
                <a:latin typeface="Söhne"/>
              </a:rPr>
              <a:t> = Set of states.</a:t>
            </a:r>
          </a:p>
          <a:p>
            <a:pPr marL="1143000" lvl="2" indent="-228600" algn="l">
              <a:buFont typeface="+mj-lt"/>
              <a:buAutoNum type="arabicPeriod"/>
            </a:pPr>
            <a:r>
              <a:rPr lang="en-US" b="0" i="1" dirty="0">
                <a:solidFill>
                  <a:srgbClr val="0D0D0D"/>
                </a:solidFill>
                <a:effectLst/>
                <a:latin typeface="KaTeX_Math"/>
              </a:rPr>
              <a:t>A</a:t>
            </a:r>
            <a:r>
              <a:rPr lang="en-US" b="0" i="0" dirty="0">
                <a:solidFill>
                  <a:srgbClr val="0D0D0D"/>
                </a:solidFill>
                <a:effectLst/>
                <a:latin typeface="Söhne"/>
              </a:rPr>
              <a:t> = Set of actions.</a:t>
            </a:r>
          </a:p>
          <a:p>
            <a:pPr marL="1143000" lvl="2" indent="-228600" algn="l">
              <a:buFont typeface="+mj-lt"/>
              <a:buAutoNum type="arabicPeriod"/>
            </a:pPr>
            <a:r>
              <a:rPr lang="en-US" b="0" i="1" dirty="0">
                <a:solidFill>
                  <a:srgbClr val="0D0D0D"/>
                </a:solidFill>
                <a:effectLst/>
                <a:latin typeface="KaTeX_Math"/>
              </a:rPr>
              <a:t>P</a:t>
            </a:r>
            <a:r>
              <a:rPr lang="en-US" b="0" i="0" dirty="0">
                <a:solidFill>
                  <a:srgbClr val="0D0D0D"/>
                </a:solidFill>
                <a:effectLst/>
                <a:latin typeface="Söhne"/>
              </a:rPr>
              <a:t> = Transition probability matrix.</a:t>
            </a:r>
          </a:p>
          <a:p>
            <a:pPr marL="1143000" lvl="2" indent="-228600" algn="l">
              <a:buFont typeface="+mj-lt"/>
              <a:buAutoNum type="arabicPeriod"/>
            </a:pPr>
            <a:r>
              <a:rPr lang="en-US" b="0" i="1" dirty="0">
                <a:solidFill>
                  <a:srgbClr val="0D0D0D"/>
                </a:solidFill>
                <a:effectLst/>
                <a:latin typeface="KaTeX_Math"/>
              </a:rPr>
              <a:t>R</a:t>
            </a:r>
            <a:r>
              <a:rPr lang="en-US" b="0" i="0" dirty="0">
                <a:solidFill>
                  <a:srgbClr val="0D0D0D"/>
                </a:solidFill>
                <a:effectLst/>
                <a:latin typeface="Söhne"/>
              </a:rPr>
              <a:t> = Reward function.</a:t>
            </a:r>
          </a:p>
          <a:p>
            <a:pPr marL="1143000" lvl="2" indent="-228600" algn="l">
              <a:buFont typeface="+mj-lt"/>
              <a:buAutoNum type="arabicPeriod"/>
            </a:pPr>
            <a:r>
              <a:rPr lang="el-GR" b="0" i="1" dirty="0">
                <a:solidFill>
                  <a:srgbClr val="0D0D0D"/>
                </a:solidFill>
                <a:effectLst/>
                <a:latin typeface="KaTeX_Math"/>
              </a:rPr>
              <a:t>γ</a:t>
            </a:r>
            <a:r>
              <a:rPr lang="el-GR" b="0" i="0" dirty="0">
                <a:solidFill>
                  <a:srgbClr val="0D0D0D"/>
                </a:solidFill>
                <a:effectLst/>
                <a:latin typeface="Söhne"/>
              </a:rPr>
              <a:t> = </a:t>
            </a:r>
            <a:r>
              <a:rPr lang="en-US" b="0" i="0" dirty="0">
                <a:solidFill>
                  <a:srgbClr val="0D0D0D"/>
                </a:solidFill>
                <a:effectLst/>
                <a:latin typeface="Söhne"/>
              </a:rPr>
              <a:t>Discount factor (0 ≤ </a:t>
            </a:r>
            <a:r>
              <a:rPr lang="el-GR" b="0" i="0" dirty="0">
                <a:solidFill>
                  <a:srgbClr val="0D0D0D"/>
                </a:solidFill>
                <a:effectLst/>
                <a:latin typeface="Söhne"/>
              </a:rPr>
              <a:t>γ &lt; 1), </a:t>
            </a:r>
            <a:r>
              <a:rPr lang="en-US" b="0" i="0" dirty="0">
                <a:solidFill>
                  <a:srgbClr val="0D0D0D"/>
                </a:solidFill>
                <a:effectLst/>
                <a:latin typeface="Söhne"/>
              </a:rPr>
              <a:t>representing the importance of future rewards.</a:t>
            </a:r>
          </a:p>
          <a:p>
            <a:pPr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Grid World</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States: Each cell in a grid.</a:t>
            </a:r>
          </a:p>
          <a:p>
            <a:pPr marL="1143000" lvl="2" indent="-228600" algn="l">
              <a:buFont typeface="+mj-lt"/>
              <a:buAutoNum type="arabicPeriod"/>
            </a:pPr>
            <a:r>
              <a:rPr lang="en-US" b="0" i="0" dirty="0">
                <a:solidFill>
                  <a:srgbClr val="0D0D0D"/>
                </a:solidFill>
                <a:effectLst/>
                <a:latin typeface="Söhne"/>
              </a:rPr>
              <a:t>Actions: Move up, down, left, right.</a:t>
            </a:r>
          </a:p>
          <a:p>
            <a:pPr marL="1143000" lvl="2" indent="-228600" algn="l">
              <a:buFont typeface="+mj-lt"/>
              <a:buAutoNum type="arabicPeriod"/>
            </a:pPr>
            <a:r>
              <a:rPr lang="en-US" b="0" i="0" dirty="0">
                <a:solidFill>
                  <a:srgbClr val="0D0D0D"/>
                </a:solidFill>
                <a:effectLst/>
                <a:latin typeface="Söhne"/>
              </a:rPr>
              <a:t>Transition Model: Probabilities of moving to adjacent cells.</a:t>
            </a:r>
          </a:p>
          <a:p>
            <a:pPr marL="1143000" lvl="2" indent="-228600" algn="l">
              <a:buFont typeface="+mj-lt"/>
              <a:buAutoNum type="arabicPeriod"/>
            </a:pPr>
            <a:r>
              <a:rPr lang="en-US" b="0" i="0" dirty="0">
                <a:solidFill>
                  <a:srgbClr val="0D0D0D"/>
                </a:solidFill>
                <a:effectLst/>
                <a:latin typeface="Söhne"/>
              </a:rPr>
              <a:t>Rewards: Points for reaching specific cells.</a:t>
            </a:r>
          </a:p>
          <a:p>
            <a:endParaRPr lang="en-US" dirty="0"/>
          </a:p>
        </p:txBody>
      </p:sp>
    </p:spTree>
    <p:extLst>
      <p:ext uri="{BB962C8B-B14F-4D97-AF65-F5344CB8AC3E}">
        <p14:creationId xmlns:p14="http://schemas.microsoft.com/office/powerpoint/2010/main" val="3446715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A78E-4B63-4273-0754-5030DB25A844}"/>
              </a:ext>
            </a:extLst>
          </p:cNvPr>
          <p:cNvSpPr>
            <a:spLocks noGrp="1"/>
          </p:cNvSpPr>
          <p:nvPr>
            <p:ph type="title"/>
          </p:nvPr>
        </p:nvSpPr>
        <p:spPr/>
        <p:txBody>
          <a:bodyPr/>
          <a:lstStyle/>
          <a:p>
            <a:endParaRPr lang="en-US"/>
          </a:p>
        </p:txBody>
      </p:sp>
      <p:pic>
        <p:nvPicPr>
          <p:cNvPr id="2052" name="Picture 4">
            <a:extLst>
              <a:ext uri="{FF2B5EF4-FFF2-40B4-BE49-F238E27FC236}">
                <a16:creationId xmlns:a16="http://schemas.microsoft.com/office/drawing/2014/main" id="{82C0CA1E-FA59-0435-061E-71EAD78A14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83708" y="622133"/>
            <a:ext cx="6759661" cy="5407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80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15A8-3101-5CB0-9AA6-6F8F7E202671}"/>
              </a:ext>
            </a:extLst>
          </p:cNvPr>
          <p:cNvSpPr>
            <a:spLocks noGrp="1"/>
          </p:cNvSpPr>
          <p:nvPr>
            <p:ph type="title"/>
          </p:nvPr>
        </p:nvSpPr>
        <p:spPr/>
        <p:txBody>
          <a:bodyPr>
            <a:normAutofit fontScale="90000"/>
          </a:bodyPr>
          <a:lstStyle/>
          <a:p>
            <a:r>
              <a:rPr lang="en-US" b="1" i="0" dirty="0">
                <a:solidFill>
                  <a:srgbClr val="0D0D0D"/>
                </a:solidFill>
                <a:effectLst/>
                <a:latin typeface="Söhne"/>
              </a:rPr>
              <a:t>Policy: Definition and Types (Deterministic vs. Stochastic)</a:t>
            </a:r>
            <a:br>
              <a:rPr lang="en-US"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947B2889-199E-4667-085F-068F9279281C}"/>
              </a:ext>
            </a:extLst>
          </p:cNvPr>
          <p:cNvSpPr>
            <a:spLocks noGrp="1"/>
          </p:cNvSpPr>
          <p:nvPr>
            <p:ph idx="1"/>
          </p:nvPr>
        </p:nvSpPr>
        <p:spPr/>
        <p:txBody>
          <a:bodyPr>
            <a:normAutofit fontScale="85000" lnSpcReduction="20000"/>
          </a:bodyPr>
          <a:lstStyle/>
          <a:p>
            <a:pPr algn="l">
              <a:buFont typeface="+mj-lt"/>
              <a:buAutoNum type="arabicPeriod"/>
            </a:pP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 policy in reinforcement learning is a strategy or a mapping from states to actions that defines the behavior of an agent.</a:t>
            </a:r>
          </a:p>
          <a:p>
            <a:pPr algn="l">
              <a:buFont typeface="+mj-lt"/>
              <a:buAutoNum type="arabicPeriod"/>
            </a:pPr>
            <a:r>
              <a:rPr lang="en-US" b="1" i="0" dirty="0">
                <a:solidFill>
                  <a:srgbClr val="0D0D0D"/>
                </a:solidFill>
                <a:effectLst/>
                <a:latin typeface="Söhne"/>
              </a:rPr>
              <a:t>Types of Policies</a:t>
            </a:r>
            <a:r>
              <a:rPr lang="en-US" b="0" i="0" dirty="0">
                <a:solidFill>
                  <a:srgbClr val="0D0D0D"/>
                </a:solidFill>
                <a:effectLst/>
                <a:latin typeface="Söhne"/>
              </a:rPr>
              <a:t>:</a:t>
            </a:r>
          </a:p>
          <a:p>
            <a:pPr marL="742950" lvl="1" indent="-285750" algn="l">
              <a:buFont typeface="+mj-lt"/>
              <a:buAutoNum type="arabicPeriod"/>
            </a:pPr>
            <a:r>
              <a:rPr lang="en-US" b="1" i="0" dirty="0">
                <a:solidFill>
                  <a:srgbClr val="0D0D0D"/>
                </a:solidFill>
                <a:effectLst/>
                <a:latin typeface="Söhne"/>
              </a:rPr>
              <a:t>Deterministic Policy</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A deterministic policy directly maps each state to a specific action.</a:t>
            </a:r>
          </a:p>
          <a:p>
            <a:pPr marL="1143000" lvl="2" indent="-228600" algn="l">
              <a:buFont typeface="+mj-lt"/>
              <a:buAutoNum type="arabicPeriod"/>
            </a:pPr>
            <a:r>
              <a:rPr lang="en-US" b="1" i="0" dirty="0">
                <a:solidFill>
                  <a:srgbClr val="0D0D0D"/>
                </a:solidFill>
                <a:effectLst/>
                <a:latin typeface="Söhne"/>
              </a:rPr>
              <a:t>Notation</a:t>
            </a:r>
            <a:r>
              <a:rPr lang="en-US" b="0" i="0" dirty="0">
                <a:solidFill>
                  <a:srgbClr val="0D0D0D"/>
                </a:solidFill>
                <a:effectLst/>
                <a:latin typeface="Söhne"/>
              </a:rPr>
              <a:t>: </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a:solidFill>
                  <a:srgbClr val="0D0D0D"/>
                </a:solidFill>
                <a:effectLst/>
                <a:latin typeface="KaTeX_Math"/>
              </a:rPr>
              <a:t>s</a:t>
            </a:r>
            <a:r>
              <a:rPr lang="en-US" b="0" i="0" dirty="0">
                <a:solidFill>
                  <a:srgbClr val="0D0D0D"/>
                </a:solidFill>
                <a:effectLst/>
                <a:latin typeface="KaTeX_Main"/>
              </a:rPr>
              <a:t>)=</a:t>
            </a:r>
            <a:r>
              <a:rPr lang="en-US" b="0" i="1" dirty="0">
                <a:solidFill>
                  <a:srgbClr val="0D0D0D"/>
                </a:solidFill>
                <a:effectLst/>
                <a:latin typeface="KaTeX_Math"/>
              </a:rPr>
              <a:t>a</a:t>
            </a:r>
            <a:endParaRPr lang="en-US" b="0" i="0" dirty="0">
              <a:solidFill>
                <a:srgbClr val="0D0D0D"/>
              </a:solidFill>
              <a:effectLst/>
              <a:latin typeface="Söhne"/>
            </a:endParaRPr>
          </a:p>
          <a:p>
            <a:pPr marL="1143000" lvl="2" indent="-228600" algn="l">
              <a:buFont typeface="+mj-lt"/>
              <a:buAutoNum type="arabicPeriod"/>
            </a:pPr>
            <a:r>
              <a:rPr lang="en-US" b="1" i="0" dirty="0">
                <a:solidFill>
                  <a:srgbClr val="0D0D0D"/>
                </a:solidFill>
                <a:effectLst/>
                <a:latin typeface="Söhne"/>
              </a:rPr>
              <a:t>Characteristics</a:t>
            </a:r>
            <a:r>
              <a:rPr lang="en-US" b="0" i="0" dirty="0">
                <a:solidFill>
                  <a:srgbClr val="0D0D0D"/>
                </a:solidFill>
                <a:effectLst/>
                <a:latin typeface="Söhne"/>
              </a:rPr>
              <a:t>:</a:t>
            </a:r>
          </a:p>
          <a:p>
            <a:pPr marL="1600200" lvl="3" indent="-228600" algn="l">
              <a:buFont typeface="+mj-lt"/>
              <a:buAutoNum type="arabicPeriod"/>
            </a:pPr>
            <a:r>
              <a:rPr lang="en-US" b="0" i="0" dirty="0">
                <a:solidFill>
                  <a:srgbClr val="0D0D0D"/>
                </a:solidFill>
                <a:effectLst/>
                <a:latin typeface="Söhne"/>
              </a:rPr>
              <a:t>Given a state </a:t>
            </a:r>
            <a:r>
              <a:rPr lang="en-US" b="0" i="1" dirty="0">
                <a:solidFill>
                  <a:srgbClr val="0D0D0D"/>
                </a:solidFill>
                <a:effectLst/>
                <a:latin typeface="KaTeX_Math"/>
              </a:rPr>
              <a:t>s</a:t>
            </a:r>
            <a:r>
              <a:rPr lang="en-US" b="0" i="0" dirty="0">
                <a:solidFill>
                  <a:srgbClr val="0D0D0D"/>
                </a:solidFill>
                <a:effectLst/>
                <a:latin typeface="Söhne"/>
              </a:rPr>
              <a:t>, the action </a:t>
            </a:r>
            <a:r>
              <a:rPr lang="en-US" b="0" i="1" dirty="0">
                <a:solidFill>
                  <a:srgbClr val="0D0D0D"/>
                </a:solidFill>
                <a:effectLst/>
                <a:latin typeface="KaTeX_Math"/>
              </a:rPr>
              <a:t>a</a:t>
            </a:r>
            <a:r>
              <a:rPr lang="en-US" b="0" i="0" dirty="0">
                <a:solidFill>
                  <a:srgbClr val="0D0D0D"/>
                </a:solidFill>
                <a:effectLst/>
                <a:latin typeface="Söhne"/>
              </a:rPr>
              <a:t> is chosen with certainty.</a:t>
            </a:r>
          </a:p>
          <a:p>
            <a:pPr marL="1600200" lvl="3" indent="-228600"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 If an agent is in state </a:t>
            </a:r>
            <a:r>
              <a:rPr lang="en-US" b="0" i="1" dirty="0">
                <a:solidFill>
                  <a:srgbClr val="0D0D0D"/>
                </a:solidFill>
                <a:effectLst/>
                <a:latin typeface="KaTeX_Math"/>
              </a:rPr>
              <a:t>s</a:t>
            </a:r>
            <a:r>
              <a:rPr lang="en-US" b="0" i="0" dirty="0">
                <a:solidFill>
                  <a:srgbClr val="0D0D0D"/>
                </a:solidFill>
                <a:effectLst/>
                <a:latin typeface="Söhne"/>
              </a:rPr>
              <a:t>, it always takes action </a:t>
            </a:r>
            <a:r>
              <a:rPr lang="en-US" b="0" i="1" dirty="0">
                <a:solidFill>
                  <a:srgbClr val="0D0D0D"/>
                </a:solidFill>
                <a:effectLst/>
                <a:latin typeface="KaTeX_Math"/>
              </a:rPr>
              <a:t>a</a:t>
            </a:r>
            <a:r>
              <a:rPr lang="en-US" b="0" i="0" dirty="0">
                <a:solidFill>
                  <a:srgbClr val="0D0D0D"/>
                </a:solidFill>
                <a:effectLst/>
                <a:latin typeface="Söhne"/>
              </a:rPr>
              <a:t> (e.g., always move right in a grid world).</a:t>
            </a:r>
          </a:p>
          <a:p>
            <a:pPr marL="742950" lvl="1" indent="-285750" algn="l">
              <a:buFont typeface="+mj-lt"/>
              <a:buAutoNum type="arabicPeriod"/>
            </a:pPr>
            <a:r>
              <a:rPr lang="en-US" b="1" i="0" dirty="0">
                <a:solidFill>
                  <a:srgbClr val="0D0D0D"/>
                </a:solidFill>
                <a:effectLst/>
                <a:latin typeface="Söhne"/>
              </a:rPr>
              <a:t>Stochastic Policy</a:t>
            </a:r>
            <a:r>
              <a:rPr lang="en-US" b="0" i="0" dirty="0">
                <a:solidFill>
                  <a:srgbClr val="0D0D0D"/>
                </a:solidFill>
                <a:effectLst/>
                <a:latin typeface="Söhne"/>
              </a:rPr>
              <a:t>:</a:t>
            </a:r>
          </a:p>
          <a:p>
            <a:pPr marL="1143000" lvl="2" indent="-228600" algn="l">
              <a:buFont typeface="+mj-lt"/>
              <a:buAutoNum type="arabicPeriod"/>
            </a:pPr>
            <a:r>
              <a:rPr lang="en-US" b="0" i="0" dirty="0">
                <a:solidFill>
                  <a:srgbClr val="0D0D0D"/>
                </a:solidFill>
                <a:effectLst/>
                <a:latin typeface="Söhne"/>
              </a:rPr>
              <a:t>A stochastic policy provides a probability distribution over actions for each state.</a:t>
            </a:r>
          </a:p>
          <a:p>
            <a:pPr marL="1143000" lvl="2" indent="-228600" algn="l">
              <a:buFont typeface="+mj-lt"/>
              <a:buAutoNum type="arabicPeriod"/>
            </a:pPr>
            <a:r>
              <a:rPr lang="en-US" b="1" i="0" dirty="0">
                <a:solidFill>
                  <a:srgbClr val="0D0D0D"/>
                </a:solidFill>
                <a:effectLst/>
                <a:latin typeface="Söhne"/>
              </a:rPr>
              <a:t>Notation</a:t>
            </a:r>
            <a:r>
              <a:rPr lang="en-US" b="0" i="0" dirty="0">
                <a:solidFill>
                  <a:srgbClr val="0D0D0D"/>
                </a:solidFill>
                <a:effectLst/>
                <a:latin typeface="Söhne"/>
              </a:rPr>
              <a:t>: </a:t>
            </a:r>
            <a:r>
              <a:rPr lang="el-GR" b="0" i="1" dirty="0">
                <a:solidFill>
                  <a:srgbClr val="0D0D0D"/>
                </a:solidFill>
                <a:effectLst/>
                <a:latin typeface="KaTeX_Math"/>
              </a:rPr>
              <a:t>π</a:t>
            </a:r>
            <a:r>
              <a:rPr lang="el-GR" b="0" i="0" dirty="0">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r>
              <a:rPr lang="en-US" b="0" i="1" dirty="0">
                <a:solidFill>
                  <a:srgbClr val="0D0D0D"/>
                </a:solidFill>
                <a:effectLst/>
                <a:latin typeface="KaTeX_Math"/>
              </a:rPr>
              <a:t>P</a:t>
            </a:r>
            <a:r>
              <a:rPr lang="en-US" b="0" i="0" dirty="0">
                <a:solidFill>
                  <a:srgbClr val="0D0D0D"/>
                </a:solidFill>
                <a:effectLst/>
                <a:latin typeface="KaTeX_Main"/>
              </a:rPr>
              <a:t>(</a:t>
            </a:r>
            <a:r>
              <a:rPr lang="en-US" b="0" i="1" dirty="0" err="1">
                <a:solidFill>
                  <a:srgbClr val="0D0D0D"/>
                </a:solidFill>
                <a:effectLst/>
                <a:latin typeface="KaTeX_Math"/>
              </a:rPr>
              <a:t>a</a:t>
            </a:r>
            <a:r>
              <a:rPr lang="en-US" b="0" i="0" dirty="0" err="1">
                <a:solidFill>
                  <a:srgbClr val="0D0D0D"/>
                </a:solidFill>
                <a:effectLst/>
                <a:latin typeface="KaTeX_Main"/>
              </a:rPr>
              <a:t>∣</a:t>
            </a:r>
            <a:r>
              <a:rPr lang="en-US" b="0" i="1" dirty="0" err="1">
                <a:solidFill>
                  <a:srgbClr val="0D0D0D"/>
                </a:solidFill>
                <a:effectLst/>
                <a:latin typeface="KaTeX_Math"/>
              </a:rPr>
              <a:t>s</a:t>
            </a:r>
            <a:r>
              <a:rPr lang="en-US" b="0" i="0" dirty="0">
                <a:solidFill>
                  <a:srgbClr val="0D0D0D"/>
                </a:solidFill>
                <a:effectLst/>
                <a:latin typeface="KaTeX_Main"/>
              </a:rPr>
              <a:t>)</a:t>
            </a:r>
            <a:endParaRPr lang="en-US" b="0" i="0" dirty="0">
              <a:solidFill>
                <a:srgbClr val="0D0D0D"/>
              </a:solidFill>
              <a:effectLst/>
              <a:latin typeface="Söhne"/>
            </a:endParaRPr>
          </a:p>
          <a:p>
            <a:pPr marL="1143000" lvl="2" indent="-228600" algn="l">
              <a:buFont typeface="+mj-lt"/>
              <a:buAutoNum type="arabicPeriod"/>
            </a:pPr>
            <a:r>
              <a:rPr lang="en-US" b="1" i="0" dirty="0">
                <a:solidFill>
                  <a:srgbClr val="0D0D0D"/>
                </a:solidFill>
                <a:effectLst/>
                <a:latin typeface="Söhne"/>
              </a:rPr>
              <a:t>Characteristics</a:t>
            </a:r>
            <a:r>
              <a:rPr lang="en-US" b="0" i="0" dirty="0">
                <a:solidFill>
                  <a:srgbClr val="0D0D0D"/>
                </a:solidFill>
                <a:effectLst/>
                <a:latin typeface="Söhne"/>
              </a:rPr>
              <a:t>:</a:t>
            </a:r>
          </a:p>
          <a:p>
            <a:pPr marL="1600200" lvl="3" indent="-228600" algn="l">
              <a:buFont typeface="+mj-lt"/>
              <a:buAutoNum type="arabicPeriod"/>
            </a:pPr>
            <a:r>
              <a:rPr lang="en-US" b="0" i="0" dirty="0">
                <a:solidFill>
                  <a:srgbClr val="0D0D0D"/>
                </a:solidFill>
                <a:effectLst/>
                <a:latin typeface="Söhne"/>
              </a:rPr>
              <a:t>Given a state </a:t>
            </a:r>
            <a:r>
              <a:rPr lang="en-US" b="0" i="1" dirty="0">
                <a:solidFill>
                  <a:srgbClr val="0D0D0D"/>
                </a:solidFill>
                <a:effectLst/>
                <a:latin typeface="KaTeX_Math"/>
              </a:rPr>
              <a:t>s</a:t>
            </a:r>
            <a:r>
              <a:rPr lang="en-US" b="0" i="0" dirty="0">
                <a:solidFill>
                  <a:srgbClr val="0D0D0D"/>
                </a:solidFill>
                <a:effectLst/>
                <a:latin typeface="Söhne"/>
              </a:rPr>
              <a:t>, the action </a:t>
            </a:r>
            <a:r>
              <a:rPr lang="en-US" b="0" i="1" dirty="0">
                <a:solidFill>
                  <a:srgbClr val="0D0D0D"/>
                </a:solidFill>
                <a:effectLst/>
                <a:latin typeface="KaTeX_Math"/>
              </a:rPr>
              <a:t>a</a:t>
            </a:r>
            <a:r>
              <a:rPr lang="en-US" b="0" i="0" dirty="0">
                <a:solidFill>
                  <a:srgbClr val="0D0D0D"/>
                </a:solidFill>
                <a:effectLst/>
                <a:latin typeface="Söhne"/>
              </a:rPr>
              <a:t> is chosen according to a probability distribution.</a:t>
            </a:r>
          </a:p>
          <a:p>
            <a:pPr marL="1600200" lvl="3" indent="-228600" algn="l">
              <a:buFont typeface="+mj-lt"/>
              <a:buAutoNum type="arabicPeriod"/>
            </a:pPr>
            <a:r>
              <a:rPr lang="en-US" b="1" i="0" dirty="0">
                <a:solidFill>
                  <a:srgbClr val="0D0D0D"/>
                </a:solidFill>
                <a:effectLst/>
                <a:latin typeface="Söhne"/>
              </a:rPr>
              <a:t>Example</a:t>
            </a:r>
            <a:r>
              <a:rPr lang="en-US" b="0" i="0" dirty="0">
                <a:solidFill>
                  <a:srgbClr val="0D0D0D"/>
                </a:solidFill>
                <a:effectLst/>
                <a:latin typeface="Söhne"/>
              </a:rPr>
              <a:t>: If an agent is in state </a:t>
            </a:r>
            <a:r>
              <a:rPr lang="en-US" b="0" i="1" dirty="0">
                <a:solidFill>
                  <a:srgbClr val="0D0D0D"/>
                </a:solidFill>
                <a:effectLst/>
                <a:latin typeface="KaTeX_Math"/>
              </a:rPr>
              <a:t>s</a:t>
            </a:r>
            <a:r>
              <a:rPr lang="en-US" b="0" i="0" dirty="0">
                <a:solidFill>
                  <a:srgbClr val="0D0D0D"/>
                </a:solidFill>
                <a:effectLst/>
                <a:latin typeface="Söhne"/>
              </a:rPr>
              <a:t>, it might move right with a probability of 0.7 and move left with a probability of 0.3.</a:t>
            </a:r>
          </a:p>
          <a:p>
            <a:endParaRPr lang="en-US" dirty="0"/>
          </a:p>
        </p:txBody>
      </p:sp>
    </p:spTree>
    <p:extLst>
      <p:ext uri="{BB962C8B-B14F-4D97-AF65-F5344CB8AC3E}">
        <p14:creationId xmlns:p14="http://schemas.microsoft.com/office/powerpoint/2010/main" val="171159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4023</Words>
  <Application>Microsoft Macintosh PowerPoint</Application>
  <PresentationFormat>Widescreen</PresentationFormat>
  <Paragraphs>372</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KaTeX_AMS</vt:lpstr>
      <vt:lpstr>KaTeX_Main</vt:lpstr>
      <vt:lpstr>KaTeX_Math</vt:lpstr>
      <vt:lpstr>KaTeX_Size1</vt:lpstr>
      <vt:lpstr>KaTeX_Size2</vt:lpstr>
      <vt:lpstr>Söhne</vt:lpstr>
      <vt:lpstr>Office Theme</vt:lpstr>
      <vt:lpstr>Reinforcement Learning</vt:lpstr>
      <vt:lpstr>Reinforcement Learning: </vt:lpstr>
      <vt:lpstr>Overview of RL: Definition and Key Concepts </vt:lpstr>
      <vt:lpstr>Components of RL: Agent, Environment, State, Action, Reward </vt:lpstr>
      <vt:lpstr> </vt:lpstr>
      <vt:lpstr>Markov Decision Process (MDP): Definition and Components </vt:lpstr>
      <vt:lpstr>PowerPoint Presentation</vt:lpstr>
      <vt:lpstr>PowerPoint Presentation</vt:lpstr>
      <vt:lpstr>Policy: Definition and Types (Deterministic vs. Stochastic) </vt:lpstr>
      <vt:lpstr>PowerPoint Presentation</vt:lpstr>
      <vt:lpstr>Value Functions: State-Value and Action-Value Functions </vt:lpstr>
      <vt:lpstr>PowerPoint Presentation</vt:lpstr>
      <vt:lpstr>PowerPoint Presentation</vt:lpstr>
      <vt:lpstr>PowerPoint Presentation</vt:lpstr>
      <vt:lpstr>Bellman Equation </vt:lpstr>
      <vt:lpstr>PowerPoint Presentation</vt:lpstr>
      <vt:lpstr>Bellman Expectation Equation </vt:lpstr>
      <vt:lpstr>PowerPoint Presentation</vt:lpstr>
      <vt:lpstr>Bellman Optimality Equation </vt:lpstr>
      <vt:lpstr>PowerPoint Presentation</vt:lpstr>
      <vt:lpstr>Trade-off </vt:lpstr>
      <vt:lpstr>PowerPoint Presentation</vt:lpstr>
      <vt:lpstr>Strategies: ε-Greedy, Softmax, UCB </vt:lpstr>
      <vt:lpstr>PowerPoint Presentation</vt:lpstr>
      <vt:lpstr>PowerPoint Presentation</vt:lpstr>
      <vt:lpstr>PowerPoint Presentation</vt:lpstr>
      <vt:lpstr>Model-Based vs. Model-Free RL </vt:lpstr>
      <vt:lpstr>PowerPoint Presentation</vt:lpstr>
      <vt:lpstr>PowerPoint Presentation</vt:lpstr>
      <vt:lpstr>PowerPoint Presentation</vt:lpstr>
      <vt:lpstr>Q-Learning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Sanad Aburass</dc:creator>
  <cp:lastModifiedBy>Sanad Aburass</cp:lastModifiedBy>
  <cp:revision>36</cp:revision>
  <dcterms:created xsi:type="dcterms:W3CDTF">2024-05-10T20:52:46Z</dcterms:created>
  <dcterms:modified xsi:type="dcterms:W3CDTF">2024-05-14T01:49:15Z</dcterms:modified>
</cp:coreProperties>
</file>