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charts/chart2.xml" ContentType="application/vnd.openxmlformats-officedocument.drawingml.chart+xml"/>
  <Override PartName="/ppt/ink/ink10.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1"/>
  </p:notesMasterIdLst>
  <p:handoutMasterIdLst>
    <p:handoutMasterId r:id="rId32"/>
  </p:handoutMasterIdLst>
  <p:sldIdLst>
    <p:sldId id="256" r:id="rId6"/>
    <p:sldId id="572" r:id="rId7"/>
    <p:sldId id="573" r:id="rId8"/>
    <p:sldId id="564" r:id="rId9"/>
    <p:sldId id="637" r:id="rId10"/>
    <p:sldId id="571" r:id="rId11"/>
    <p:sldId id="567" r:id="rId12"/>
    <p:sldId id="581" r:id="rId13"/>
    <p:sldId id="575" r:id="rId14"/>
    <p:sldId id="582" r:id="rId15"/>
    <p:sldId id="629" r:id="rId16"/>
    <p:sldId id="630" r:id="rId17"/>
    <p:sldId id="631" r:id="rId18"/>
    <p:sldId id="638" r:id="rId19"/>
    <p:sldId id="586" r:id="rId20"/>
    <p:sldId id="607" r:id="rId21"/>
    <p:sldId id="608" r:id="rId22"/>
    <p:sldId id="588" r:id="rId23"/>
    <p:sldId id="641" r:id="rId24"/>
    <p:sldId id="640" r:id="rId25"/>
    <p:sldId id="602" r:id="rId26"/>
    <p:sldId id="603" r:id="rId27"/>
    <p:sldId id="604" r:id="rId28"/>
    <p:sldId id="605" r:id="rId29"/>
    <p:sldId id="639" r:id="rId30"/>
  </p:sldIdLst>
  <p:sldSz cx="9144000" cy="5143500" type="screen16x9"/>
  <p:notesSz cx="9926638" cy="6797675"/>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p:scale>
          <a:sx n="75" d="100"/>
          <a:sy n="75" d="100"/>
        </p:scale>
        <p:origin x="2670" y="1254"/>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ser>
        <c:dLbls>
          <c:showLegendKey val="0"/>
          <c:showVal val="0"/>
          <c:showCatName val="0"/>
          <c:showSerName val="0"/>
          <c:showPercent val="0"/>
          <c:showBubbleSize val="0"/>
        </c:dLbls>
        <c:axId val="270051168"/>
        <c:axId val="270051728"/>
      </c:scatterChart>
      <c:valAx>
        <c:axId val="270051168"/>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zh-CN"/>
          </a:p>
        </c:txPr>
        <c:crossAx val="270051728"/>
        <c:crosses val="autoZero"/>
        <c:crossBetween val="midCat"/>
        <c:majorUnit val="500"/>
      </c:valAx>
      <c:valAx>
        <c:axId val="270051728"/>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zh-CN"/>
          </a:p>
        </c:txPr>
        <c:crossAx val="270051168"/>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9AAE582B-E32A-46A7-9CCA-EA8BE21E7962}" type="datetimeFigureOut">
              <a:rPr lang="zh-CN" altLang="en-US" smtClean="0"/>
              <a:t>2014/7/7</a:t>
            </a:fld>
            <a:endParaRPr lang="zh-CN" altLang="en-US"/>
          </a:p>
        </p:txBody>
      </p:sp>
      <p:sp>
        <p:nvSpPr>
          <p:cNvPr id="4" name="页脚占位符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2E80DEF5-D7AD-47C0-B253-25A08533B870}" type="slidenum">
              <a:rPr lang="zh-CN" altLang="en-US" smtClean="0"/>
              <a:t>‹#›</a:t>
            </a:fld>
            <a:endParaRPr lang="zh-CN" altLang="en-US"/>
          </a:p>
        </p:txBody>
      </p:sp>
    </p:spTree>
    <p:extLst>
      <p:ext uri="{BB962C8B-B14F-4D97-AF65-F5344CB8AC3E}">
        <p14:creationId xmlns:p14="http://schemas.microsoft.com/office/powerpoint/2010/main" val="24764834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7">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5">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2">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6">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1">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10282 7193 10089,'20'-20'32,"-20"1"-480,0-2-33,0 2 545,0-2-64,0 2-1857,0-1-1795,0 0 1250,0 0 1121</inkml:trace>
  <inkml:trace contextRef="#ctx0" brushRef="#br1" timeOffset="38282.1895">10282 6796 6566,'-20'-40'1185,"20"20"-673,0 1-319,0-2-1,0 2-1025,-20-2-2754</inkml:trace>
  <inkml:trace contextRef="#ctx0" brushRef="#br1" timeOffset="38418.1969">10221 6458 1569,'0'-20'3331,"0"0"-3139,0 0 97,0 1-225,-18 19-1025</inkml:trace>
  <inkml:trace contextRef="#ctx0" brushRef="#br1" timeOffset="38571.2058">10242 6219 8488,'0'-19'32,"20"-2"128,-20 21-32,0-19-96,0-1-288,0 20-1218,0-20-5124</inkml:trace>
  <inkml:trace contextRef="#ctx0" brushRef="#br1" timeOffset="38693.2128">10242 6040 5509,'0'0'320,"-21"0"449,21 0-609,0 0-2755</inkml:trace>
  <inkml:trace contextRef="#ctx0" brushRef="#br1" timeOffset="39328.249">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4">9051 5981 4228,'-40'0'480,"21"0"-1153,-1 20-1729</inkml:trace>
  <inkml:trace contextRef="#ctx0" brushRef="#br1" timeOffset="39818.277">8494 6060 7238,'-59'0'545,"39"0"-577,20-20-609,-20 20 129,1 0-545,19 0-1346,-20 0-287</inkml:trace>
  <inkml:trace contextRef="#ctx0" brushRef="#br1" timeOffset="39941.2845">8079 6040 1,'-61'0'543,"23"0"-543,-3 0-256</inkml:trace>
  <inkml:trace contextRef="#ctx0" brushRef="#br1" timeOffset="40201.298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3">10262 5524 7751,'0'-40'-288,"0"40"640,0-20-256,0 1 32,0-1-96,0 0-1057,0 20-1793,0-21-129,0 21 1667</inkml:trace>
  <inkml:trace contextRef="#ctx0" brushRef="#br2" timeOffset="62334.565">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3">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3">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6848 4669 9705,'0'-39'1217,"18"18"577,-18 21-33,0-19-31,21 19-961,-1 0-673,0-20-96,19 20-32,1 0 0,0 20 0,-1-20-129,-19 19-159,0-19-96,1 21 127,-21-2 129,0 1 96,0 19 96,0-18 160,-21-1 65,1-1-65,0 2-128,1-2-64,19 2-64,0-1-32,0-20-353,0 19-704,19 1-96,1-20-737,21 0-1345,-21 0-4196</inkml:trace>
  <inkml:trace contextRef="#ctx0" brushRef="#br2" timeOffset="65002.7176">7304 4749 8231,'-39'0'96,"19"0"-96,0 0 449,-1 19 544,21 2-897,-20-2-32,20 2-32,20-1 480,1-1-736,-1 1 320,18-20 64,3 20 161,-1-20 447,-1 0 225,-19-20 64,20 0-128,-21 20 224,1-19-288,-20-1-288,0-20-321,-20 19 0,-19 2-192,19-1-64,-20 20-96,1-21-384,-1 21-513,19 0-929,3 0-1601,18 0-6407</inkml:trace>
  <inkml:trace contextRef="#ctx0" brushRef="#br2" timeOffset="65305.735">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1">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7">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69">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5">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5">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4">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3">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2">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7">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7">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8">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2">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8">3135 6438 13100,'-39'-20'1249,"39"20"-897,-20 0-95,20 0-1,20 0 513,-1 20-97,21 20-351,0-20 31,-1-1 256,1 21-255,-1-20-353,-19 21 0,0-22 64,-20 21-32,0 0-192,-20-21-577,-19 21-1057,-1 0-2882</inkml:trace>
  <inkml:trace contextRef="#ctx0" brushRef="#br3" timeOffset="38555.2048">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5">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1">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5">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19">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2">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1">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1">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4">952 8783 9673,'-40'0'0,"40"0"-128,0 0 160,0-20 256,20 20 833,0-20-64,19 20-609,-19-20-320,20 20-63,-1-20-1,1 20-32,-1 0 0,1 0-32,-20 0 0,1 0 0,-1 20 0,-2-20 96,2 20-32,-20 0 32,0 0 0,0 19 0,0 1-64,-20 0-96,-18-1-641,17 1-896,1 0-1250,0 20-3939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9608008F-8C0F-4F63-86DC-E7B67385E4BD}" type="datetimeFigureOut">
              <a:rPr lang="en-US" smtClean="0"/>
              <a:pPr/>
              <a:t>7/7/2014</a:t>
            </a:fld>
            <a:endParaRPr lang="en-US"/>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888234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20</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3444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21</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extLst>
      <p:ext uri="{BB962C8B-B14F-4D97-AF65-F5344CB8AC3E}">
        <p14:creationId xmlns:p14="http://schemas.microsoft.com/office/powerpoint/2010/main" val="402876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22</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4773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23</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56925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24</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41820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389499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7</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3756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16099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217285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48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88888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18</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777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19</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05900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7/7/2014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7/7/2014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9.png"/><Relationship Id="rId5" Type="http://schemas.openxmlformats.org/officeDocument/2006/relationships/image" Target="../media/image16.emf"/><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9.xm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21.emf"/></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0.xml"/><Relationship Id="rId5" Type="http://schemas.openxmlformats.org/officeDocument/2006/relationships/image" Target="../media/image17.png"/><Relationship Id="rId10" Type="http://schemas.microsoft.com/office/2007/relationships/hdphoto" Target="../media/hdphoto2.wdp"/><Relationship Id="rId4" Type="http://schemas.openxmlformats.org/officeDocument/2006/relationships/image" Target="../media/image16.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25.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28.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23.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27.png"/><Relationship Id="rId10" Type="http://schemas.openxmlformats.org/officeDocument/2006/relationships/notesSlide" Target="../notesSlides/notesSlide13.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38.xml"/><Relationship Id="rId4" Type="http://schemas.openxmlformats.org/officeDocument/2006/relationships/image" Target="../media/image38.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7.emf"/><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92400" y="1330560"/>
              <a:ext cx="8519400" cy="2990520"/>
            </p14:xfrm>
          </p:contentPart>
        </mc:Choice>
        <mc:Fallback xmlns="">
          <p:pic>
            <p:nvPicPr>
              <p:cNvPr id="6" name="Ink 5"/>
              <p:cNvPicPr/>
              <p:nvPr/>
            </p:nvPicPr>
            <p:blipFill>
              <a:blip r:embed="rId3"/>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751120" y="2188800"/>
              <a:ext cx="5217120" cy="1924560"/>
            </p14:xfrm>
          </p:contentPart>
        </mc:Choice>
        <mc:Fallback xmlns="">
          <p:pic>
            <p:nvPicPr>
              <p:cNvPr id="8" name="Ink 7"/>
              <p:cNvPicPr/>
              <p:nvPr/>
            </p:nvPicPr>
            <p:blipFill>
              <a:blip r:embed="rId3"/>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3739485"/>
          </a:xfrm>
          <a:prstGeom prst="rect">
            <a:avLst/>
          </a:prstGeom>
          <a:noFill/>
          <a:ln w="9525">
            <a:noFill/>
            <a:miter lim="800000"/>
            <a:headEnd/>
            <a:tailEnd/>
          </a:ln>
        </p:spPr>
        <p:txBody>
          <a:bodyPr wrap="square">
            <a:spAutoFit/>
          </a:bodyPr>
          <a:lstStyle/>
          <a:p>
            <a:pPr rtl="0" fontAlgn="base">
              <a:spcBef>
                <a:spcPct val="0"/>
              </a:spcBef>
              <a:spcAft>
                <a:spcPct val="0"/>
              </a:spcAft>
            </a:pPr>
            <a:r>
              <a:rPr lang="en-US" sz="1600" dirty="0" smtClean="0"/>
              <a:t>Machine Learning</a:t>
            </a:r>
          </a:p>
          <a:p>
            <a:pPr lvl="1">
              <a:buFontTx/>
              <a:buChar char="-"/>
            </a:pPr>
            <a:r>
              <a:rPr lang="en-US" sz="1600" dirty="0" smtClean="0"/>
              <a:t> Grew out of work in AI</a:t>
            </a:r>
          </a:p>
          <a:p>
            <a:pPr lvl="1">
              <a:buFontTx/>
              <a:buChar char="-"/>
            </a:pPr>
            <a:r>
              <a:rPr lang="en-US" sz="1600" dirty="0" smtClean="0"/>
              <a:t> New capability for computers </a:t>
            </a:r>
          </a:p>
          <a:p>
            <a:pPr lvl="1"/>
            <a:endParaRPr lang="en-US" sz="500" dirty="0" smtClean="0">
              <a:latin typeface="+mn-lt"/>
            </a:endParaRPr>
          </a:p>
          <a:p>
            <a:r>
              <a:rPr lang="en-US" sz="1600" dirty="0" smtClean="0"/>
              <a:t>Examples: </a:t>
            </a:r>
          </a:p>
          <a:p>
            <a:pPr lvl="1">
              <a:buFontTx/>
              <a:buChar char="-"/>
            </a:pPr>
            <a:r>
              <a:rPr lang="en-US" sz="1600" dirty="0" smtClean="0"/>
              <a:t> Database mining </a:t>
            </a:r>
          </a:p>
          <a:p>
            <a:pPr lvl="2"/>
            <a:r>
              <a:rPr lang="en-US" sz="1600" dirty="0" smtClean="0"/>
              <a:t>Large datasets from growth of automation/web.  </a:t>
            </a:r>
          </a:p>
          <a:p>
            <a:pPr lvl="2"/>
            <a:r>
              <a:rPr lang="en-US" sz="1600" dirty="0" smtClean="0"/>
              <a:t>E.g., Web click data, medical records, biology, engineering</a:t>
            </a:r>
          </a:p>
          <a:p>
            <a:pPr lvl="1">
              <a:buFontTx/>
              <a:buChar char="-"/>
            </a:pPr>
            <a:r>
              <a:rPr lang="en-US" sz="1600" dirty="0"/>
              <a:t> </a:t>
            </a:r>
            <a:r>
              <a:rPr lang="en-US" sz="1600" dirty="0" smtClean="0"/>
              <a:t>Applications can’t program by hand.</a:t>
            </a:r>
          </a:p>
          <a:p>
            <a:pPr lvl="2"/>
            <a:r>
              <a:rPr lang="en-US" sz="1600" dirty="0" smtClean="0"/>
              <a:t>E.g., Autonomous helicopter, handwriting recognition, most of Natural Language Processing (NLP), Computer Vision. </a:t>
            </a:r>
          </a:p>
          <a:p>
            <a:pPr lvl="1">
              <a:buFontTx/>
              <a:buChar char="-"/>
            </a:pPr>
            <a:r>
              <a:rPr lang="en-US" sz="1600" dirty="0" smtClean="0"/>
              <a:t> Self-customizing programs</a:t>
            </a:r>
          </a:p>
          <a:p>
            <a:pPr lvl="2"/>
            <a:r>
              <a:rPr lang="en-US" sz="1600" dirty="0" smtClean="0"/>
              <a:t>E.g., Amazon, Netflix product recommendations</a:t>
            </a:r>
          </a:p>
          <a:p>
            <a:pPr lvl="1">
              <a:buFontTx/>
              <a:buChar char="-"/>
            </a:pPr>
            <a:r>
              <a:rPr lang="en-US" sz="1600" dirty="0"/>
              <a:t> </a:t>
            </a:r>
            <a:r>
              <a:rPr lang="en-US" sz="1600" dirty="0" smtClean="0"/>
              <a:t>Understanding human learning (brain, real AI).</a:t>
            </a:r>
          </a:p>
          <a:p>
            <a:pPr rtl="0" fontAlgn="base">
              <a:spcBef>
                <a:spcPct val="0"/>
              </a:spcBef>
              <a:spcAft>
                <a:spcPct val="0"/>
              </a:spcAft>
            </a:pPr>
            <a:endParaRPr lang="en-US" sz="1600" kern="1200" dirty="0">
              <a:cs typeface="Arial" pitchFamily="34" charset="0"/>
            </a:endParaRPr>
          </a:p>
        </p:txBody>
      </p:sp>
      <p:pic>
        <p:nvPicPr>
          <p:cNvPr id="3" name="Picture 2" descr="heli-with-laser-2-Sept03"/>
          <p:cNvPicPr>
            <a:picLocks noChangeAspect="1" noChangeArrowheads="1"/>
          </p:cNvPicPr>
          <p:nvPr/>
        </p:nvPicPr>
        <p:blipFill>
          <a:blip r:embed="rId2" cstate="print"/>
          <a:srcRect/>
          <a:stretch>
            <a:fillRect/>
          </a:stretch>
        </p:blipFill>
        <p:spPr>
          <a:xfrm>
            <a:off x="4876800" y="3264133"/>
            <a:ext cx="3591728" cy="1669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a:bodyPr>
          <a:lstStyle/>
          <a:p>
            <a:pPr eaLnBrk="1" hangingPunct="1"/>
            <a:r>
              <a:rPr lang="en-US" sz="2000" dirty="0" smtClean="0"/>
              <a:t>Arthur Samuel (1959). Machine Learning: Field of study that gives computers the ability to learn without being explicitly programmed. </a:t>
            </a:r>
          </a:p>
          <a:p>
            <a:pPr eaLnBrk="1" hangingPunct="1"/>
            <a:r>
              <a:rPr lang="en-US" sz="2000" dirty="0" smtClean="0"/>
              <a:t>Tom Mitchell (1998) Well-posed Learning Problem: A computer program is said to </a:t>
            </a:r>
            <a:r>
              <a:rPr lang="en-US" sz="2000" i="1" dirty="0" smtClean="0"/>
              <a:t>learn</a:t>
            </a:r>
            <a:r>
              <a:rPr lang="en-US" sz="2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5791200" y="3028950"/>
            <a:ext cx="2095500" cy="17526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6981824" y="2148402"/>
            <a:ext cx="1905000" cy="1347619"/>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28320" y="572040"/>
              <a:ext cx="8104680" cy="4049640"/>
            </p14:xfrm>
          </p:contentPart>
        </mc:Choice>
        <mc:Fallback xmlns="">
          <p:pic>
            <p:nvPicPr>
              <p:cNvPr id="2" name="Ink 1"/>
              <p:cNvPicPr/>
              <p:nvPr/>
            </p:nvPicPr>
            <p:blipFill>
              <a:blip r:embed="rId5"/>
              <a:stretch>
                <a:fillRect/>
              </a:stretch>
            </p:blipFill>
            <p:spPr>
              <a:xfrm>
                <a:off x="318240" y="562320"/>
                <a:ext cx="8121240" cy="4068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emplate>
  <TotalTime>4220</TotalTime>
  <Words>879</Words>
  <Application>Microsoft Office PowerPoint</Application>
  <PresentationFormat>全屏显示(16:9)</PresentationFormat>
  <Paragraphs>168</Paragraphs>
  <Slides>25</Slides>
  <Notes>14</Notes>
  <HiddenSlides>0</HiddenSlides>
  <MMClips>8</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25</vt:i4>
      </vt:variant>
    </vt:vector>
  </HeadingPairs>
  <TitlesOfParts>
    <vt:vector size="34" baseType="lpstr">
      <vt:lpstr>宋体</vt:lpstr>
      <vt:lpstr>Arial</vt:lpstr>
      <vt:lpstr>Arial Black</vt:lpstr>
      <vt:lpstr>Calibri</vt:lpstr>
      <vt:lpstr>1_Lecture</vt:lpstr>
      <vt:lpstr>2_Office Theme</vt:lpstr>
      <vt:lpstr>3_Office Theme</vt:lpstr>
      <vt:lpstr>2_Lecture</vt:lpstr>
      <vt:lpstr>4_Office Theme</vt:lpstr>
      <vt:lpstr>Welcome</vt:lpstr>
      <vt:lpstr>PowerPoint 演示文稿</vt:lpstr>
      <vt:lpstr>PowerPoint 演示文稿</vt:lpstr>
      <vt:lpstr>PowerPoint 演示文稿</vt:lpstr>
      <vt:lpstr>PowerPoint 演示文稿</vt:lpstr>
      <vt:lpstr>What is machine learning</vt:lpstr>
      <vt:lpstr>Machine Learning definition</vt:lpstr>
      <vt:lpstr>PowerPoint 演示文稿</vt:lpstr>
      <vt:lpstr>PowerPoint 演示文稿</vt:lpstr>
      <vt:lpstr>Supervised Learning</vt:lpstr>
      <vt:lpstr>PowerPoint 演示文稿</vt:lpstr>
      <vt:lpstr>PowerPoint 演示文稿</vt:lpstr>
      <vt:lpstr>PowerPoint 演示文稿</vt:lpstr>
      <vt:lpstr>PowerPoint 演示文稿</vt:lpstr>
      <vt:lpstr>Unsupervised Learning</vt:lpstr>
      <vt:lpstr>PowerPoint 演示文稿</vt:lpstr>
      <vt:lpstr>PowerPoint 演示文稿</vt:lpstr>
      <vt:lpstr>PowerPoint 演示文稿</vt:lpstr>
      <vt:lpstr>PowerPoint 演示文稿</vt:lpstr>
      <vt:lpstr>PowerPoint 演示文稿</vt:lpstr>
      <vt:lpstr>PowerPoint 演示文稿</vt:lpstr>
      <vt:lpstr>Cocktail party problem</vt:lpstr>
      <vt:lpstr>PowerPoint 演示文稿</vt:lpstr>
      <vt:lpstr>Cocktail party problem algorithm</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张胜森</cp:lastModifiedBy>
  <cp:revision>161</cp:revision>
  <cp:lastPrinted>2014-07-07T11:19:49Z</cp:lastPrinted>
  <dcterms:created xsi:type="dcterms:W3CDTF">2010-07-08T21:59:02Z</dcterms:created>
  <dcterms:modified xsi:type="dcterms:W3CDTF">2014-07-07T11:19:54Z</dcterms:modified>
</cp:coreProperties>
</file>