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5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4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8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5B47C9C-8262-4EF0-91F0-DE34D763DB3B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3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5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B47C9C-8262-4EF0-91F0-DE34D763DB3B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38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8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3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7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17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6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9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5B47C9C-8262-4EF0-91F0-DE34D763DB3B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63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소프트웨어프로젝트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20130053 </a:t>
            </a:r>
            <a:r>
              <a:rPr lang="ko-KR" altLang="en-US" dirty="0" smtClean="0"/>
              <a:t>곽중호</a:t>
            </a:r>
            <a:endParaRPr lang="en-US" altLang="ko-KR" dirty="0" smtClean="0"/>
          </a:p>
          <a:p>
            <a:r>
              <a:rPr lang="ko-KR" altLang="en-US" dirty="0" smtClean="0"/>
              <a:t>레벨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태피 상점의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1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결과분석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창구 </a:t>
            </a:r>
            <a:r>
              <a:rPr lang="en-US" altLang="ko-KR" dirty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056" y="3061036"/>
            <a:ext cx="5776396" cy="28623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26" y="2051882"/>
            <a:ext cx="6107164" cy="468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9675" y="2716932"/>
            <a:ext cx="96787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200000"/>
              </a:lnSpc>
            </a:pPr>
            <a:r>
              <a:rPr lang="en-US" altLang="ko-KR" sz="2800" dirty="0" smtClean="0"/>
              <a:t>1. </a:t>
            </a:r>
            <a:r>
              <a:rPr lang="ko-KR" altLang="en-US" sz="2800" dirty="0" smtClean="0"/>
              <a:t>창구가 </a:t>
            </a:r>
            <a:r>
              <a:rPr lang="en-US" altLang="ko-KR" sz="2800" dirty="0"/>
              <a:t>1</a:t>
            </a:r>
            <a:r>
              <a:rPr lang="ko-KR" altLang="en-US" sz="2800" dirty="0"/>
              <a:t>개일 때 </a:t>
            </a:r>
            <a:r>
              <a:rPr lang="en-US" altLang="ko-KR" sz="2800" dirty="0"/>
              <a:t>: </a:t>
            </a:r>
            <a:r>
              <a:rPr lang="ko-KR" altLang="en-US" sz="2800" dirty="0"/>
              <a:t>서비스 과부하가 예상됨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fontAlgn="base" latinLnBrk="1">
              <a:lnSpc>
                <a:spcPct val="200000"/>
              </a:lnSpc>
            </a:pPr>
            <a:r>
              <a:rPr lang="en-US" altLang="ko-KR" sz="2800" dirty="0" smtClean="0"/>
              <a:t>2. </a:t>
            </a:r>
            <a:r>
              <a:rPr lang="ko-KR" altLang="en-US" sz="2800" dirty="0" smtClean="0"/>
              <a:t>창구가 </a:t>
            </a:r>
            <a:r>
              <a:rPr lang="en-US" altLang="ko-KR" sz="2800" dirty="0"/>
              <a:t>2</a:t>
            </a:r>
            <a:r>
              <a:rPr lang="ko-KR" altLang="en-US" sz="2800" dirty="0"/>
              <a:t>개일 때 </a:t>
            </a:r>
            <a:r>
              <a:rPr lang="en-US" altLang="ko-KR" sz="2800" dirty="0"/>
              <a:t>: </a:t>
            </a:r>
            <a:r>
              <a:rPr lang="ko-KR" altLang="en-US" sz="2800" dirty="0"/>
              <a:t>원활한 서비스 제공 가능</a:t>
            </a:r>
            <a:r>
              <a:rPr lang="en-US" altLang="ko-KR" sz="2800" dirty="0"/>
              <a:t>. </a:t>
            </a:r>
            <a:r>
              <a:rPr lang="ko-KR" altLang="en-US" sz="2800" dirty="0">
                <a:solidFill>
                  <a:srgbClr val="FF0000"/>
                </a:solidFill>
              </a:rPr>
              <a:t>최대의 효율</a:t>
            </a:r>
            <a:r>
              <a:rPr lang="en-US" altLang="ko-KR" sz="2800" dirty="0">
                <a:solidFill>
                  <a:srgbClr val="FF0000"/>
                </a:solidFill>
              </a:rPr>
              <a:t>.</a:t>
            </a:r>
            <a:endParaRPr lang="ko-KR" altLang="en-US" sz="2800" dirty="0">
              <a:solidFill>
                <a:srgbClr val="FF0000"/>
              </a:solidFill>
            </a:endParaRPr>
          </a:p>
          <a:p>
            <a:pPr fontAlgn="base" latinLnBrk="1">
              <a:lnSpc>
                <a:spcPct val="200000"/>
              </a:lnSpc>
            </a:pPr>
            <a:r>
              <a:rPr lang="en-US" altLang="ko-KR" sz="2800" dirty="0" smtClean="0"/>
              <a:t>3. </a:t>
            </a:r>
            <a:r>
              <a:rPr lang="ko-KR" altLang="en-US" sz="2800" dirty="0" smtClean="0"/>
              <a:t>창구가 </a:t>
            </a:r>
            <a:r>
              <a:rPr lang="en-US" altLang="ko-KR" sz="2800" dirty="0"/>
              <a:t>3</a:t>
            </a:r>
            <a:r>
              <a:rPr lang="ko-KR" altLang="en-US" sz="2800" dirty="0"/>
              <a:t>개 이상일 때 </a:t>
            </a:r>
            <a:r>
              <a:rPr lang="en-US" altLang="ko-KR" sz="2800" dirty="0"/>
              <a:t>: </a:t>
            </a:r>
            <a:r>
              <a:rPr lang="ko-KR" altLang="en-US" sz="2800" dirty="0"/>
              <a:t>원활한 서비스 제공 가능</a:t>
            </a:r>
            <a:r>
              <a:rPr lang="en-US" altLang="ko-KR" sz="2800" dirty="0"/>
              <a:t>. </a:t>
            </a:r>
            <a:r>
              <a:rPr lang="ko-KR" altLang="en-US" sz="2800" dirty="0"/>
              <a:t>비효율적</a:t>
            </a:r>
            <a:r>
              <a:rPr lang="en-US" altLang="ko-KR" sz="2800" dirty="0" smtClean="0"/>
              <a:t>.</a:t>
            </a:r>
            <a:endParaRPr lang="ko-KR" altLang="en-US" sz="3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5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8952" y="3348112"/>
            <a:ext cx="2912013" cy="1885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8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 latinLnBrk="0">
              <a:lnSpc>
                <a:spcPct val="200000"/>
              </a:lnSpc>
            </a:pPr>
            <a:r>
              <a:rPr lang="ko-KR" altLang="en-US" dirty="0"/>
              <a:t>해변에 위치한 태피</a:t>
            </a:r>
            <a:r>
              <a:rPr lang="en-US" altLang="ko-KR" dirty="0"/>
              <a:t>(taffy) </a:t>
            </a:r>
            <a:r>
              <a:rPr lang="ko-KR" altLang="en-US" dirty="0"/>
              <a:t>상점에서 일어나는 큐 모델을 시뮬레이션하는 </a:t>
            </a:r>
            <a:r>
              <a:rPr lang="ko-KR" altLang="en-US" dirty="0" smtClean="0"/>
              <a:t>프로그램 구현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fontAlgn="base" latinLnBrk="0">
              <a:lnSpc>
                <a:spcPct val="200000"/>
              </a:lnSpc>
            </a:pPr>
            <a:r>
              <a:rPr lang="ko-KR" altLang="en-US" dirty="0" smtClean="0"/>
              <a:t>은행이나 </a:t>
            </a:r>
            <a:r>
              <a:rPr lang="ko-KR" altLang="en-US" dirty="0"/>
              <a:t>학교 식당 등 순차적인 서비스가 일어나는 시스템을 모델링하기 위해 보통 큐</a:t>
            </a:r>
            <a:r>
              <a:rPr lang="en-US" altLang="ko-KR" dirty="0"/>
              <a:t>(queue)</a:t>
            </a:r>
            <a:r>
              <a:rPr lang="ko-KR" altLang="en-US" dirty="0"/>
              <a:t>를 사용하며 이러한 큐를 이용해 실제 동작이 어떤 방식으로 일어날지 예측하는 시뮬레이션 프로그램의 구현를 목표로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8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자료구조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3089908" y="5503064"/>
            <a:ext cx="5522077" cy="54864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문제에 제시된 </a:t>
            </a:r>
            <a:r>
              <a:rPr lang="en-US" altLang="ko-KR" dirty="0" smtClean="0"/>
              <a:t>Simulator </a:t>
            </a:r>
            <a:r>
              <a:rPr lang="ko-KR" altLang="en-US" dirty="0" smtClean="0"/>
              <a:t>자료 구조를 사용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3385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12653136" descr="EMB000015a46b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522" y="2552670"/>
            <a:ext cx="8380842" cy="265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pc="150" dirty="0"/>
              <a:t>시스템 구성</a:t>
            </a:r>
            <a:endParaRPr lang="en-US" altLang="ko-KR" spc="15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26854" y="20921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11468824" descr="EMB000015a46b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78" y="887144"/>
            <a:ext cx="6418633" cy="359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756435" y="4618729"/>
            <a:ext cx="5522077" cy="5486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</a:rPr>
              <a:t>개의 모듈을 상속받는 </a:t>
            </a:r>
            <a:r>
              <a:rPr lang="en-US" altLang="ko-KR" dirty="0" smtClean="0">
                <a:solidFill>
                  <a:schemeClr val="bg1"/>
                </a:solidFill>
              </a:rPr>
              <a:t>Simulator </a:t>
            </a:r>
            <a:r>
              <a:rPr lang="ko-KR" altLang="en-US" dirty="0" smtClean="0">
                <a:solidFill>
                  <a:schemeClr val="bg1"/>
                </a:solidFill>
              </a:rPr>
              <a:t>클래스로 구성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80000"/>
              </a:lnSpc>
            </a:pPr>
            <a:r>
              <a:rPr lang="ko-KR" altLang="en-US" sz="4800" spc="150" dirty="0"/>
              <a:t>실행흐름도</a:t>
            </a:r>
            <a:endParaRPr lang="en-US" altLang="ko-KR" sz="4800" spc="15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9872" y="199505"/>
            <a:ext cx="18787572" cy="6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12649696" descr="EMB000015a46b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71" y="656706"/>
            <a:ext cx="5296237" cy="575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5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860330" y="5623737"/>
            <a:ext cx="2307036" cy="75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설계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013716" y="5602735"/>
            <a:ext cx="2307036" cy="75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구현</a:t>
            </a:r>
          </a:p>
        </p:txBody>
      </p:sp>
      <p:sp>
        <p:nvSpPr>
          <p:cNvPr id="7" name="화살표: 오른쪽 6"/>
          <p:cNvSpPr/>
          <p:nvPr/>
        </p:nvSpPr>
        <p:spPr>
          <a:xfrm>
            <a:off x="5729199" y="3301696"/>
            <a:ext cx="731520" cy="78779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54861" y="17929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12655776" descr="EMB000015a46b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1" y="2250136"/>
            <a:ext cx="4117975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24748" y="2008636"/>
            <a:ext cx="14916771" cy="54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312654976" descr="EMB000015a46b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295" y="2465835"/>
            <a:ext cx="4311879" cy="292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1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알고리즘 ①</a:t>
            </a:r>
            <a:r>
              <a:rPr lang="en-US" altLang="ko-KR" dirty="0"/>
              <a:t> - </a:t>
            </a:r>
            <a:r>
              <a:rPr lang="en-US" altLang="ko-KR" dirty="0" smtClean="0"/>
              <a:t>Run()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6109" y="1792936"/>
            <a:ext cx="9801696" cy="4939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altLang="ko-KR" sz="2400" dirty="0">
                <a:solidFill>
                  <a:schemeClr val="tx1"/>
                </a:solidFill>
              </a:rPr>
              <a:t>void Run</a:t>
            </a:r>
            <a:r>
              <a:rPr lang="en-US" altLang="ko-KR" sz="2400" dirty="0" smtClean="0">
                <a:solidFill>
                  <a:schemeClr val="tx1"/>
                </a:solidFill>
              </a:rPr>
              <a:t>()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400" dirty="0">
                <a:solidFill>
                  <a:schemeClr val="tx1"/>
                </a:solidFill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</a:rPr>
              <a:t>while </a:t>
            </a:r>
            <a:r>
              <a:rPr lang="en-US" altLang="ko-KR" sz="2400" dirty="0">
                <a:solidFill>
                  <a:schemeClr val="tx1"/>
                </a:solidFill>
              </a:rPr>
              <a:t>true </a:t>
            </a:r>
          </a:p>
          <a:p>
            <a:pPr fontAlgn="base"/>
            <a:r>
              <a:rPr lang="en-US" altLang="ko-KR" sz="2400" dirty="0">
                <a:solidFill>
                  <a:schemeClr val="tx1"/>
                </a:solidFill>
              </a:rPr>
              <a:t>		if </a:t>
            </a:r>
            <a:r>
              <a:rPr lang="ko-KR" altLang="en-US" sz="2400" dirty="0">
                <a:solidFill>
                  <a:schemeClr val="tx1"/>
                </a:solidFill>
              </a:rPr>
              <a:t>경과시간 </a:t>
            </a:r>
            <a:r>
              <a:rPr lang="en-US" altLang="ko-KR" sz="2400" dirty="0">
                <a:solidFill>
                  <a:schemeClr val="tx1"/>
                </a:solidFill>
              </a:rPr>
              <a:t>&gt; 1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tx1"/>
                </a:solidFill>
              </a:rPr>
              <a:t>			</a:t>
            </a:r>
            <a:r>
              <a:rPr lang="en-US" altLang="ko-KR" sz="2400" dirty="0">
                <a:solidFill>
                  <a:schemeClr val="tx1"/>
                </a:solidFill>
              </a:rPr>
              <a:t>if </a:t>
            </a:r>
            <a:r>
              <a:rPr lang="ko-KR" altLang="en-US" sz="2400" dirty="0">
                <a:solidFill>
                  <a:schemeClr val="tx1"/>
                </a:solidFill>
              </a:rPr>
              <a:t>고객 도착 </a:t>
            </a:r>
            <a:r>
              <a:rPr lang="ko-KR" altLang="en-US" sz="2400" dirty="0" smtClean="0">
                <a:solidFill>
                  <a:schemeClr val="tx1"/>
                </a:solidFill>
              </a:rPr>
              <a:t>시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tx1"/>
                </a:solidFill>
              </a:rPr>
              <a:t>				큐 삽입</a:t>
            </a:r>
            <a:r>
              <a:rPr lang="en-US" altLang="ko-KR" sz="2400" dirty="0" smtClean="0">
                <a:solidFill>
                  <a:schemeClr val="tx1"/>
                </a:solidFill>
              </a:rPr>
              <a:t>();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tx1"/>
                </a:solidFill>
              </a:rPr>
              <a:t>			</a:t>
            </a:r>
            <a:r>
              <a:rPr lang="en-US" altLang="ko-KR" sz="2400" dirty="0">
                <a:solidFill>
                  <a:schemeClr val="tx1"/>
                </a:solidFill>
              </a:rPr>
              <a:t>if </a:t>
            </a:r>
            <a:r>
              <a:rPr lang="ko-KR" altLang="en-US" sz="2400" dirty="0">
                <a:solidFill>
                  <a:schemeClr val="tx1"/>
                </a:solidFill>
              </a:rPr>
              <a:t>서비스 가능 </a:t>
            </a:r>
            <a:r>
              <a:rPr lang="en-US" altLang="ko-KR" sz="2400" dirty="0">
                <a:solidFill>
                  <a:schemeClr val="tx1"/>
                </a:solidFill>
              </a:rPr>
              <a:t>and </a:t>
            </a:r>
            <a:r>
              <a:rPr lang="ko-KR" altLang="en-US" sz="2400" dirty="0">
                <a:solidFill>
                  <a:schemeClr val="tx1"/>
                </a:solidFill>
              </a:rPr>
              <a:t>큐에 값이 존재할 시</a:t>
            </a:r>
          </a:p>
          <a:p>
            <a:pPr fontAlgn="base"/>
            <a:r>
              <a:rPr lang="ko-KR" altLang="en-US" sz="2400" dirty="0">
                <a:solidFill>
                  <a:schemeClr val="tx1"/>
                </a:solidFill>
              </a:rPr>
              <a:t>				큐 추출</a:t>
            </a:r>
            <a:r>
              <a:rPr lang="en-US" altLang="ko-KR" sz="2400" dirty="0">
                <a:solidFill>
                  <a:schemeClr val="tx1"/>
                </a:solidFill>
              </a:rPr>
              <a:t>();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tx1"/>
                </a:solidFill>
              </a:rPr>
              <a:t>				고객 상태 저장</a:t>
            </a:r>
            <a:r>
              <a:rPr lang="en-US" altLang="ko-KR" sz="2400" dirty="0">
                <a:solidFill>
                  <a:schemeClr val="tx1"/>
                </a:solidFill>
              </a:rPr>
              <a:t>();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tx1"/>
                </a:solidFill>
              </a:rPr>
              <a:t>				창구 상태 변경</a:t>
            </a:r>
            <a:r>
              <a:rPr lang="en-US" altLang="ko-KR" sz="2400" dirty="0">
                <a:solidFill>
                  <a:schemeClr val="tx1"/>
                </a:solidFill>
              </a:rPr>
              <a:t>();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tx1"/>
                </a:solidFill>
              </a:rPr>
              <a:t>			</a:t>
            </a:r>
            <a:r>
              <a:rPr lang="en-US" altLang="ko-KR" sz="2400" dirty="0">
                <a:solidFill>
                  <a:schemeClr val="tx1"/>
                </a:solidFill>
              </a:rPr>
              <a:t>if </a:t>
            </a:r>
            <a:r>
              <a:rPr lang="ko-KR" altLang="en-US" sz="2400" dirty="0">
                <a:solidFill>
                  <a:schemeClr val="tx1"/>
                </a:solidFill>
              </a:rPr>
              <a:t>서비스 불가능 </a:t>
            </a:r>
            <a:r>
              <a:rPr lang="en-US" altLang="ko-KR" sz="2400" dirty="0">
                <a:solidFill>
                  <a:schemeClr val="tx1"/>
                </a:solidFill>
              </a:rPr>
              <a:t>and </a:t>
            </a:r>
            <a:r>
              <a:rPr lang="ko-KR" altLang="en-US" sz="2400" dirty="0">
                <a:solidFill>
                  <a:schemeClr val="tx1"/>
                </a:solidFill>
              </a:rPr>
              <a:t>고객의 서비스 시간 종료</a:t>
            </a:r>
          </a:p>
          <a:p>
            <a:pPr fontAlgn="base"/>
            <a:r>
              <a:rPr lang="ko-KR" altLang="en-US" sz="2400" dirty="0">
                <a:solidFill>
                  <a:schemeClr val="tx1"/>
                </a:solidFill>
              </a:rPr>
              <a:t>				고객 통계 저장</a:t>
            </a:r>
            <a:r>
              <a:rPr lang="en-US" altLang="ko-KR" sz="2400" dirty="0">
                <a:solidFill>
                  <a:schemeClr val="tx1"/>
                </a:solidFill>
              </a:rPr>
              <a:t>();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tx1"/>
                </a:solidFill>
              </a:rPr>
              <a:t>				창구 상태 변경</a:t>
            </a:r>
            <a:r>
              <a:rPr lang="en-US" altLang="ko-KR" sz="2400" dirty="0">
                <a:solidFill>
                  <a:schemeClr val="tx1"/>
                </a:solidFill>
              </a:rPr>
              <a:t>();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tx1"/>
                </a:solidFill>
              </a:rPr>
              <a:t>			경과시간초기화</a:t>
            </a:r>
            <a:r>
              <a:rPr lang="en-US" altLang="ko-KR" sz="2400" dirty="0">
                <a:solidFill>
                  <a:schemeClr val="tx1"/>
                </a:solidFill>
              </a:rPr>
              <a:t>();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tx1"/>
                </a:solidFill>
              </a:rPr>
              <a:t>			</a:t>
            </a:r>
            <a:r>
              <a:rPr lang="en-US" altLang="ko-KR" sz="2400" dirty="0">
                <a:solidFill>
                  <a:schemeClr val="tx1"/>
                </a:solidFill>
              </a:rPr>
              <a:t>if </a:t>
            </a:r>
            <a:r>
              <a:rPr lang="ko-KR" altLang="en-US" sz="2400" dirty="0">
                <a:solidFill>
                  <a:schemeClr val="tx1"/>
                </a:solidFill>
              </a:rPr>
              <a:t>전체경과시간 </a:t>
            </a:r>
            <a:r>
              <a:rPr lang="en-US" altLang="ko-KR" sz="2400" dirty="0">
                <a:solidFill>
                  <a:schemeClr val="tx1"/>
                </a:solidFill>
              </a:rPr>
              <a:t>&gt; 480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tx1"/>
                </a:solidFill>
              </a:rPr>
              <a:t>				</a:t>
            </a:r>
            <a:r>
              <a:rPr lang="en-US" altLang="ko-KR" sz="2400" dirty="0">
                <a:solidFill>
                  <a:schemeClr val="tx1"/>
                </a:solidFill>
              </a:rPr>
              <a:t>break</a:t>
            </a:r>
            <a:r>
              <a:rPr lang="en-US" altLang="ko-KR" sz="2400" dirty="0" smtClean="0">
                <a:solidFill>
                  <a:schemeClr val="tx1"/>
                </a:solidFill>
              </a:rPr>
              <a:t>;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776916" y="2192136"/>
            <a:ext cx="10276803" cy="420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ko-KR" altLang="en-US" sz="2800" dirty="0">
                <a:solidFill>
                  <a:schemeClr val="tx1"/>
                </a:solidFill>
              </a:rPr>
              <a:t>창구 개수에 따라 약 </a:t>
            </a:r>
            <a:r>
              <a:rPr lang="en-US" altLang="ko-KR" sz="2800" dirty="0">
                <a:solidFill>
                  <a:schemeClr val="tx1"/>
                </a:solidFill>
              </a:rPr>
              <a:t>4</a:t>
            </a:r>
            <a:r>
              <a:rPr lang="ko-KR" altLang="en-US" sz="2800" dirty="0">
                <a:solidFill>
                  <a:schemeClr val="tx1"/>
                </a:solidFill>
              </a:rPr>
              <a:t>분에 한 명꼴로 도착하는 고객의 서비스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</a:rPr>
              <a:t>통계에 </a:t>
            </a:r>
            <a:r>
              <a:rPr lang="ko-KR" altLang="en-US" sz="2800" dirty="0">
                <a:solidFill>
                  <a:schemeClr val="tx1"/>
                </a:solidFill>
              </a:rPr>
              <a:t>대한 정확한 분석 및 최고 효율을 갖는 창구 수를 찾아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</a:rPr>
              <a:t>미리 </a:t>
            </a:r>
            <a:r>
              <a:rPr lang="ko-KR" altLang="en-US" sz="2800" dirty="0">
                <a:solidFill>
                  <a:schemeClr val="tx1"/>
                </a:solidFill>
              </a:rPr>
              <a:t>시뮬레이션 해 봄으로써 사회에서 발생하는 여러 가지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</a:rPr>
              <a:t>상황에 </a:t>
            </a:r>
            <a:r>
              <a:rPr lang="ko-KR" altLang="en-US" sz="2800" dirty="0">
                <a:solidFill>
                  <a:schemeClr val="tx1"/>
                </a:solidFill>
              </a:rPr>
              <a:t>대한 예측 및 경제적 이득을 취할 수 있을 것으로 예상</a:t>
            </a:r>
          </a:p>
        </p:txBody>
      </p:sp>
    </p:spTree>
    <p:extLst>
      <p:ext uri="{BB962C8B-B14F-4D97-AF65-F5344CB8AC3E}">
        <p14:creationId xmlns:p14="http://schemas.microsoft.com/office/powerpoint/2010/main" val="34688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결과분석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창구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7" y="1987144"/>
            <a:ext cx="6102316" cy="47645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763" y="3008303"/>
            <a:ext cx="5786627" cy="29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13</TotalTime>
  <Words>182</Words>
  <Application>Microsoft Office PowerPoint</Application>
  <PresentationFormat>와이드스크린</PresentationFormat>
  <Paragraphs>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Corbel</vt:lpstr>
      <vt:lpstr>Wingdings</vt:lpstr>
      <vt:lpstr>줄무늬</vt:lpstr>
      <vt:lpstr>소프트웨어프로젝트</vt:lpstr>
      <vt:lpstr>서론</vt:lpstr>
      <vt:lpstr>자료구조</vt:lpstr>
      <vt:lpstr>시스템 구성</vt:lpstr>
      <vt:lpstr>실행흐름도</vt:lpstr>
      <vt:lpstr>실행화면</vt:lpstr>
      <vt:lpstr>핵심 알고리즘 ① - Run()</vt:lpstr>
      <vt:lpstr>기대효과</vt:lpstr>
      <vt:lpstr>결과분석1 – 창구 1개</vt:lpstr>
      <vt:lpstr>결과분석1 – 창구 2개</vt:lpstr>
      <vt:lpstr>결론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소프트웨어프로젝트</dc:title>
  <dc:creator>곽중호</dc:creator>
  <cp:lastModifiedBy>곽중호</cp:lastModifiedBy>
  <cp:revision>22</cp:revision>
  <dcterms:created xsi:type="dcterms:W3CDTF">2016-10-29T13:49:05Z</dcterms:created>
  <dcterms:modified xsi:type="dcterms:W3CDTF">2016-10-29T14:02:29Z</dcterms:modified>
</cp:coreProperties>
</file>