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5" r:id="rId2"/>
    <p:sldId id="258" r:id="rId3"/>
    <p:sldId id="293" r:id="rId4"/>
    <p:sldId id="294" r:id="rId5"/>
    <p:sldId id="275" r:id="rId6"/>
    <p:sldId id="269" r:id="rId7"/>
    <p:sldId id="276" r:id="rId8"/>
    <p:sldId id="262" r:id="rId9"/>
    <p:sldId id="270" r:id="rId10"/>
    <p:sldId id="271" r:id="rId11"/>
    <p:sldId id="263" r:id="rId12"/>
    <p:sldId id="273" r:id="rId13"/>
    <p:sldId id="272" r:id="rId14"/>
    <p:sldId id="261" r:id="rId15"/>
    <p:sldId id="281" r:id="rId16"/>
    <p:sldId id="279" r:id="rId17"/>
    <p:sldId id="280" r:id="rId18"/>
    <p:sldId id="284" r:id="rId19"/>
    <p:sldId id="285" r:id="rId20"/>
    <p:sldId id="282" r:id="rId21"/>
    <p:sldId id="283" r:id="rId22"/>
    <p:sldId id="268" r:id="rId23"/>
    <p:sldId id="286" r:id="rId24"/>
    <p:sldId id="287" r:id="rId25"/>
    <p:sldId id="277" r:id="rId26"/>
    <p:sldId id="291" r:id="rId27"/>
    <p:sldId id="292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6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7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3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1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F0E216-BA48-4F04-AC4F-645AA0DD6AC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_actors_net_depth3.html" TargetMode="External"/><Relationship Id="rId4" Type="http://schemas.openxmlformats.org/officeDocument/2006/relationships/hyperlink" Target="ita_actors_net_depth2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hyperlink" Target="other_actors_net_depth3.html" TargetMode="External"/><Relationship Id="rId4" Type="http://schemas.openxmlformats.org/officeDocument/2006/relationships/hyperlink" Target="other_actors_net_depth2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themoviedb.org/3/getting-started/introduction" TargetMode="External"/><Relationship Id="rId4" Type="http://schemas.openxmlformats.org/officeDocument/2006/relationships/hyperlink" Target="https://www.istat.it/it/archivio/22252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Cass01/italian-cinemas-sciv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C55B258-D69D-2FBA-716C-FCA0CC2B5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486" b="32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B2BCFE-27D7-F989-DCF3-B5289F6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Presentazione sul cinema italiano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793BB17D-B374-DDD1-2660-A9543CF33205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latin typeface="+mn-lt"/>
                <a:ea typeface="+mn-ea"/>
                <a:cs typeface="+mn-cs"/>
              </a:rPr>
              <a:t>Davide Carniselli 975268</a:t>
            </a:r>
          </a:p>
        </p:txBody>
      </p:sp>
    </p:spTree>
    <p:extLst>
      <p:ext uri="{BB962C8B-B14F-4D97-AF65-F5344CB8AC3E}">
        <p14:creationId xmlns:p14="http://schemas.microsoft.com/office/powerpoint/2010/main" val="294422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94B5E-84C4-46FB-023C-F53B4B7A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Quanti italiani vanno al cinema?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0FAE46C-BFC9-834C-48E8-D6E04838D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5" y="2523557"/>
            <a:ext cx="5938335" cy="3420182"/>
          </a:xfr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E7CCC8A-1ED2-6D02-8276-498B0D42A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69" y="2650985"/>
            <a:ext cx="5863166" cy="3292754"/>
          </a:xfrm>
        </p:spPr>
      </p:pic>
    </p:spTree>
    <p:extLst>
      <p:ext uri="{BB962C8B-B14F-4D97-AF65-F5344CB8AC3E}">
        <p14:creationId xmlns:p14="http://schemas.microsoft.com/office/powerpoint/2010/main" val="20700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dirty="0" err="1"/>
              <a:t>Quanti</a:t>
            </a:r>
            <a:r>
              <a:rPr lang="en-US" dirty="0"/>
              <a:t> film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?</a:t>
            </a:r>
          </a:p>
        </p:txBody>
      </p:sp>
      <p:pic>
        <p:nvPicPr>
          <p:cNvPr id="4" name="Picture 3" descr="Ciak e bobina cinematografica">
            <a:extLst>
              <a:ext uri="{FF2B5EF4-FFF2-40B4-BE49-F238E27FC236}">
                <a16:creationId xmlns:a16="http://schemas.microsoft.com/office/drawing/2014/main" id="{2724B664-7011-98E2-D53F-25C95471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 r="4102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DC0E9-A496-E815-717E-4A45B3A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25" y="95408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Numero luoghi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12C33A-2623-6182-0259-6ECC4F41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09" y="1609725"/>
            <a:ext cx="9163581" cy="5162788"/>
          </a:xfrm>
        </p:spPr>
      </p:pic>
    </p:spTree>
    <p:extLst>
      <p:ext uri="{BB962C8B-B14F-4D97-AF65-F5344CB8AC3E}">
        <p14:creationId xmlns:p14="http://schemas.microsoft.com/office/powerpoint/2010/main" val="178771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5E555-F747-B86B-AC4B-4EDBEC88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601" y="969347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/>
              <a:t>Numero spettacoli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B78FA7D-A5D4-081D-032E-4AAFBA152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11" y="1624984"/>
            <a:ext cx="9203178" cy="5189263"/>
          </a:xfrm>
        </p:spPr>
      </p:pic>
    </p:spTree>
    <p:extLst>
      <p:ext uri="{BB962C8B-B14F-4D97-AF65-F5344CB8AC3E}">
        <p14:creationId xmlns:p14="http://schemas.microsoft.com/office/powerpoint/2010/main" val="4990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06365"/>
            <a:ext cx="7020747" cy="5229630"/>
          </a:xfrm>
        </p:spPr>
        <p:txBody>
          <a:bodyPr vert="horz" lIns="0" tIns="0" rIns="0" bIns="0" rtlCol="0" anchorCtr="0">
            <a:normAutofit/>
          </a:bodyPr>
          <a:lstStyle/>
          <a:p>
            <a:pPr algn="l"/>
            <a:r>
              <a:rPr lang="en-US" sz="6600"/>
              <a:t>5. Quanti film italiani troviamo in top?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160B-98AA-7A80-D698-C5A166A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2199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40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1918EE2-7AFC-CE9E-2067-E5379489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16" y="1693044"/>
            <a:ext cx="9468367" cy="5036230"/>
          </a:xfrm>
        </p:spPr>
      </p:pic>
    </p:spTree>
    <p:extLst>
      <p:ext uri="{BB962C8B-B14F-4D97-AF65-F5344CB8AC3E}">
        <p14:creationId xmlns:p14="http://schemas.microsoft.com/office/powerpoint/2010/main" val="34673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66AA-9CC8-C440-DE1E-210D43C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16234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10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17FD3-785A-2855-F6D0-4C9774D3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99" y="1651770"/>
            <a:ext cx="9479201" cy="5041993"/>
          </a:xfrm>
        </p:spPr>
      </p:pic>
    </p:spTree>
    <p:extLst>
      <p:ext uri="{BB962C8B-B14F-4D97-AF65-F5344CB8AC3E}">
        <p14:creationId xmlns:p14="http://schemas.microsoft.com/office/powerpoint/2010/main" val="23224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1AB5-3297-2AAE-0099-AF1E2850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11" y="968283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5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A2E9E8B-992C-EADC-0472-E5060F27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721574"/>
            <a:ext cx="9538195" cy="5073372"/>
          </a:xfrm>
        </p:spPr>
      </p:pic>
    </p:spTree>
    <p:extLst>
      <p:ext uri="{BB962C8B-B14F-4D97-AF65-F5344CB8AC3E}">
        <p14:creationId xmlns:p14="http://schemas.microsoft.com/office/powerpoint/2010/main" val="245999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9821A-29BB-A4D1-1936-F2C0351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6" y="96046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Ma quanti film vengono distribuiti?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98B48-FB35-C7B7-EB8F-CDEAED71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09" y="1678249"/>
            <a:ext cx="9582581" cy="5096980"/>
          </a:xfrm>
        </p:spPr>
      </p:pic>
    </p:spTree>
    <p:extLst>
      <p:ext uri="{BB962C8B-B14F-4D97-AF65-F5344CB8AC3E}">
        <p14:creationId xmlns:p14="http://schemas.microsoft.com/office/powerpoint/2010/main" val="149603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6.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Quanto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guadagna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chi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distribuisce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?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1. 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B07E60-09CA-46DE-C251-B4A204E9927C}"/>
              </a:ext>
            </a:extLst>
          </p:cNvPr>
          <p:cNvSpPr txBox="1"/>
          <p:nvPr/>
        </p:nvSpPr>
        <p:spPr>
          <a:xfrm>
            <a:off x="863041" y="2773533"/>
            <a:ext cx="5883988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tx1">
                    <a:alpha val="70000"/>
                  </a:schemeClr>
                </a:solidFill>
              </a:rPr>
              <a:t>tabulari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report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annuali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pdf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  <a:hlinkClick r:id="rId2"/>
              </a:rPr>
              <a:t>Cinetel</a:t>
            </a: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hlinkClick r:id="rId3"/>
              </a:rPr>
              <a:t>SIAE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: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Società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Italiana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degli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Autori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ed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Editori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annuali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excel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Poca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coerenza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nomi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anni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Automazione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nell’estrarre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difficile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3A34716C-1845-3D3E-9A56-B591AE4F7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0" y="1417637"/>
            <a:ext cx="4022726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9D09B-DD4C-E708-A1D6-D1419761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4206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Tutte le distribuzioni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0ECA140-114F-19C7-80B6-B7418B36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73" y="1597703"/>
            <a:ext cx="9291653" cy="5218193"/>
          </a:xfrm>
        </p:spPr>
      </p:pic>
    </p:spTree>
    <p:extLst>
      <p:ext uri="{BB962C8B-B14F-4D97-AF65-F5344CB8AC3E}">
        <p14:creationId xmlns:p14="http://schemas.microsoft.com/office/powerpoint/2010/main" val="265700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E8173-2C66-9A91-F891-B1D4541B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57171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Distribuzioni con al massimo un’assenza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2675086-28F8-4144-E90A-9D21A5D8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6" y="1612808"/>
            <a:ext cx="9026067" cy="5069039"/>
          </a:xfrm>
        </p:spPr>
      </p:pic>
    </p:spTree>
    <p:extLst>
      <p:ext uri="{BB962C8B-B14F-4D97-AF65-F5344CB8AC3E}">
        <p14:creationId xmlns:p14="http://schemas.microsoft.com/office/powerpoint/2010/main" val="428170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56FAB-1445-FE53-3308-A6C3F79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51" y="2172764"/>
            <a:ext cx="8854113" cy="23495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7. Che generi guardano gli italiani?</a:t>
            </a:r>
          </a:p>
        </p:txBody>
      </p:sp>
    </p:spTree>
    <p:extLst>
      <p:ext uri="{BB962C8B-B14F-4D97-AF65-F5344CB8AC3E}">
        <p14:creationId xmlns:p14="http://schemas.microsoft.com/office/powerpoint/2010/main" val="77577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3C922-9425-E70D-6CB7-74C6DEE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48631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Generi di tutti i film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C7F557-8586-5B85-6D22-A340A5E3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87" y="1604268"/>
            <a:ext cx="9018626" cy="5127379"/>
          </a:xfrm>
        </p:spPr>
      </p:pic>
    </p:spTree>
    <p:extLst>
      <p:ext uri="{BB962C8B-B14F-4D97-AF65-F5344CB8AC3E}">
        <p14:creationId xmlns:p14="http://schemas.microsoft.com/office/powerpoint/2010/main" val="354594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06A46-4CB4-D3D9-D88E-8946CFB8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3383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Generi dei soli film italiani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4E4C9EF-F00E-8603-CFF7-E3FCBE267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0" y="1589473"/>
            <a:ext cx="8945939" cy="5086054"/>
          </a:xfrm>
        </p:spPr>
      </p:pic>
    </p:spTree>
    <p:extLst>
      <p:ext uri="{BB962C8B-B14F-4D97-AF65-F5344CB8AC3E}">
        <p14:creationId xmlns:p14="http://schemas.microsoft.com/office/powerpoint/2010/main" val="24873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F06BA-FFEA-39EB-0FB6-B455AC1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pPr algn="ctr"/>
            <a:r>
              <a:rPr lang="en-US" dirty="0"/>
              <a:t>8. Network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attori</a:t>
            </a:r>
            <a:endParaRPr lang="en-US" dirty="0"/>
          </a:p>
        </p:txBody>
      </p:sp>
      <p:pic>
        <p:nvPicPr>
          <p:cNvPr id="7" name="Graphic 6" descr="Dramma">
            <a:extLst>
              <a:ext uri="{FF2B5EF4-FFF2-40B4-BE49-F238E27FC236}">
                <a16:creationId xmlns:a16="http://schemas.microsoft.com/office/drawing/2014/main" id="{C1769664-60AF-53FD-2F22-F1FE57F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A47E-D45A-D692-6EBF-53E7303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Network degli Attori italiani</a:t>
            </a:r>
          </a:p>
        </p:txBody>
      </p:sp>
      <p:pic>
        <p:nvPicPr>
          <p:cNvPr id="8" name="Segnaposto contenuto 7" descr="Immagine che contiene oggetto da esterni&#10;&#10;Descrizione generata automaticamente">
            <a:extLst>
              <a:ext uri="{FF2B5EF4-FFF2-40B4-BE49-F238E27FC236}">
                <a16:creationId xmlns:a16="http://schemas.microsoft.com/office/drawing/2014/main" id="{FE4FADF2-9233-C133-CF0E-4420EE1CF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2973" y="1329542"/>
            <a:ext cx="11974762" cy="5380244"/>
          </a:xfrm>
        </p:spPr>
      </p:pic>
      <p:pic>
        <p:nvPicPr>
          <p:cNvPr id="16" name="Segnaposto contenuto 15" descr="Immagine che contiene scuro, oggetto da esterni, illuminato, ragnatela&#10;&#10;Descrizione generata automaticamente">
            <a:extLst>
              <a:ext uri="{FF2B5EF4-FFF2-40B4-BE49-F238E27FC236}">
                <a16:creationId xmlns:a16="http://schemas.microsoft.com/office/drawing/2014/main" id="{B275CE67-7F67-368C-9012-8B831A62B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50" y="1548927"/>
            <a:ext cx="10998191" cy="4941473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468A2-C35E-C18A-A18A-AC50D8795C93}"/>
              </a:ext>
            </a:extLst>
          </p:cNvPr>
          <p:cNvSpPr txBox="1"/>
          <p:nvPr/>
        </p:nvSpPr>
        <p:spPr>
          <a:xfrm>
            <a:off x="1289304" y="11009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A592C9-88A5-F70A-16C1-7F0B2CAA4AD6}"/>
              </a:ext>
            </a:extLst>
          </p:cNvPr>
          <p:cNvSpPr txBox="1"/>
          <p:nvPr/>
        </p:nvSpPr>
        <p:spPr>
          <a:xfrm>
            <a:off x="6914134" y="1081748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D2FD5E-F888-4972-F8FC-B4E23A857CEE}"/>
              </a:ext>
            </a:extLst>
          </p:cNvPr>
          <p:cNvSpPr txBox="1"/>
          <p:nvPr/>
        </p:nvSpPr>
        <p:spPr>
          <a:xfrm>
            <a:off x="1332004" y="6199632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4ADA44-EE0E-FD12-F780-685ED13C1BD9}"/>
              </a:ext>
            </a:extLst>
          </p:cNvPr>
          <p:cNvSpPr txBox="1"/>
          <p:nvPr/>
        </p:nvSpPr>
        <p:spPr>
          <a:xfrm>
            <a:off x="7033006" y="6208776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593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24A41-EFC1-0A1F-6FCA-B9F5FB3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Network degli attori non italiani</a:t>
            </a:r>
          </a:p>
        </p:txBody>
      </p:sp>
      <p:pic>
        <p:nvPicPr>
          <p:cNvPr id="14" name="Segnaposto contenuto 1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36C9FF49-262A-DDAB-89A8-5E9173A7B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5114" y="1565149"/>
            <a:ext cx="10807347" cy="4855725"/>
          </a:xfrm>
        </p:spPr>
      </p:pic>
      <p:pic>
        <p:nvPicPr>
          <p:cNvPr id="16" name="Segnaposto contenuto 15" descr="Immagine che contiene scuro, notte, cielo notturno&#10;&#10;Descrizione generata automaticamente">
            <a:extLst>
              <a:ext uri="{FF2B5EF4-FFF2-40B4-BE49-F238E27FC236}">
                <a16:creationId xmlns:a16="http://schemas.microsoft.com/office/drawing/2014/main" id="{9964C10D-AAC9-E48C-CFB0-469012E9F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08" y="1411768"/>
            <a:ext cx="11291622" cy="507331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CD47DD-BE43-1070-FEFE-E178FB6EFB7B}"/>
              </a:ext>
            </a:extLst>
          </p:cNvPr>
          <p:cNvSpPr txBox="1"/>
          <p:nvPr/>
        </p:nvSpPr>
        <p:spPr>
          <a:xfrm>
            <a:off x="2327649" y="10890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F1E256-0B31-261D-1FA7-76F13E23F993}"/>
              </a:ext>
            </a:extLst>
          </p:cNvPr>
          <p:cNvSpPr txBox="1"/>
          <p:nvPr/>
        </p:nvSpPr>
        <p:spPr>
          <a:xfrm>
            <a:off x="8102233" y="1042436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C2A285-2CD8-1E05-E784-7B5A4E7E437E}"/>
              </a:ext>
            </a:extLst>
          </p:cNvPr>
          <p:cNvSpPr txBox="1"/>
          <p:nvPr/>
        </p:nvSpPr>
        <p:spPr>
          <a:xfrm>
            <a:off x="1338451" y="623620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non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B1A0C-2DCF-DE81-DC45-A0DEC3650376}"/>
              </a:ext>
            </a:extLst>
          </p:cNvPr>
          <p:cNvSpPr txBox="1"/>
          <p:nvPr/>
        </p:nvSpPr>
        <p:spPr>
          <a:xfrm>
            <a:off x="7195331" y="6228400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non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43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3A1874-B3EE-701D-7B76-4D3FDF53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9. crediti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87C21-49C0-8519-8DE9-47353472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it-IT" dirty="0">
                <a:hlinkClick r:id="rId2"/>
              </a:rPr>
              <a:t>Cinetel/</a:t>
            </a:r>
            <a:r>
              <a:rPr lang="it-IT" dirty="0" err="1">
                <a:hlinkClick r:id="rId2"/>
              </a:rPr>
              <a:t>Anica</a:t>
            </a:r>
            <a:endParaRPr lang="it-IT" dirty="0"/>
          </a:p>
          <a:p>
            <a:r>
              <a:rPr lang="it-IT" dirty="0">
                <a:hlinkClick r:id="rId3"/>
              </a:rPr>
              <a:t>SIAE</a:t>
            </a:r>
            <a:endParaRPr lang="it-IT" dirty="0"/>
          </a:p>
          <a:p>
            <a:r>
              <a:rPr lang="it-IT" dirty="0">
                <a:hlinkClick r:id="rId4"/>
              </a:rPr>
              <a:t>Istat</a:t>
            </a:r>
            <a:r>
              <a:rPr lang="it-IT" dirty="0"/>
              <a:t>, per </a:t>
            </a:r>
            <a:r>
              <a:rPr lang="it-IT" dirty="0" err="1"/>
              <a:t>shapefile</a:t>
            </a:r>
            <a:r>
              <a:rPr lang="it-IT" dirty="0"/>
              <a:t> dell’Italia</a:t>
            </a:r>
          </a:p>
          <a:p>
            <a:r>
              <a:rPr lang="it-IT" dirty="0">
                <a:hlinkClick r:id="rId5"/>
              </a:rPr>
              <a:t>TMDB API</a:t>
            </a:r>
            <a:r>
              <a:rPr lang="it-IT" dirty="0"/>
              <a:t>, per dati sui film/attori</a:t>
            </a:r>
          </a:p>
        </p:txBody>
      </p:sp>
    </p:spTree>
    <p:extLst>
      <p:ext uri="{BB962C8B-B14F-4D97-AF65-F5344CB8AC3E}">
        <p14:creationId xmlns:p14="http://schemas.microsoft.com/office/powerpoint/2010/main" val="742354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B49BB-1FAF-E4D6-3452-0692E179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101181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GRAZIE PER L’ATTENZIONE!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5CC489-9679-EA74-9FB8-DC76936B1428}"/>
              </a:ext>
            </a:extLst>
          </p:cNvPr>
          <p:cNvSpPr txBox="1"/>
          <p:nvPr/>
        </p:nvSpPr>
        <p:spPr>
          <a:xfrm>
            <a:off x="2583403" y="3756818"/>
            <a:ext cx="68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Tutto</a:t>
            </a:r>
            <a:r>
              <a:rPr lang="it-IT" dirty="0"/>
              <a:t> </a:t>
            </a:r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il codice e i dati sono sul mio </a:t>
            </a:r>
            <a:r>
              <a:rPr lang="it-IT" spc="400" dirty="0" err="1">
                <a:solidFill>
                  <a:schemeClr val="tx1">
                    <a:alpha val="7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pc="4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9DCF9B-F8BE-F589-0E77-94D21FE0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 Gli incassi</a:t>
            </a:r>
          </a:p>
        </p:txBody>
      </p:sp>
      <p:pic>
        <p:nvPicPr>
          <p:cNvPr id="7" name="Graphic 6" descr="Dollaro">
            <a:extLst>
              <a:ext uri="{FF2B5EF4-FFF2-40B4-BE49-F238E27FC236}">
                <a16:creationId xmlns:a16="http://schemas.microsoft.com/office/drawing/2014/main" id="{94432426-C6AC-C35B-491A-E5B52B51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5FD7C-F6CD-BFAC-9221-5022E9EB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500" dirty="0"/>
              <a:t>Incassi</a:t>
            </a:r>
            <a:r>
              <a:rPr lang="it-IT" dirty="0"/>
              <a:t> </a:t>
            </a:r>
            <a:r>
              <a:rPr lang="it-IT" sz="4500" dirty="0"/>
              <a:t>totali</a:t>
            </a:r>
          </a:p>
        </p:txBody>
      </p:sp>
      <p:pic>
        <p:nvPicPr>
          <p:cNvPr id="4" name="Segnaposto contenuto 10">
            <a:extLst>
              <a:ext uri="{FF2B5EF4-FFF2-40B4-BE49-F238E27FC236}">
                <a16:creationId xmlns:a16="http://schemas.microsoft.com/office/drawing/2014/main" id="{4B774D53-9770-FEDE-EE25-9E993E9CD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9" y="2532254"/>
            <a:ext cx="5840525" cy="3398034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2D91AC9-C197-420D-0C52-ED034016F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2254"/>
            <a:ext cx="6050630" cy="3398034"/>
          </a:xfrm>
        </p:spPr>
      </p:pic>
    </p:spTree>
    <p:extLst>
      <p:ext uri="{BB962C8B-B14F-4D97-AF65-F5344CB8AC3E}">
        <p14:creationId xmlns:p14="http://schemas.microsoft.com/office/powerpoint/2010/main" val="133140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E4393-EABF-0CA0-3F76-7836BE0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68884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Incassi per nazione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0321E-23BD-9E4D-31FF-42562B6B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54" y="1500696"/>
            <a:ext cx="9194092" cy="5163403"/>
          </a:xfrm>
        </p:spPr>
      </p:pic>
    </p:spTree>
    <p:extLst>
      <p:ext uri="{BB962C8B-B14F-4D97-AF65-F5344CB8AC3E}">
        <p14:creationId xmlns:p14="http://schemas.microsoft.com/office/powerpoint/2010/main" val="37901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F08E0-802F-09E9-FC4D-4BDB545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8" y="935500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Incassi mensili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10C3C92-6657-B40F-D805-716D464E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11" y="1591137"/>
            <a:ext cx="8974424" cy="5108817"/>
          </a:xfrm>
        </p:spPr>
      </p:pic>
    </p:spTree>
    <p:extLst>
      <p:ext uri="{BB962C8B-B14F-4D97-AF65-F5344CB8AC3E}">
        <p14:creationId xmlns:p14="http://schemas.microsoft.com/office/powerpoint/2010/main" val="21030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1EE182-4928-4C8E-E5F0-09A98FC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59" y="816746"/>
            <a:ext cx="9061881" cy="6041254"/>
          </a:xfrm>
        </p:spPr>
      </p:pic>
    </p:spTree>
    <p:extLst>
      <p:ext uri="{BB962C8B-B14F-4D97-AF65-F5344CB8AC3E}">
        <p14:creationId xmlns:p14="http://schemas.microsoft.com/office/powerpoint/2010/main" val="368303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dirty="0" err="1"/>
              <a:t>Quanto</a:t>
            </a:r>
            <a:r>
              <a:rPr lang="en-US" dirty="0"/>
              <a:t> Costa </a:t>
            </a:r>
            <a:r>
              <a:rPr lang="en-US" dirty="0" err="1"/>
              <a:t>andare</a:t>
            </a:r>
            <a:r>
              <a:rPr lang="en-US" dirty="0"/>
              <a:t> al cinema?</a:t>
            </a:r>
          </a:p>
        </p:txBody>
      </p:sp>
    </p:spTree>
    <p:extLst>
      <p:ext uri="{BB962C8B-B14F-4D97-AF65-F5344CB8AC3E}">
        <p14:creationId xmlns:p14="http://schemas.microsoft.com/office/powerpoint/2010/main" val="6528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8436-64A7-AE17-D0A9-6FF7F036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86562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Costo dei biglietti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A601C3D-1909-7041-075F-18FA0E1F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21" y="1642199"/>
            <a:ext cx="8945358" cy="5092979"/>
          </a:xfrm>
        </p:spPr>
      </p:pic>
    </p:spTree>
    <p:extLst>
      <p:ext uri="{BB962C8B-B14F-4D97-AF65-F5344CB8AC3E}">
        <p14:creationId xmlns:p14="http://schemas.microsoft.com/office/powerpoint/2010/main" val="3087476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457</TotalTime>
  <Words>228</Words>
  <Application>Microsoft Office PowerPoint</Application>
  <PresentationFormat>Widescreen</PresentationFormat>
  <Paragraphs>47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Tw Cen MT</vt:lpstr>
      <vt:lpstr>Tw Cen MT Condensed</vt:lpstr>
      <vt:lpstr>Wingdings 3</vt:lpstr>
      <vt:lpstr>Integrale</vt:lpstr>
      <vt:lpstr>Presentazione sul cinema italiano</vt:lpstr>
      <vt:lpstr>1. I dati</vt:lpstr>
      <vt:lpstr>2. Gli incassi</vt:lpstr>
      <vt:lpstr>Incassi totali</vt:lpstr>
      <vt:lpstr>Incassi per nazione</vt:lpstr>
      <vt:lpstr>Incassi mensili</vt:lpstr>
      <vt:lpstr>Presentazione standard di PowerPoint</vt:lpstr>
      <vt:lpstr>3. Quanto Costa andare al cinema?</vt:lpstr>
      <vt:lpstr>Costo dei biglietti</vt:lpstr>
      <vt:lpstr>Quanti italiani vanno al cinema?</vt:lpstr>
      <vt:lpstr>4. Quanti film vengono distribuiti?</vt:lpstr>
      <vt:lpstr>Numero luoghi</vt:lpstr>
      <vt:lpstr>Numero spettacoli</vt:lpstr>
      <vt:lpstr>5. Quanti film italiani troviamo in top?</vt:lpstr>
      <vt:lpstr>Top 40</vt:lpstr>
      <vt:lpstr>Top 10</vt:lpstr>
      <vt:lpstr>Top 5</vt:lpstr>
      <vt:lpstr>Ma quanti film vengono distribuiti?</vt:lpstr>
      <vt:lpstr>6. Quanto guadagna chi distribuisce?</vt:lpstr>
      <vt:lpstr>Tutte le distribuzioni</vt:lpstr>
      <vt:lpstr>Distribuzioni con al massimo un’assenza</vt:lpstr>
      <vt:lpstr>7. Che generi guardano gli italiani?</vt:lpstr>
      <vt:lpstr>Generi di tutti i film (top 40)</vt:lpstr>
      <vt:lpstr>Generi dei soli film italiani (top 40)</vt:lpstr>
      <vt:lpstr>8. Network degli attori</vt:lpstr>
      <vt:lpstr>Network degli Attori italiani</vt:lpstr>
      <vt:lpstr>Network degli attori non italiani</vt:lpstr>
      <vt:lpstr>9. crediti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sul cinema italiano</dc:title>
  <dc:creator>Davide Carniselli</dc:creator>
  <cp:lastModifiedBy>Davide Carniselli</cp:lastModifiedBy>
  <cp:revision>38</cp:revision>
  <dcterms:created xsi:type="dcterms:W3CDTF">2022-11-26T15:56:07Z</dcterms:created>
  <dcterms:modified xsi:type="dcterms:W3CDTF">2023-08-13T18:48:40Z</dcterms:modified>
</cp:coreProperties>
</file>