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65" r:id="rId2"/>
    <p:sldId id="258" r:id="rId3"/>
    <p:sldId id="293" r:id="rId4"/>
    <p:sldId id="275" r:id="rId5"/>
    <p:sldId id="274" r:id="rId6"/>
    <p:sldId id="269" r:id="rId7"/>
    <p:sldId id="276" r:id="rId8"/>
    <p:sldId id="262" r:id="rId9"/>
    <p:sldId id="270" r:id="rId10"/>
    <p:sldId id="271" r:id="rId11"/>
    <p:sldId id="263" r:id="rId12"/>
    <p:sldId id="273" r:id="rId13"/>
    <p:sldId id="272" r:id="rId14"/>
    <p:sldId id="261" r:id="rId15"/>
    <p:sldId id="281" r:id="rId16"/>
    <p:sldId id="279" r:id="rId17"/>
    <p:sldId id="280" r:id="rId18"/>
    <p:sldId id="284" r:id="rId19"/>
    <p:sldId id="285" r:id="rId20"/>
    <p:sldId id="282" r:id="rId21"/>
    <p:sldId id="283" r:id="rId22"/>
    <p:sldId id="268" r:id="rId23"/>
    <p:sldId id="286" r:id="rId24"/>
    <p:sldId id="287" r:id="rId25"/>
    <p:sldId id="277" r:id="rId26"/>
    <p:sldId id="291" r:id="rId27"/>
    <p:sldId id="292" r:id="rId28"/>
    <p:sldId id="289" r:id="rId29"/>
    <p:sldId id="290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266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6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31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9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6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38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hyperlink" Target="italian-cinemas-sciviz/ita_actors_net_depth3.html" TargetMode="External"/><Relationship Id="rId4" Type="http://schemas.openxmlformats.org/officeDocument/2006/relationships/hyperlink" Target="italian-cinemas-sciviz/ita_actors_net_depth2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hyperlink" Target="italian-cinemas-sciviz/other_actors_net_depth3.html" TargetMode="External"/><Relationship Id="rId4" Type="http://schemas.openxmlformats.org/officeDocument/2006/relationships/hyperlink" Target="italian-cinemas-sciviz/other_actors_net_depth2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ae.it/it/cosa-facciamo/dati-dello-spettacolo/" TargetMode="External"/><Relationship Id="rId2" Type="http://schemas.openxmlformats.org/officeDocument/2006/relationships/hyperlink" Target="https://www.cinetel.it/pages/studi_e_ricerche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abula.technology/" TargetMode="External"/><Relationship Id="rId5" Type="http://schemas.openxmlformats.org/officeDocument/2006/relationships/hyperlink" Target="https://developers.themoviedb.org/3/getting-started/introduction" TargetMode="External"/><Relationship Id="rId4" Type="http://schemas.openxmlformats.org/officeDocument/2006/relationships/hyperlink" Target="https://www.istat.it/it/archivio/222527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Cass01/italian-cinemas-scivi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2BCFE-27D7-F989-DCF3-B5289F67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Presentazione</a:t>
            </a:r>
            <a:r>
              <a:rPr lang="en-US" dirty="0"/>
              <a:t> </a:t>
            </a:r>
            <a:r>
              <a:rPr lang="en-US"/>
              <a:t>sul</a:t>
            </a:r>
            <a:r>
              <a:rPr lang="en-US" dirty="0"/>
              <a:t> cinema </a:t>
            </a:r>
            <a:r>
              <a:rPr lang="en-US"/>
              <a:t>italiano</a:t>
            </a:r>
            <a:endParaRPr lang="en-US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93BB17D-B374-DDD1-2660-A9543CF33205}"/>
              </a:ext>
            </a:extLst>
          </p:cNvPr>
          <p:cNvSpPr txBox="1">
            <a:spLocks/>
          </p:cNvSpPr>
          <p:nvPr/>
        </p:nvSpPr>
        <p:spPr>
          <a:xfrm>
            <a:off x="1080000" y="2759076"/>
            <a:ext cx="6121400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Davide Carniselli 975268</a:t>
            </a:r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5C55B258-D69D-2FBA-716C-FCA0CC2B5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52" r="40871" b="-1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2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494B5E-84C4-46FB-023C-F53B4B7A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73088"/>
            <a:ext cx="10026650" cy="655637"/>
          </a:xfrm>
        </p:spPr>
        <p:txBody>
          <a:bodyPr/>
          <a:lstStyle/>
          <a:p>
            <a:r>
              <a:rPr lang="it-IT" dirty="0"/>
              <a:t>Quanti italiani vanno al cinema?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0FAE46C-BFC9-834C-48E8-D6E04838D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02" y="1228725"/>
            <a:ext cx="9531595" cy="5352945"/>
          </a:xfrm>
        </p:spPr>
      </p:pic>
    </p:spTree>
    <p:extLst>
      <p:ext uri="{BB962C8B-B14F-4D97-AF65-F5344CB8AC3E}">
        <p14:creationId xmlns:p14="http://schemas.microsoft.com/office/powerpoint/2010/main" val="207006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900" y="1079500"/>
            <a:ext cx="6119131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4. </a:t>
            </a:r>
            <a:r>
              <a:rPr lang="en-US" dirty="0" err="1"/>
              <a:t>Quanti</a:t>
            </a:r>
            <a:r>
              <a:rPr lang="en-US" dirty="0"/>
              <a:t> film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distribuiti</a:t>
            </a:r>
            <a:r>
              <a:rPr lang="en-US" dirty="0"/>
              <a:t>?</a:t>
            </a:r>
          </a:p>
        </p:txBody>
      </p:sp>
      <p:pic>
        <p:nvPicPr>
          <p:cNvPr id="4" name="Picture 3" descr="Ciak e bobina cinematografica">
            <a:extLst>
              <a:ext uri="{FF2B5EF4-FFF2-40B4-BE49-F238E27FC236}">
                <a16:creationId xmlns:a16="http://schemas.microsoft.com/office/drawing/2014/main" id="{2724B664-7011-98E2-D53F-25C954719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8" r="41023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7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1DC0E9-A496-E815-717E-4A45B3AB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63563"/>
            <a:ext cx="10026650" cy="655637"/>
          </a:xfrm>
        </p:spPr>
        <p:txBody>
          <a:bodyPr/>
          <a:lstStyle/>
          <a:p>
            <a:r>
              <a:rPr lang="it-IT" dirty="0"/>
              <a:t>Numero luoghi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912C33A-2623-6182-0259-6ECC4F418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51" y="1027221"/>
            <a:ext cx="9864147" cy="5557490"/>
          </a:xfrm>
        </p:spPr>
      </p:pic>
    </p:spTree>
    <p:extLst>
      <p:ext uri="{BB962C8B-B14F-4D97-AF65-F5344CB8AC3E}">
        <p14:creationId xmlns:p14="http://schemas.microsoft.com/office/powerpoint/2010/main" val="178771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5E555-F747-B86B-AC4B-4EDBEC88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25463"/>
            <a:ext cx="10026650" cy="655637"/>
          </a:xfrm>
        </p:spPr>
        <p:txBody>
          <a:bodyPr/>
          <a:lstStyle/>
          <a:p>
            <a:r>
              <a:rPr lang="it-IT"/>
              <a:t>Numero spettacoli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956564B-4FD1-9436-2CAE-83E6460FB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60" y="1036721"/>
            <a:ext cx="9707129" cy="5473418"/>
          </a:xfrm>
        </p:spPr>
      </p:pic>
    </p:spTree>
    <p:extLst>
      <p:ext uri="{BB962C8B-B14F-4D97-AF65-F5344CB8AC3E}">
        <p14:creationId xmlns:p14="http://schemas.microsoft.com/office/powerpoint/2010/main" val="49904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5. </a:t>
            </a:r>
            <a:r>
              <a:rPr lang="en-US" dirty="0" err="1">
                <a:solidFill>
                  <a:srgbClr val="FFFFFF"/>
                </a:solidFill>
              </a:rPr>
              <a:t>Quanti</a:t>
            </a:r>
            <a:r>
              <a:rPr lang="en-US" dirty="0">
                <a:solidFill>
                  <a:srgbClr val="FFFFFF"/>
                </a:solidFill>
              </a:rPr>
              <a:t> film </a:t>
            </a:r>
            <a:r>
              <a:rPr lang="en-US" dirty="0" err="1">
                <a:solidFill>
                  <a:srgbClr val="FFFFFF"/>
                </a:solidFill>
              </a:rPr>
              <a:t>italiani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troviamo</a:t>
            </a:r>
            <a:r>
              <a:rPr lang="en-US" dirty="0">
                <a:solidFill>
                  <a:srgbClr val="FFFFFF"/>
                </a:solidFill>
              </a:rPr>
              <a:t> in top?</a:t>
            </a:r>
          </a:p>
        </p:txBody>
      </p:sp>
    </p:spTree>
    <p:extLst>
      <p:ext uri="{BB962C8B-B14F-4D97-AF65-F5344CB8AC3E}">
        <p14:creationId xmlns:p14="http://schemas.microsoft.com/office/powerpoint/2010/main" val="141119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1E160B-98AA-7A80-D698-C5A166A4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07093"/>
            <a:ext cx="10026650" cy="655637"/>
          </a:xfrm>
        </p:spPr>
        <p:txBody>
          <a:bodyPr/>
          <a:lstStyle/>
          <a:p>
            <a:r>
              <a:rPr lang="it-IT" dirty="0"/>
              <a:t>Top 40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1918EE2-7AFC-CE9E-2067-E5379489B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2" y="1062730"/>
            <a:ext cx="10392846" cy="5527961"/>
          </a:xfrm>
        </p:spPr>
      </p:pic>
    </p:spTree>
    <p:extLst>
      <p:ext uri="{BB962C8B-B14F-4D97-AF65-F5344CB8AC3E}">
        <p14:creationId xmlns:p14="http://schemas.microsoft.com/office/powerpoint/2010/main" val="34673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666AA-9CC8-C440-DE1E-210D43CB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321430"/>
            <a:ext cx="10026650" cy="655637"/>
          </a:xfrm>
        </p:spPr>
        <p:txBody>
          <a:bodyPr/>
          <a:lstStyle/>
          <a:p>
            <a:r>
              <a:rPr lang="it-IT" dirty="0"/>
              <a:t>Top 10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4D17FD3-785A-2855-F6D0-4C9774D32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95" y="977067"/>
            <a:ext cx="10514010" cy="5592408"/>
          </a:xfrm>
        </p:spPr>
      </p:pic>
    </p:spTree>
    <p:extLst>
      <p:ext uri="{BB962C8B-B14F-4D97-AF65-F5344CB8AC3E}">
        <p14:creationId xmlns:p14="http://schemas.microsoft.com/office/powerpoint/2010/main" val="232244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061AB5-3297-2AAE-0099-AF1E2850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99" y="444501"/>
            <a:ext cx="10026650" cy="655637"/>
          </a:xfrm>
        </p:spPr>
        <p:txBody>
          <a:bodyPr/>
          <a:lstStyle/>
          <a:p>
            <a:r>
              <a:rPr lang="it-IT" dirty="0"/>
              <a:t>Top 5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A2E9E8B-992C-EADC-0472-E5060F272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0" y="1100138"/>
            <a:ext cx="10115727" cy="5380561"/>
          </a:xfrm>
        </p:spPr>
      </p:pic>
    </p:spTree>
    <p:extLst>
      <p:ext uri="{BB962C8B-B14F-4D97-AF65-F5344CB8AC3E}">
        <p14:creationId xmlns:p14="http://schemas.microsoft.com/office/powerpoint/2010/main" val="245999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D9821A-29BB-A4D1-1936-F2C03512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27808"/>
            <a:ext cx="10026650" cy="655637"/>
          </a:xfrm>
        </p:spPr>
        <p:txBody>
          <a:bodyPr/>
          <a:lstStyle/>
          <a:p>
            <a:r>
              <a:rPr lang="it-IT" dirty="0"/>
              <a:t>Ma quanti film vengono distribuiti?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4D98B48-FB35-C7B7-EB8F-CDEAED71F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44" y="1181100"/>
            <a:ext cx="9684962" cy="5151437"/>
          </a:xfrm>
        </p:spPr>
      </p:pic>
    </p:spTree>
    <p:extLst>
      <p:ext uri="{BB962C8B-B14F-4D97-AF65-F5344CB8AC3E}">
        <p14:creationId xmlns:p14="http://schemas.microsoft.com/office/powerpoint/2010/main" val="1496036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4602162"/>
            <a:ext cx="1042595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dirty="0"/>
              <a:t>6.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guadagna</a:t>
            </a:r>
            <a:r>
              <a:rPr lang="en-US" dirty="0"/>
              <a:t> chi </a:t>
            </a:r>
            <a:r>
              <a:rPr lang="en-US" dirty="0" err="1"/>
              <a:t>distribuisce</a:t>
            </a:r>
            <a:r>
              <a:rPr lang="en-US" dirty="0"/>
              <a:t>?</a:t>
            </a:r>
          </a:p>
        </p:txBody>
      </p:sp>
      <p:pic>
        <p:nvPicPr>
          <p:cNvPr id="51" name="Picture 29" descr="Ciak su sfondo rosso">
            <a:extLst>
              <a:ext uri="{FF2B5EF4-FFF2-40B4-BE49-F238E27FC236}">
                <a16:creationId xmlns:a16="http://schemas.microsoft.com/office/drawing/2014/main" id="{3C583A4F-09AA-9E2F-6BF2-B6D7D2624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809" b="12858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8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3"/>
            <a:ext cx="442678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1. I </a:t>
            </a:r>
            <a:r>
              <a:rPr lang="en-US"/>
              <a:t>dati</a:t>
            </a:r>
            <a:endParaRPr 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9B07E60-09CA-46DE-C251-B4A204E9927C}"/>
              </a:ext>
            </a:extLst>
          </p:cNvPr>
          <p:cNvSpPr txBox="1"/>
          <p:nvPr/>
        </p:nvSpPr>
        <p:spPr>
          <a:xfrm>
            <a:off x="863041" y="2773533"/>
            <a:ext cx="5400699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u="sng" dirty="0" err="1">
                <a:solidFill>
                  <a:schemeClr val="tx1">
                    <a:alpha val="70000"/>
                  </a:schemeClr>
                </a:solidFill>
              </a:rPr>
              <a:t>tabulari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in report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annuali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formato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pdf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in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formato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alpha val="70000"/>
                  </a:schemeClr>
                </a:solidFill>
              </a:rPr>
              <a:t>excel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Poca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coerenza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con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nomi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dei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negli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anni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Automazione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nell’estrarre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dati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difficile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85" name="Graphic 84" descr="Database">
            <a:extLst>
              <a:ext uri="{FF2B5EF4-FFF2-40B4-BE49-F238E27FC236}">
                <a16:creationId xmlns:a16="http://schemas.microsoft.com/office/drawing/2014/main" id="{3A34716C-1845-3D3E-9A56-B591AE4F7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0" y="1417637"/>
            <a:ext cx="4022726" cy="402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3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09D09B-DD4C-E708-A1D6-D1419761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15938"/>
            <a:ext cx="10026650" cy="655637"/>
          </a:xfrm>
        </p:spPr>
        <p:txBody>
          <a:bodyPr/>
          <a:lstStyle/>
          <a:p>
            <a:r>
              <a:rPr lang="it-IT" dirty="0"/>
              <a:t>Tutte le distribuzioni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0ECA140-114F-19C7-80B6-B7418B36E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65" y="1062732"/>
            <a:ext cx="9931919" cy="5577766"/>
          </a:xfrm>
        </p:spPr>
      </p:pic>
    </p:spTree>
    <p:extLst>
      <p:ext uri="{BB962C8B-B14F-4D97-AF65-F5344CB8AC3E}">
        <p14:creationId xmlns:p14="http://schemas.microsoft.com/office/powerpoint/2010/main" val="2657006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E8173-2C66-9A91-F891-B1D4541B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33388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it-IT" dirty="0"/>
              <a:t>Distribuzioni con al massimo un’assenza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D2675086-28F8-4144-E90A-9D21A5D85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66" y="1089025"/>
            <a:ext cx="9576917" cy="5378397"/>
          </a:xfrm>
        </p:spPr>
      </p:pic>
    </p:spTree>
    <p:extLst>
      <p:ext uri="{BB962C8B-B14F-4D97-AF65-F5344CB8AC3E}">
        <p14:creationId xmlns:p14="http://schemas.microsoft.com/office/powerpoint/2010/main" val="4281702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556FAB-1445-FE53-3308-A6C3F795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551" y="2172764"/>
            <a:ext cx="8854113" cy="2349500"/>
          </a:xfrm>
        </p:spPr>
        <p:txBody>
          <a:bodyPr anchor="ctr">
            <a:normAutofit/>
          </a:bodyPr>
          <a:lstStyle/>
          <a:p>
            <a:pPr algn="ctr"/>
            <a:r>
              <a:rPr lang="it-IT" dirty="0"/>
              <a:t>7. Che generi guardano gli italiani?</a:t>
            </a:r>
          </a:p>
        </p:txBody>
      </p:sp>
    </p:spTree>
    <p:extLst>
      <p:ext uri="{BB962C8B-B14F-4D97-AF65-F5344CB8AC3E}">
        <p14:creationId xmlns:p14="http://schemas.microsoft.com/office/powerpoint/2010/main" val="775776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33C922-9425-E70D-6CB7-74C6DEE5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398679"/>
            <a:ext cx="10026650" cy="655637"/>
          </a:xfrm>
        </p:spPr>
        <p:txBody>
          <a:bodyPr/>
          <a:lstStyle/>
          <a:p>
            <a:r>
              <a:rPr lang="it-IT" dirty="0"/>
              <a:t>Generi di tutti i film (top 40)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8C7F557-8586-5B85-6D22-A340A5E36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01" y="947321"/>
            <a:ext cx="9950048" cy="5656922"/>
          </a:xfrm>
        </p:spPr>
      </p:pic>
    </p:spTree>
    <p:extLst>
      <p:ext uri="{BB962C8B-B14F-4D97-AF65-F5344CB8AC3E}">
        <p14:creationId xmlns:p14="http://schemas.microsoft.com/office/powerpoint/2010/main" val="3545946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06A46-4CB4-D3D9-D88E-8946CFB8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365665"/>
            <a:ext cx="10026650" cy="655637"/>
          </a:xfrm>
        </p:spPr>
        <p:txBody>
          <a:bodyPr/>
          <a:lstStyle/>
          <a:p>
            <a:r>
              <a:rPr lang="it-IT" dirty="0"/>
              <a:t>Generi dei soli film italiani (top 40)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4E4C9EF-F00E-8603-CFF7-E3FCBE267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9" y="932525"/>
            <a:ext cx="10026650" cy="5700472"/>
          </a:xfrm>
        </p:spPr>
      </p:pic>
    </p:spTree>
    <p:extLst>
      <p:ext uri="{BB962C8B-B14F-4D97-AF65-F5344CB8AC3E}">
        <p14:creationId xmlns:p14="http://schemas.microsoft.com/office/powerpoint/2010/main" val="248734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CF06BA-FFEA-39EB-0FB6-B455AC10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1007734"/>
            <a:ext cx="10023531" cy="430887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8. Network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attori</a:t>
            </a:r>
            <a:endParaRPr lang="en-US" dirty="0"/>
          </a:p>
        </p:txBody>
      </p:sp>
      <p:pic>
        <p:nvPicPr>
          <p:cNvPr id="7" name="Graphic 6" descr="Dramma">
            <a:extLst>
              <a:ext uri="{FF2B5EF4-FFF2-40B4-BE49-F238E27FC236}">
                <a16:creationId xmlns:a16="http://schemas.microsoft.com/office/drawing/2014/main" id="{C1769664-60AF-53FD-2F22-F1FE57FFE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4425" y="3429000"/>
            <a:ext cx="2339975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D1A47E-D45A-D692-6EBF-53E73034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433388"/>
            <a:ext cx="10026650" cy="655637"/>
          </a:xfrm>
        </p:spPr>
        <p:txBody>
          <a:bodyPr/>
          <a:lstStyle/>
          <a:p>
            <a:pPr algn="ctr"/>
            <a:r>
              <a:rPr lang="it-IT" dirty="0"/>
              <a:t>Network degli Attori italiani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C385E2D-322A-E546-5775-781E787CB1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623" y="843230"/>
            <a:ext cx="13553695" cy="6089656"/>
          </a:xfrm>
        </p:spPr>
      </p:pic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6865454E-CD71-A089-6EC3-6942C65624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36" y="1284327"/>
            <a:ext cx="12811309" cy="5756103"/>
          </a:xfr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6468A2-C35E-C18A-A18A-AC50D8795C93}"/>
              </a:ext>
            </a:extLst>
          </p:cNvPr>
          <p:cNvSpPr txBox="1"/>
          <p:nvPr/>
        </p:nvSpPr>
        <p:spPr>
          <a:xfrm>
            <a:off x="1289304" y="1100925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A592C9-88A5-F70A-16C1-7F0B2CAA4AD6}"/>
              </a:ext>
            </a:extLst>
          </p:cNvPr>
          <p:cNvSpPr txBox="1"/>
          <p:nvPr/>
        </p:nvSpPr>
        <p:spPr>
          <a:xfrm>
            <a:off x="6914134" y="1081748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3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ED2FD5E-F888-4972-F8FC-B4E23A857CEE}"/>
              </a:ext>
            </a:extLst>
          </p:cNvPr>
          <p:cNvSpPr txBox="1"/>
          <p:nvPr/>
        </p:nvSpPr>
        <p:spPr>
          <a:xfrm>
            <a:off x="1332004" y="6199632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4" action="ppaction://hlinkfile"/>
              </a:rPr>
              <a:t>Attori italiani, </a:t>
            </a:r>
            <a:r>
              <a:rPr lang="it-IT" dirty="0" err="1">
                <a:hlinkClick r:id="rId4" action="ppaction://hlinkfile"/>
              </a:rPr>
              <a:t>depth</a:t>
            </a:r>
            <a:r>
              <a:rPr lang="it-IT" dirty="0">
                <a:hlinkClick r:id="rId4" action="ppaction://hlinkfile"/>
              </a:rPr>
              <a:t> 2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E4ADA44-EE0E-FD12-F780-685ED13C1BD9}"/>
              </a:ext>
            </a:extLst>
          </p:cNvPr>
          <p:cNvSpPr txBox="1"/>
          <p:nvPr/>
        </p:nvSpPr>
        <p:spPr>
          <a:xfrm>
            <a:off x="7033006" y="6208776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5" action="ppaction://hlinkfile"/>
              </a:rPr>
              <a:t>Attori italiani, </a:t>
            </a:r>
            <a:r>
              <a:rPr lang="it-IT" dirty="0" err="1">
                <a:hlinkClick r:id="rId5" action="ppaction://hlinkfile"/>
              </a:rPr>
              <a:t>depth</a:t>
            </a:r>
            <a:r>
              <a:rPr lang="it-IT" dirty="0">
                <a:hlinkClick r:id="rId5" action="ppaction://hlinkfile"/>
              </a:rPr>
              <a:t>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5939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824A41-EFC1-0A1F-6FCA-B9F5FB3B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433388"/>
            <a:ext cx="10026650" cy="655637"/>
          </a:xfrm>
        </p:spPr>
        <p:txBody>
          <a:bodyPr/>
          <a:lstStyle/>
          <a:p>
            <a:pPr algn="ctr"/>
            <a:r>
              <a:rPr lang="it-IT" dirty="0"/>
              <a:t>Network degli attori non italiani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781193C-0A1E-3E81-6F9D-400723374D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7625" y="1570632"/>
            <a:ext cx="11130548" cy="5000940"/>
          </a:xfr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78572F5-13F1-0C64-585C-58993AE782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17" y="1570632"/>
            <a:ext cx="10776966" cy="4842076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CD47DD-BE43-1070-FEFE-E178FB6EFB7B}"/>
              </a:ext>
            </a:extLst>
          </p:cNvPr>
          <p:cNvSpPr txBox="1"/>
          <p:nvPr/>
        </p:nvSpPr>
        <p:spPr>
          <a:xfrm>
            <a:off x="2327649" y="1089025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F1E256-0B31-261D-1FA7-76F13E23F993}"/>
              </a:ext>
            </a:extLst>
          </p:cNvPr>
          <p:cNvSpPr txBox="1"/>
          <p:nvPr/>
        </p:nvSpPr>
        <p:spPr>
          <a:xfrm>
            <a:off x="8102233" y="1042436"/>
            <a:ext cx="36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Depth 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C2A285-2CD8-1E05-E784-7B5A4E7E437E}"/>
              </a:ext>
            </a:extLst>
          </p:cNvPr>
          <p:cNvSpPr txBox="1"/>
          <p:nvPr/>
        </p:nvSpPr>
        <p:spPr>
          <a:xfrm>
            <a:off x="1444752" y="6236208"/>
            <a:ext cx="333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4" action="ppaction://hlinkfile"/>
              </a:rPr>
              <a:t>Attori non italiani, </a:t>
            </a:r>
            <a:r>
              <a:rPr lang="it-IT" dirty="0" err="1">
                <a:hlinkClick r:id="rId4" action="ppaction://hlinkfile"/>
              </a:rPr>
              <a:t>depth</a:t>
            </a:r>
            <a:r>
              <a:rPr lang="it-IT" dirty="0">
                <a:hlinkClick r:id="rId4" action="ppaction://hlinkfile"/>
              </a:rPr>
              <a:t> 2</a:t>
            </a:r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53B1A0C-2DCF-DE81-DC45-A0DEC3650376}"/>
              </a:ext>
            </a:extLst>
          </p:cNvPr>
          <p:cNvSpPr txBox="1"/>
          <p:nvPr/>
        </p:nvSpPr>
        <p:spPr>
          <a:xfrm>
            <a:off x="7299960" y="6236208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5" action="ppaction://hlinkfile"/>
              </a:rPr>
              <a:t>Attori non italiani, </a:t>
            </a:r>
            <a:r>
              <a:rPr lang="it-IT" dirty="0" err="1">
                <a:hlinkClick r:id="rId5" action="ppaction://hlinkfile"/>
              </a:rPr>
              <a:t>depth</a:t>
            </a:r>
            <a:r>
              <a:rPr lang="it-IT" dirty="0">
                <a:hlinkClick r:id="rId5" action="ppaction://hlinkfile"/>
              </a:rPr>
              <a:t>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436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A1874-B3EE-701D-7B76-4D3FDF53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9. crediti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787C21-49C0-8519-8DE9-47353472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Cinetel/</a:t>
            </a:r>
            <a:r>
              <a:rPr lang="it-IT" dirty="0" err="1">
                <a:hlinkClick r:id="rId2"/>
              </a:rPr>
              <a:t>Anica</a:t>
            </a:r>
            <a:endParaRPr lang="it-IT" dirty="0"/>
          </a:p>
          <a:p>
            <a:r>
              <a:rPr lang="it-IT" dirty="0">
                <a:hlinkClick r:id="rId3"/>
              </a:rPr>
              <a:t>SIAE</a:t>
            </a:r>
            <a:endParaRPr lang="it-IT" dirty="0"/>
          </a:p>
          <a:p>
            <a:r>
              <a:rPr lang="it-IT" dirty="0">
                <a:hlinkClick r:id="rId4"/>
              </a:rPr>
              <a:t>Istat</a:t>
            </a:r>
            <a:endParaRPr lang="it-IT" dirty="0"/>
          </a:p>
          <a:p>
            <a:r>
              <a:rPr lang="it-IT" dirty="0">
                <a:hlinkClick r:id="rId5"/>
              </a:rPr>
              <a:t>TMDB API</a:t>
            </a:r>
            <a:endParaRPr lang="it-IT" dirty="0"/>
          </a:p>
          <a:p>
            <a:r>
              <a:rPr lang="it-IT" dirty="0">
                <a:hlinkClick r:id="rId6"/>
              </a:rPr>
              <a:t>tabula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2354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B49BB-1FAF-E4D6-3452-0692E179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3101181"/>
            <a:ext cx="10026650" cy="655637"/>
          </a:xfrm>
        </p:spPr>
        <p:txBody>
          <a:bodyPr/>
          <a:lstStyle/>
          <a:p>
            <a:pPr algn="ctr"/>
            <a:r>
              <a:rPr lang="it-IT" dirty="0"/>
              <a:t>GRAZIE PER L’ATTENZIONE!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5CC489-9679-EA74-9FB8-DC76936B1428}"/>
              </a:ext>
            </a:extLst>
          </p:cNvPr>
          <p:cNvSpPr txBox="1"/>
          <p:nvPr/>
        </p:nvSpPr>
        <p:spPr>
          <a:xfrm>
            <a:off x="2583403" y="3756818"/>
            <a:ext cx="688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Tutto</a:t>
            </a:r>
            <a:r>
              <a:rPr lang="it-IT" dirty="0"/>
              <a:t> </a:t>
            </a:r>
            <a:r>
              <a:rPr lang="it-IT" spc="400" dirty="0">
                <a:solidFill>
                  <a:schemeClr val="tx1">
                    <a:alpha val="70000"/>
                  </a:schemeClr>
                </a:solidFill>
              </a:rPr>
              <a:t>il codice e i dati sono sul mio </a:t>
            </a:r>
            <a:r>
              <a:rPr lang="it-IT" spc="400" dirty="0" err="1">
                <a:solidFill>
                  <a:schemeClr val="tx1">
                    <a:alpha val="7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it-IT" spc="400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1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9DCF9B-F8BE-F589-0E77-94D21FE0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155" y="371475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dirty="0"/>
              <a:t>2.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incassi</a:t>
            </a:r>
            <a:endParaRPr lang="en-US" dirty="0"/>
          </a:p>
        </p:txBody>
      </p:sp>
      <p:pic>
        <p:nvPicPr>
          <p:cNvPr id="5" name="Segnaposto contenuto 10">
            <a:extLst>
              <a:ext uri="{FF2B5EF4-FFF2-40B4-BE49-F238E27FC236}">
                <a16:creationId xmlns:a16="http://schemas.microsoft.com/office/drawing/2014/main" id="{776927F7-F8BA-502B-C460-754880709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0" y="1969919"/>
            <a:ext cx="8029520" cy="4516606"/>
          </a:xfrm>
          <a:prstGeom prst="rect">
            <a:avLst/>
          </a:prstGeom>
        </p:spPr>
      </p:pic>
      <p:pic>
        <p:nvPicPr>
          <p:cNvPr id="7" name="Graphic 6" descr="Dollaro">
            <a:extLst>
              <a:ext uri="{FF2B5EF4-FFF2-40B4-BE49-F238E27FC236}">
                <a16:creationId xmlns:a16="http://schemas.microsoft.com/office/drawing/2014/main" id="{94432426-C6AC-C35B-491A-E5B52B51F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7986" y="2491222"/>
            <a:ext cx="3474000" cy="34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E4393-EABF-0CA0-3F76-7836BE0A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98" y="540259"/>
            <a:ext cx="10026650" cy="655637"/>
          </a:xfrm>
        </p:spPr>
        <p:txBody>
          <a:bodyPr/>
          <a:lstStyle/>
          <a:p>
            <a:r>
              <a:rPr lang="it-IT" dirty="0"/>
              <a:t>Incassi per nazione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F40321E-23BD-9E4D-31FF-42562B6B1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26" y="1107119"/>
            <a:ext cx="9691393" cy="5442687"/>
          </a:xfrm>
        </p:spPr>
      </p:pic>
    </p:spTree>
    <p:extLst>
      <p:ext uri="{BB962C8B-B14F-4D97-AF65-F5344CB8AC3E}">
        <p14:creationId xmlns:p14="http://schemas.microsoft.com/office/powerpoint/2010/main" val="37901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6BA98C-5457-CAE5-7AF0-E48B2482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383173"/>
            <a:ext cx="10026650" cy="655637"/>
          </a:xfrm>
        </p:spPr>
        <p:txBody>
          <a:bodyPr/>
          <a:lstStyle/>
          <a:p>
            <a:r>
              <a:rPr lang="it-IT" dirty="0"/>
              <a:t>«zoom» </a:t>
            </a:r>
            <a:r>
              <a:rPr lang="it-IT" dirty="0" err="1"/>
              <a:t>sull’italia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EAB564C-A85D-293B-962A-F6F7216A5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02" y="1038810"/>
            <a:ext cx="9901596" cy="5455982"/>
          </a:xfrm>
        </p:spPr>
      </p:pic>
    </p:spTree>
    <p:extLst>
      <p:ext uri="{BB962C8B-B14F-4D97-AF65-F5344CB8AC3E}">
        <p14:creationId xmlns:p14="http://schemas.microsoft.com/office/powerpoint/2010/main" val="148119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F08E0-802F-09E9-FC4D-4BDB5454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98" y="344950"/>
            <a:ext cx="10026650" cy="655637"/>
          </a:xfrm>
        </p:spPr>
        <p:txBody>
          <a:bodyPr/>
          <a:lstStyle/>
          <a:p>
            <a:r>
              <a:rPr lang="it-IT" dirty="0"/>
              <a:t>Incassi mensili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C10C3C92-6657-B40F-D805-716D464EC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26" y="1000587"/>
            <a:ext cx="9767995" cy="5560569"/>
          </a:xfrm>
        </p:spPr>
      </p:pic>
    </p:spTree>
    <p:extLst>
      <p:ext uri="{BB962C8B-B14F-4D97-AF65-F5344CB8AC3E}">
        <p14:creationId xmlns:p14="http://schemas.microsoft.com/office/powerpoint/2010/main" val="210301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FF0CDC-197E-2217-2578-7562DCC6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434190"/>
            <a:ext cx="10026650" cy="655637"/>
          </a:xfrm>
        </p:spPr>
        <p:txBody>
          <a:bodyPr/>
          <a:lstStyle/>
          <a:p>
            <a:r>
              <a:rPr lang="it-IT" dirty="0"/>
              <a:t>Incassi regionali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A1EE182-4928-4C8E-E5F0-09A98FC43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07" y="1009466"/>
            <a:ext cx="8533433" cy="5688956"/>
          </a:xfrm>
        </p:spPr>
      </p:pic>
    </p:spTree>
    <p:extLst>
      <p:ext uri="{BB962C8B-B14F-4D97-AF65-F5344CB8AC3E}">
        <p14:creationId xmlns:p14="http://schemas.microsoft.com/office/powerpoint/2010/main" val="368303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97EEC-152A-BF2B-F0EA-7875081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3.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spendiamo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87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48436-64A7-AE17-D0A9-6FF7F036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91262"/>
            <a:ext cx="10026650" cy="655637"/>
          </a:xfrm>
        </p:spPr>
        <p:txBody>
          <a:bodyPr/>
          <a:lstStyle/>
          <a:p>
            <a:r>
              <a:rPr lang="it-IT" dirty="0"/>
              <a:t>Costo dei biglietti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A601C3D-1909-7041-075F-18FA0E1FB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96" y="1146899"/>
            <a:ext cx="9510058" cy="5414486"/>
          </a:xfrm>
        </p:spPr>
      </p:pic>
    </p:spTree>
    <p:extLst>
      <p:ext uri="{BB962C8B-B14F-4D97-AF65-F5344CB8AC3E}">
        <p14:creationId xmlns:p14="http://schemas.microsoft.com/office/powerpoint/2010/main" val="308747663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207</Words>
  <Application>Microsoft Office PowerPoint</Application>
  <PresentationFormat>Widescreen</PresentationFormat>
  <Paragraphs>48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Avenir Next LT Pro Light</vt:lpstr>
      <vt:lpstr>Rockwell Nova Light</vt:lpstr>
      <vt:lpstr>Wingdings</vt:lpstr>
      <vt:lpstr>LeafVTI</vt:lpstr>
      <vt:lpstr>Presentazione sul cinema italiano</vt:lpstr>
      <vt:lpstr>1. I dati</vt:lpstr>
      <vt:lpstr>2. Gli incassi</vt:lpstr>
      <vt:lpstr>Incassi per nazione</vt:lpstr>
      <vt:lpstr>«zoom» sull’italia</vt:lpstr>
      <vt:lpstr>Incassi mensili</vt:lpstr>
      <vt:lpstr>Incassi regionali</vt:lpstr>
      <vt:lpstr>3. Quanto spendiamo?</vt:lpstr>
      <vt:lpstr>Costo dei biglietti</vt:lpstr>
      <vt:lpstr>Quanti italiani vanno al cinema?</vt:lpstr>
      <vt:lpstr>4. Quanti film vengono distribuiti?</vt:lpstr>
      <vt:lpstr>Numero luoghi</vt:lpstr>
      <vt:lpstr>Numero spettacoli</vt:lpstr>
      <vt:lpstr>5. Quanti film italiani troviamo in top?</vt:lpstr>
      <vt:lpstr>Top 40</vt:lpstr>
      <vt:lpstr>Top 10</vt:lpstr>
      <vt:lpstr>Top 5</vt:lpstr>
      <vt:lpstr>Ma quanti film vengono distribuiti?</vt:lpstr>
      <vt:lpstr>6. Quanto guadagna chi distribuisce?</vt:lpstr>
      <vt:lpstr>Tutte le distribuzioni</vt:lpstr>
      <vt:lpstr>Distribuzioni con al massimo un’assenza</vt:lpstr>
      <vt:lpstr>7. Che generi guardano gli italiani?</vt:lpstr>
      <vt:lpstr>Generi di tutti i film (top 40)</vt:lpstr>
      <vt:lpstr>Generi dei soli film italiani (top 40)</vt:lpstr>
      <vt:lpstr>8. Network degli attori</vt:lpstr>
      <vt:lpstr>Network degli Attori italiani</vt:lpstr>
      <vt:lpstr>Network degli attori non italiani</vt:lpstr>
      <vt:lpstr>9. crediti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sul cinema italiano</dc:title>
  <dc:creator>Davide Carniselli</dc:creator>
  <cp:lastModifiedBy>Davide Carniselli</cp:lastModifiedBy>
  <cp:revision>24</cp:revision>
  <dcterms:created xsi:type="dcterms:W3CDTF">2022-11-26T15:56:07Z</dcterms:created>
  <dcterms:modified xsi:type="dcterms:W3CDTF">2022-11-28T18:56:12Z</dcterms:modified>
</cp:coreProperties>
</file>