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5" r:id="rId3"/>
    <p:sldId id="264" r:id="rId4"/>
    <p:sldId id="291" r:id="rId5"/>
    <p:sldId id="265" r:id="rId6"/>
    <p:sldId id="290" r:id="rId7"/>
    <p:sldId id="292" r:id="rId8"/>
    <p:sldId id="266" r:id="rId9"/>
    <p:sldId id="267" r:id="rId10"/>
    <p:sldId id="294" r:id="rId11"/>
    <p:sldId id="293" r:id="rId1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BC91767-BCFA-B69C-31A0-82E27A099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4E83C6B-6A6A-646E-F6DF-E6BBFDE64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44EA1E5-C451-8E65-FF7D-249FB16A9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C305-175A-4C20-9782-8806AFFB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04BEBCD-A5A4-587D-0E30-9F4B8A015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46CBD90-298A-6FB8-C75E-CF5C171F2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A44922C-D9CB-D1CD-1722-EE2F71E3B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477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48459-CA06-943E-E0C5-A71AC434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B36E1A-F3D9-D138-75D1-F1793AF87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646A3A-DD73-6F10-CEE8-CCFBF7881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F9066A-CAA0-0D31-88B3-10939EE3B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282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737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36912"/>
            <a:ext cx="7772400" cy="1096212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it-IT" altLang="it-IT" sz="3200" dirty="0">
                <a:latin typeface="Calibri" panose="020F0502020204030204" pitchFamily="34" charset="0"/>
              </a:rPr>
              <a:t>Geometric Algebra Transformers</a:t>
            </a:r>
            <a:endParaRPr lang="en-GB" altLang="it-IT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54356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GB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 study on equilinearity and optimization of Transformers</a:t>
            </a:r>
            <a:endParaRPr lang="en-GB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  <p:sp>
        <p:nvSpPr>
          <p:cNvPr id="4" name="Sottotitolo 7">
            <a:extLst>
              <a:ext uri="{FF2B5EF4-FFF2-40B4-BE49-F238E27FC236}">
                <a16:creationId xmlns:a16="http://schemas.microsoft.com/office/drawing/2014/main" id="{5D8092E8-CCB7-F788-06A2-8842FC12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887913"/>
            <a:ext cx="8893175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Calibri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00"/>
                </a:solidFill>
                <a:latin typeface="Calibri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0000"/>
                </a:solidFill>
                <a:latin typeface="Calibri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Calibri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it-IT" altLang="it-IT" sz="1600" b="1" kern="0">
                <a:latin typeface="Calibri" panose="020F0502020204030204" pitchFamily="34" charset="0"/>
              </a:rPr>
              <a:t>Course:</a:t>
            </a:r>
            <a:r>
              <a:rPr lang="it-IT" altLang="it-IT" sz="1600" kern="0">
                <a:latin typeface="Calibri" panose="020F0502020204030204" pitchFamily="34" charset="0"/>
              </a:rPr>
              <a:t> Deep Learning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Professor:</a:t>
            </a:r>
            <a:r>
              <a:rPr lang="it-IT" altLang="it-IT" sz="1600" kern="0">
                <a:latin typeface="Calibri" panose="020F0502020204030204" pitchFamily="34" charset="0"/>
              </a:rPr>
              <a:t> Fabrizio Silvestri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Students:</a:t>
            </a:r>
            <a:r>
              <a:rPr lang="it-IT" altLang="it-IT" sz="1600" kern="0">
                <a:latin typeface="Calibri" panose="020F0502020204030204" pitchFamily="34" charset="0"/>
              </a:rPr>
              <a:t> Claudio Schiavella 1884561, Lorenzo Cirillo 1895955, Jacopo Tedeschi </a:t>
            </a:r>
            <a:r>
              <a:rPr lang="it-IT" altLang="it-IT" sz="1600" kern="0">
                <a:latin typeface="Calibri" panose="020F0502020204030204" pitchFamily="34" charset="0"/>
                <a:cs typeface="Calibri" panose="020F0502020204030204" pitchFamily="34" charset="0"/>
              </a:rPr>
              <a:t>1882789</a:t>
            </a:r>
            <a:endParaRPr lang="en-GB" altLang="it-IT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2" grpId="0" animBg="1"/>
      <p:bldP spid="5" grpId="0"/>
      <p:bldP spid="4" grpId="0" uiExpand="1" build="p"/>
      <p:bldP spid="4" grpId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2D75-792B-1D18-F716-E12E5BA2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</p:spPr>
            <p:txBody>
              <a:bodyPr/>
              <a:lstStyle/>
              <a:p>
                <a:r>
                  <a:rPr lang="it-IT" altLang="it-IT" b="1" dirty="0"/>
                  <a:t>Equivariant check: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))=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altLang="it-IT" b="1" dirty="0"/>
              </a:p>
              <a:p>
                <a:r>
                  <a:rPr lang="it-IT" altLang="it-IT" dirty="0" err="1"/>
                  <a:t>Numerical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approximation</a:t>
                </a:r>
                <a:r>
                  <a:rPr lang="it-IT" altLang="it-IT" dirty="0"/>
                  <a:t>, </a:t>
                </a:r>
                <a:r>
                  <a:rPr lang="it-IT" altLang="it-IT" dirty="0" err="1"/>
                  <a:t>imperfect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layers</a:t>
                </a:r>
                <a:endParaRPr lang="it-IT" altLang="it-IT" dirty="0"/>
              </a:p>
              <a:p>
                <a:r>
                  <a:rPr lang="it-IT" altLang="it-IT" dirty="0"/>
                  <a:t>Not equality, </a:t>
                </a:r>
                <a:r>
                  <a:rPr lang="it-IT" altLang="it-IT" dirty="0" err="1"/>
                  <a:t>but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distance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between</a:t>
                </a:r>
                <a:r>
                  <a:rPr lang="it-IT" altLang="it-IT" dirty="0"/>
                  <a:t> sides</a:t>
                </a:r>
              </a:p>
              <a:p>
                <a:r>
                  <a:rPr lang="it-IT" altLang="it-IT" dirty="0" err="1"/>
                  <a:t>Very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acceptable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results</a:t>
                </a:r>
                <a:endParaRPr lang="it-IT" altLang="it-IT" dirty="0"/>
              </a:p>
            </p:txBody>
          </p:sp>
        </mc:Choice>
        <mc:Fallback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  <a:blipFill>
                <a:blip r:embed="rId2"/>
                <a:stretch>
                  <a:fillRect l="-1670" t="-3051" r="-1566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EFB4BA38-B055-9885-67E7-982B2420AE5A}"/>
              </a:ext>
            </a:extLst>
          </p:cNvPr>
          <p:cNvSpPr txBox="1">
            <a:spLocks/>
          </p:cNvSpPr>
          <p:nvPr/>
        </p:nvSpPr>
        <p:spPr bwMode="auto">
          <a:xfrm>
            <a:off x="8532440" y="6525344"/>
            <a:ext cx="539095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10</a:t>
            </a:fld>
            <a:endParaRPr lang="it-IT" altLang="it-IT" b="1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20DE79B-4FAB-6B67-45B7-FBD7D15A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EQUIVARIANCE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A0C3B24-A8B5-8BF2-C409-ACAEDC0B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1" y="1526625"/>
            <a:ext cx="8175958" cy="16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D6BC-5153-42B4-867C-A3FA73F11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4C0BE87-DD7A-D5AD-5F81-9F87CD86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36912"/>
            <a:ext cx="7772400" cy="1096212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3200" kern="0" dirty="0">
                <a:latin typeface="Calibri" panose="020F0502020204030204" pitchFamily="34" charset="0"/>
              </a:rPr>
              <a:t>THANK YOU FOR THE ATTENTION</a:t>
            </a:r>
            <a:endParaRPr lang="en-GB" altLang="it-IT" sz="3200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6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0496F67A-7A15-FFA8-3445-C39B98F6F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5596" y="1268760"/>
            <a:ext cx="7272808" cy="2304256"/>
          </a:xfrm>
        </p:spPr>
        <p:txBody>
          <a:bodyPr/>
          <a:lstStyle/>
          <a:p>
            <a:r>
              <a:rPr lang="it-IT" altLang="it-IT" dirty="0" err="1"/>
              <a:t>Dealing</a:t>
            </a:r>
            <a:r>
              <a:rPr lang="it-IT" altLang="it-IT" dirty="0"/>
              <a:t> with </a:t>
            </a:r>
            <a:r>
              <a:rPr lang="it-IT" altLang="it-IT" dirty="0" err="1"/>
              <a:t>geometric</a:t>
            </a:r>
            <a:r>
              <a:rPr lang="it-IT" altLang="it-IT" dirty="0"/>
              <a:t> data </a:t>
            </a:r>
            <a:r>
              <a:rPr lang="it-IT" altLang="it-IT" dirty="0" err="1"/>
              <a:t>is</a:t>
            </a:r>
            <a:r>
              <a:rPr lang="it-IT" altLang="it-IT" dirty="0"/>
              <a:t> an </a:t>
            </a:r>
            <a:r>
              <a:rPr lang="it-IT" altLang="it-IT" dirty="0" err="1"/>
              <a:t>ongoing</a:t>
            </a:r>
            <a:r>
              <a:rPr lang="it-IT" altLang="it-IT" dirty="0"/>
              <a:t> task</a:t>
            </a:r>
          </a:p>
          <a:p>
            <a:r>
              <a:rPr lang="it-IT" altLang="it-IT" dirty="0"/>
              <a:t>GATr to deal with </a:t>
            </a:r>
            <a:r>
              <a:rPr lang="it-IT" altLang="it-IT" dirty="0" err="1"/>
              <a:t>them</a:t>
            </a:r>
            <a:r>
              <a:rPr lang="it-IT" altLang="it-IT" dirty="0"/>
              <a:t> and </a:t>
            </a:r>
            <a:r>
              <a:rPr lang="it-IT" altLang="it-IT" dirty="0" err="1"/>
              <a:t>guarantee</a:t>
            </a:r>
            <a:r>
              <a:rPr lang="it-IT" altLang="it-IT" dirty="0"/>
              <a:t> </a:t>
            </a:r>
            <a:r>
              <a:rPr lang="it-IT" altLang="it-IT" dirty="0" err="1"/>
              <a:t>equivariance</a:t>
            </a:r>
            <a:endParaRPr lang="it-IT" altLang="it-IT" dirty="0"/>
          </a:p>
          <a:p>
            <a:r>
              <a:rPr lang="it-IT" altLang="it-IT" b="1" dirty="0"/>
              <a:t>Models:</a:t>
            </a:r>
            <a:r>
              <a:rPr lang="it-IT" altLang="it-IT" dirty="0"/>
              <a:t> Transformer, </a:t>
            </a:r>
            <a:r>
              <a:rPr lang="it-IT" altLang="it-IT" dirty="0" err="1"/>
              <a:t>Metaformer</a:t>
            </a:r>
            <a:r>
              <a:rPr lang="it-IT" altLang="it-IT" dirty="0"/>
              <a:t>, GATr, </a:t>
            </a:r>
            <a:r>
              <a:rPr lang="it-IT" altLang="it-IT" dirty="0" err="1"/>
              <a:t>MetaGATr</a:t>
            </a:r>
            <a:endParaRPr lang="it-IT" altLang="it-IT" dirty="0"/>
          </a:p>
          <a:p>
            <a:r>
              <a:rPr lang="it-IT" altLang="it-IT" b="1" dirty="0"/>
              <a:t>Task:</a:t>
            </a:r>
            <a:r>
              <a:rPr lang="it-IT" altLang="it-IT" dirty="0"/>
              <a:t> </a:t>
            </a:r>
            <a:r>
              <a:rPr lang="it-IT" altLang="it-IT" dirty="0" err="1"/>
              <a:t>binary</a:t>
            </a:r>
            <a:r>
              <a:rPr lang="it-IT" altLang="it-IT" dirty="0"/>
              <a:t> </a:t>
            </a:r>
            <a:r>
              <a:rPr lang="it-IT" altLang="it-IT" dirty="0" err="1"/>
              <a:t>calssification</a:t>
            </a:r>
            <a:r>
              <a:rPr lang="it-IT" altLang="it-IT" dirty="0"/>
              <a:t> on a </a:t>
            </a:r>
            <a:r>
              <a:rPr lang="it-IT" altLang="it-IT" dirty="0" err="1"/>
              <a:t>geometric</a:t>
            </a:r>
            <a:r>
              <a:rPr lang="it-IT" altLang="it-IT" dirty="0"/>
              <a:t> dataset</a:t>
            </a:r>
          </a:p>
          <a:p>
            <a:r>
              <a:rPr lang="it-IT" altLang="it-IT" b="1" dirty="0"/>
              <a:t>Evaluation </a:t>
            </a:r>
            <a:r>
              <a:rPr lang="it-IT" altLang="it-IT" b="1" dirty="0" err="1"/>
              <a:t>metrics</a:t>
            </a:r>
            <a:r>
              <a:rPr lang="it-IT" altLang="it-IT" b="1" dirty="0"/>
              <a:t>:</a:t>
            </a:r>
            <a:r>
              <a:rPr lang="it-IT" altLang="it-IT" dirty="0"/>
              <a:t> </a:t>
            </a:r>
            <a:r>
              <a:rPr lang="it-IT" altLang="it-IT" dirty="0" err="1"/>
              <a:t>accuracy</a:t>
            </a:r>
            <a:r>
              <a:rPr lang="it-IT" altLang="it-IT" dirty="0"/>
              <a:t>, F1-score, </a:t>
            </a:r>
            <a:r>
              <a:rPr lang="it-IT" altLang="it-IT" dirty="0" err="1"/>
              <a:t>inference</a:t>
            </a:r>
            <a:r>
              <a:rPr lang="it-IT" altLang="it-IT" dirty="0"/>
              <a:t> time</a:t>
            </a:r>
          </a:p>
        </p:txBody>
      </p:sp>
      <p:pic>
        <p:nvPicPr>
          <p:cNvPr id="6" name="Immagine 5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E34738C5-A26F-8235-ADF0-82A0E2D0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2" y="3789040"/>
            <a:ext cx="7923876" cy="2016224"/>
          </a:xfrm>
          <a:prstGeom prst="rect">
            <a:avLst/>
          </a:prstGeom>
        </p:spPr>
      </p:pic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F5EE22B8-BEEE-85F8-FBA2-3DB215E9B966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2</a:t>
            </a:fld>
            <a:endParaRPr lang="it-IT" altLang="it-IT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egnaposto contenuto 1">
            <a:extLst>
              <a:ext uri="{FF2B5EF4-FFF2-40B4-BE49-F238E27FC236}">
                <a16:creationId xmlns:a16="http://schemas.microsoft.com/office/drawing/2014/main" id="{F037E04A-8D0A-D08C-E23D-8C55C160A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0" y="1592796"/>
            <a:ext cx="4237799" cy="3672408"/>
          </a:xfrm>
        </p:spPr>
        <p:txBody>
          <a:bodyPr/>
          <a:lstStyle/>
          <a:p>
            <a:r>
              <a:rPr lang="it-IT" altLang="it-IT" dirty="0" err="1"/>
              <a:t>Bifurcating</a:t>
            </a:r>
            <a:r>
              <a:rPr lang="it-IT" altLang="it-IT" dirty="0"/>
              <a:t> and single </a:t>
            </a:r>
            <a:r>
              <a:rPr lang="it-IT" altLang="it-IT" dirty="0" err="1"/>
              <a:t>arteries</a:t>
            </a:r>
            <a:r>
              <a:rPr lang="it-IT" altLang="it-IT" dirty="0"/>
              <a:t> </a:t>
            </a:r>
            <a:r>
              <a:rPr lang="it-IT" altLang="it-IT" dirty="0" err="1"/>
              <a:t>numeric</a:t>
            </a:r>
            <a:r>
              <a:rPr lang="it-IT" altLang="it-IT" dirty="0"/>
              <a:t> data</a:t>
            </a:r>
          </a:p>
          <a:p>
            <a:r>
              <a:rPr lang="it-IT" altLang="it-IT" b="1" dirty="0"/>
              <a:t>5 </a:t>
            </a:r>
            <a:r>
              <a:rPr lang="it-IT" altLang="it-IT" b="1" dirty="0" err="1"/>
              <a:t>properties</a:t>
            </a:r>
            <a:r>
              <a:rPr lang="it-IT" altLang="it-IT" b="1" dirty="0"/>
              <a:t>:</a:t>
            </a:r>
            <a:r>
              <a:rPr lang="it-IT" altLang="it-IT" dirty="0"/>
              <a:t> position, </a:t>
            </a:r>
            <a:r>
              <a:rPr lang="it-IT" altLang="it-IT" dirty="0" err="1"/>
              <a:t>wss</a:t>
            </a:r>
            <a:r>
              <a:rPr lang="it-IT" altLang="it-IT" dirty="0"/>
              <a:t>, face, pressure and </a:t>
            </a:r>
            <a:r>
              <a:rPr lang="it-IT" altLang="it-IT" dirty="0" err="1"/>
              <a:t>inlet</a:t>
            </a:r>
            <a:r>
              <a:rPr lang="it-IT" altLang="it-IT" dirty="0"/>
              <a:t> index</a:t>
            </a:r>
          </a:p>
          <a:p>
            <a:r>
              <a:rPr lang="it-IT" altLang="it-IT" b="1" dirty="0" err="1"/>
              <a:t>Colab</a:t>
            </a:r>
            <a:r>
              <a:rPr lang="it-IT" altLang="it-IT" b="1" dirty="0"/>
              <a:t> </a:t>
            </a:r>
            <a:r>
              <a:rPr lang="it-IT" altLang="it-IT" b="1" dirty="0" err="1"/>
              <a:t>restrictions</a:t>
            </a:r>
            <a:r>
              <a:rPr lang="it-IT" altLang="it-IT" b="1" dirty="0"/>
              <a:t>:</a:t>
            </a:r>
            <a:r>
              <a:rPr lang="it-IT" altLang="it-IT" dirty="0"/>
              <a:t> dataset </a:t>
            </a:r>
            <a:r>
              <a:rPr lang="it-IT" altLang="it-IT" dirty="0" err="1"/>
              <a:t>divided</a:t>
            </a:r>
            <a:r>
              <a:rPr lang="it-IT" altLang="it-IT" dirty="0"/>
              <a:t> </a:t>
            </a:r>
            <a:r>
              <a:rPr lang="it-IT" altLang="it-IT" dirty="0" err="1"/>
              <a:t>into</a:t>
            </a:r>
            <a:r>
              <a:rPr lang="it-IT" altLang="it-IT" dirty="0"/>
              <a:t> </a:t>
            </a:r>
            <a:r>
              <a:rPr lang="it-IT" altLang="it-IT" dirty="0" err="1"/>
              <a:t>partitions</a:t>
            </a:r>
            <a:r>
              <a:rPr lang="it-IT" altLang="it-IT" dirty="0"/>
              <a:t> and </a:t>
            </a:r>
            <a:r>
              <a:rPr lang="it-IT" altLang="it-IT" dirty="0" err="1"/>
              <a:t>then</a:t>
            </a:r>
            <a:r>
              <a:rPr lang="it-IT" altLang="it-IT" dirty="0"/>
              <a:t> </a:t>
            </a:r>
            <a:r>
              <a:rPr lang="it-IT" altLang="it-IT" dirty="0" err="1"/>
              <a:t>shuffled</a:t>
            </a:r>
            <a:endParaRPr lang="it-IT" altLang="it-IT" dirty="0"/>
          </a:p>
          <a:p>
            <a:r>
              <a:rPr lang="it-IT" altLang="it-IT" b="1" dirty="0"/>
              <a:t>Labels:</a:t>
            </a:r>
            <a:r>
              <a:rPr lang="it-IT" altLang="it-IT" dirty="0"/>
              <a:t> 0 for single, 1 for </a:t>
            </a:r>
            <a:r>
              <a:rPr lang="it-IT" altLang="it-IT" dirty="0" err="1"/>
              <a:t>bifurcating</a:t>
            </a:r>
            <a:endParaRPr lang="it-IT" altLang="it-IT" dirty="0"/>
          </a:p>
        </p:txBody>
      </p:sp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D113022C-C306-D53F-30E5-0BE414F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0379DE9F-721A-AFCE-83E1-4AEB25B8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CFDCA0-7519-6C23-9DA8-2D54C406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DATASET</a:t>
            </a:r>
          </a:p>
        </p:txBody>
      </p:sp>
      <p:pic>
        <p:nvPicPr>
          <p:cNvPr id="8" name="Immagine 7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513FA8D-D708-7907-0E56-80EC85954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13" t="21730" r="2264" b="11072"/>
          <a:stretch/>
        </p:blipFill>
        <p:spPr>
          <a:xfrm>
            <a:off x="2447404" y="1412776"/>
            <a:ext cx="1620012" cy="3852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magine 8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F55111B-3F15-7B12-F507-F0006B2D7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1" r="51863"/>
          <a:stretch/>
        </p:blipFill>
        <p:spPr>
          <a:xfrm>
            <a:off x="503543" y="1419632"/>
            <a:ext cx="1620012" cy="3836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3390DE-5338-B664-87D4-DEFB463EB2ED}"/>
              </a:ext>
            </a:extLst>
          </p:cNvPr>
          <p:cNvSpPr txBox="1"/>
          <p:nvPr/>
        </p:nvSpPr>
        <p:spPr>
          <a:xfrm>
            <a:off x="2494788" y="5373216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 err="1">
                <a:solidFill>
                  <a:srgbClr val="000000"/>
                </a:solidFill>
                <a:latin typeface="Calibri"/>
                <a:ea typeface="ＭＳ Ｐゴシック" charset="0"/>
              </a:rPr>
              <a:t>Bifurcating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F9D505-51EB-8417-6930-44E5D8FCA31F}"/>
              </a:ext>
            </a:extLst>
          </p:cNvPr>
          <p:cNvSpPr txBox="1"/>
          <p:nvPr/>
        </p:nvSpPr>
        <p:spPr>
          <a:xfrm>
            <a:off x="503543" y="5387599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>
                <a:solidFill>
                  <a:srgbClr val="000000"/>
                </a:solidFill>
                <a:latin typeface="Calibri"/>
                <a:ea typeface="ＭＳ Ｐゴシック" charset="0"/>
              </a:rPr>
              <a:t>Single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7A4D-7711-AB53-5C3F-D90D615B6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F6DD945E-4F9E-3218-6EAE-1AA5E613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4AC71FFC-B9A5-9DD7-BD00-F070C999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076491-C60B-F370-0297-318B2D83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EDA</a:t>
            </a:r>
          </a:p>
        </p:txBody>
      </p:sp>
      <p:pic>
        <p:nvPicPr>
          <p:cNvPr id="5" name="Immagine 4" descr="Immagine che contiene testo, schermata, Policromia&#10;&#10;Descrizione generata automaticamente">
            <a:extLst>
              <a:ext uri="{FF2B5EF4-FFF2-40B4-BE49-F238E27FC236}">
                <a16:creationId xmlns:a16="http://schemas.microsoft.com/office/drawing/2014/main" id="{437B82CB-6CF9-DB80-EB6A-49FD4125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63" y="1052736"/>
            <a:ext cx="5210075" cy="3793567"/>
          </a:xfrm>
          <a:prstGeom prst="rect">
            <a:avLst/>
          </a:prstGeom>
        </p:spPr>
      </p:pic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C4F97692-105A-0FE2-9E97-759594B6F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539" y="4940437"/>
            <a:ext cx="7570923" cy="969134"/>
          </a:xfrm>
        </p:spPr>
        <p:txBody>
          <a:bodyPr/>
          <a:lstStyle/>
          <a:p>
            <a:r>
              <a:rPr lang="it-IT" altLang="it-IT" dirty="0"/>
              <a:t>Knowledge of data from </a:t>
            </a:r>
            <a:r>
              <a:rPr lang="it-IT" altLang="it-IT" dirty="0" err="1"/>
              <a:t>analysis</a:t>
            </a:r>
            <a:r>
              <a:rPr lang="it-IT" altLang="it-IT" dirty="0"/>
              <a:t> and </a:t>
            </a:r>
            <a:r>
              <a:rPr lang="it-IT" altLang="it-IT" dirty="0" err="1"/>
              <a:t>expert</a:t>
            </a:r>
            <a:r>
              <a:rPr lang="it-IT" altLang="it-IT" dirty="0"/>
              <a:t> </a:t>
            </a:r>
            <a:r>
              <a:rPr lang="it-IT" altLang="it-IT" dirty="0" err="1"/>
              <a:t>consultation</a:t>
            </a:r>
            <a:endParaRPr lang="it-IT" altLang="it-IT" dirty="0"/>
          </a:p>
          <a:p>
            <a:r>
              <a:rPr lang="en-GB" altLang="it-IT" dirty="0"/>
              <a:t>Leverage earned information to better shape the data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1608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</p:spPr>
            <p:txBody>
              <a:bodyPr/>
              <a:lstStyle/>
              <a:p>
                <a:r>
                  <a:rPr lang="en-GB" dirty="0"/>
                  <a:t>Projective geometric algebra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3,0,1</m:t>
                        </m:r>
                      </m:sub>
                    </m:sSub>
                  </m:oMath>
                </a14:m>
                <a:endParaRPr lang="en-GB" b="0" i="0" dirty="0">
                  <a:effectLst/>
                  <a:latin typeface="Arial" panose="020B0604020202020204" pitchFamily="34" charset="0"/>
                </a:endParaRPr>
              </a:p>
              <a:p>
                <a:r>
                  <a:rPr lang="it-IT" altLang="it-IT" b="1" dirty="0"/>
                  <a:t>Multivectors:</a:t>
                </a:r>
                <a:r>
                  <a:rPr lang="it-IT" altLang="it-IT" dirty="0"/>
                  <a:t> arrays with 16 </a:t>
                </a:r>
                <a:r>
                  <a:rPr lang="it-IT" altLang="it-IT" dirty="0" err="1"/>
                  <a:t>elements</a:t>
                </a:r>
                <a:endParaRPr lang="it-IT" altLang="it-IT" dirty="0"/>
              </a:p>
              <a:p>
                <a:r>
                  <a:rPr lang="it-IT" altLang="it-IT" dirty="0" err="1"/>
                  <a:t>Inlet</a:t>
                </a:r>
                <a:r>
                  <a:rPr lang="it-IT" altLang="it-IT" dirty="0"/>
                  <a:t> index multivector </a:t>
                </a:r>
                <a:r>
                  <a:rPr lang="it-IT" altLang="it-IT" dirty="0" err="1"/>
                  <a:t>discarded</a:t>
                </a:r>
                <a:endParaRPr lang="it-IT" altLang="it-IT" dirty="0"/>
              </a:p>
            </p:txBody>
          </p:sp>
        </mc:Choice>
        <mc:Fallback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  <a:blipFill>
                <a:blip r:embed="rId2"/>
                <a:stretch>
                  <a:fillRect l="-1806" t="-3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7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FE6CD6E-6CD3-3D49-9C17-AB07E3E87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3" b="22665"/>
          <a:stretch/>
        </p:blipFill>
        <p:spPr bwMode="auto">
          <a:xfrm>
            <a:off x="1331639" y="1320999"/>
            <a:ext cx="7044704" cy="242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A50ABD9-7CE1-2046-1447-E050EB648D52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5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9F35265-495A-BD04-8100-83584AC6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egnaposto contenuto 1">
            <a:extLst>
              <a:ext uri="{FF2B5EF4-FFF2-40B4-BE49-F238E27FC236}">
                <a16:creationId xmlns:a16="http://schemas.microsoft.com/office/drawing/2014/main" id="{D7A6CBD7-04AE-3778-F20E-E60B1AAE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336985"/>
            <a:ext cx="7056784" cy="225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>
                <a:latin typeface="Calibri"/>
                <a:ea typeface="ＭＳ Ｐゴシック" charset="0"/>
              </a:rPr>
              <a:t>Equilinear: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learn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mapping</a:t>
            </a: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Equi-</a:t>
            </a:r>
            <a:r>
              <a:rPr lang="it-IT" altLang="it-IT" b="1" dirty="0" err="1">
                <a:latin typeface="Calibri"/>
                <a:ea typeface="ＭＳ Ｐゴシック" charset="0"/>
              </a:rPr>
              <a:t>layer</a:t>
            </a:r>
            <a:r>
              <a:rPr lang="it-IT" altLang="it-IT" b="1" dirty="0">
                <a:latin typeface="Calibri"/>
                <a:ea typeface="ＭＳ Ｐゴシック" charset="0"/>
              </a:rPr>
              <a:t> </a:t>
            </a:r>
            <a:r>
              <a:rPr lang="it-IT" altLang="it-IT" b="1" dirty="0" err="1">
                <a:latin typeface="Calibri"/>
                <a:ea typeface="ＭＳ Ｐゴシック" charset="0"/>
              </a:rPr>
              <a:t>norm</a:t>
            </a:r>
            <a:r>
              <a:rPr lang="it-IT" altLang="it-IT" b="1" dirty="0">
                <a:latin typeface="Calibri"/>
                <a:ea typeface="ＭＳ Ｐゴシック" charset="0"/>
              </a:rPr>
              <a:t>: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layer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normalization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perform</a:t>
            </a:r>
            <a:r>
              <a:rPr lang="it-IT" altLang="it-IT" dirty="0">
                <a:latin typeface="Calibri"/>
                <a:ea typeface="ＭＳ Ｐゴシック" charset="0"/>
              </a:rPr>
              <a:t> self </a:t>
            </a:r>
            <a:r>
              <a:rPr lang="it-IT" altLang="it-IT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dirty="0">
                <a:latin typeface="Calibri"/>
                <a:ea typeface="ＭＳ Ｐゴシック" charset="0"/>
              </a:rPr>
              <a:t> on data</a:t>
            </a:r>
          </a:p>
          <a:p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Bilinear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ability</a:t>
            </a:r>
            <a:r>
              <a:rPr lang="it-IT" altLang="it-IT" dirty="0">
                <a:latin typeface="Calibri"/>
                <a:ea typeface="ＭＳ Ｐゴシック" charset="0"/>
              </a:rPr>
              <a:t> to </a:t>
            </a:r>
            <a:r>
              <a:rPr lang="it-IT" altLang="it-IT" dirty="0" err="1">
                <a:latin typeface="Calibri"/>
                <a:ea typeface="ＭＳ Ｐゴシック" charset="0"/>
              </a:rPr>
              <a:t>distinguish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distances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b="1" dirty="0" err="1">
                <a:latin typeface="Calibri"/>
                <a:ea typeface="ＭＳ Ｐゴシック" charset="0"/>
              </a:rPr>
              <a:t>Gated</a:t>
            </a:r>
            <a:r>
              <a:rPr lang="it-IT" altLang="it-IT" b="1" dirty="0">
                <a:latin typeface="Calibri"/>
                <a:ea typeface="ＭＳ Ｐゴシック" charset="0"/>
              </a:rPr>
              <a:t> GELU: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activation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function</a:t>
            </a:r>
            <a:endParaRPr lang="it-IT" altLang="it-IT" dirty="0">
              <a:latin typeface="Calibri"/>
              <a:ea typeface="ＭＳ Ｐゴシック" charset="0"/>
            </a:endParaRPr>
          </a:p>
        </p:txBody>
      </p:sp>
      <p:pic>
        <p:nvPicPr>
          <p:cNvPr id="11271" name="Immagine 9">
            <a:extLst>
              <a:ext uri="{FF2B5EF4-FFF2-40B4-BE49-F238E27FC236}">
                <a16:creationId xmlns:a16="http://schemas.microsoft.com/office/drawing/2014/main" id="{8E5E5D9A-750F-C832-F95E-78142928B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r="2152"/>
          <a:stretch/>
        </p:blipFill>
        <p:spPr bwMode="auto">
          <a:xfrm>
            <a:off x="468845" y="1340768"/>
            <a:ext cx="8206310" cy="18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D3F9E0F-E8C0-4E3C-0EE0-0AD58BAD43DE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6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398AEC29-787C-E6C6-9053-6083A6F8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GATr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F821-5B3F-426F-4DF7-1589B160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egnaposto contenuto 1">
            <a:extLst>
              <a:ext uri="{FF2B5EF4-FFF2-40B4-BE49-F238E27FC236}">
                <a16:creationId xmlns:a16="http://schemas.microsoft.com/office/drawing/2014/main" id="{114BC82A-C342-90CD-265A-A13190BA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330878"/>
            <a:ext cx="500874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/>
              <a:t>Input FF:</a:t>
            </a:r>
            <a:r>
              <a:rPr lang="it-IT" altLang="it-IT" dirty="0"/>
              <a:t> input data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dirty="0"/>
              <a:t>No </a:t>
            </a:r>
            <a:r>
              <a:rPr lang="it-IT" altLang="it-IT" dirty="0" err="1"/>
              <a:t>positional</a:t>
            </a:r>
            <a:r>
              <a:rPr lang="it-IT" altLang="it-IT" dirty="0"/>
              <a:t>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b="1" dirty="0"/>
              <a:t>Encoder:</a:t>
            </a:r>
            <a:r>
              <a:rPr lang="it-IT" altLang="it-IT" dirty="0"/>
              <a:t> </a:t>
            </a:r>
            <a:r>
              <a:rPr lang="it-IT" altLang="it-IT" dirty="0" err="1"/>
              <a:t>Attention</a:t>
            </a:r>
            <a:r>
              <a:rPr lang="it-IT" altLang="it-IT" dirty="0"/>
              <a:t> and FF</a:t>
            </a:r>
          </a:p>
          <a:p>
            <a:r>
              <a:rPr lang="it-IT" altLang="it-IT" dirty="0"/>
              <a:t>No decoder</a:t>
            </a:r>
          </a:p>
          <a:p>
            <a:r>
              <a:rPr lang="it-IT" altLang="it-IT" b="1" dirty="0"/>
              <a:t>Output FF:</a:t>
            </a:r>
            <a:r>
              <a:rPr lang="it-IT" altLang="it-IT" dirty="0"/>
              <a:t> </a:t>
            </a:r>
            <a:r>
              <a:rPr lang="it-IT" altLang="it-IT" dirty="0" err="1"/>
              <a:t>classification</a:t>
            </a:r>
            <a:r>
              <a:rPr lang="it-IT" altLang="it-IT" dirty="0"/>
              <a:t> </a:t>
            </a:r>
            <a:r>
              <a:rPr lang="it-IT" altLang="it-IT" dirty="0" err="1"/>
              <a:t>layer</a:t>
            </a:r>
            <a:endParaRPr lang="it-IT" altLang="it-IT" dirty="0"/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A7D22FEE-6083-1C4F-00E7-FBB83BEA5F15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7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8D01D6CB-E469-84A9-A240-7067573F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TRANSFORMER ARCHITECTURE</a:t>
            </a:r>
          </a:p>
        </p:txBody>
      </p:sp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B2965E8E-0645-65CE-8704-C1F193B8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96752"/>
            <a:ext cx="1958510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359CDC-63BD-784E-6EDE-C17ED0349556}"/>
              </a:ext>
            </a:extLst>
          </p:cNvPr>
          <p:cNvCxnSpPr/>
          <p:nvPr/>
        </p:nvCxnSpPr>
        <p:spPr bwMode="auto">
          <a:xfrm>
            <a:off x="1979613" y="1679575"/>
            <a:ext cx="155575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</p:spPr>
      </p:cxn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378963DC-2B0B-33AA-D85D-E877C0A5FC1F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8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2A6F7E3-D620-D5BF-12B8-34EB9E46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METAFORMER ARCHITECTURE</a:t>
            </a: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CB15ADC-AE2E-7DE6-4CC1-DDDF8DEE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" y="1052736"/>
            <a:ext cx="3302329" cy="4719638"/>
          </a:xfrm>
          <a:prstGeom prst="rect">
            <a:avLst/>
          </a:prstGeom>
        </p:spPr>
      </p:pic>
      <p:sp>
        <p:nvSpPr>
          <p:cNvPr id="9" name="Segnaposto contenuto 1">
            <a:extLst>
              <a:ext uri="{FF2B5EF4-FFF2-40B4-BE49-F238E27FC236}">
                <a16:creationId xmlns:a16="http://schemas.microsoft.com/office/drawing/2014/main" id="{E245AAFA-70D4-CA96-8A8F-8C3233D8C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895" y="1548927"/>
            <a:ext cx="5008740" cy="372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eplacing attention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with a simpler token mixer</a:t>
            </a:r>
            <a:endParaRPr lang="it-IT" altLang="it-IT" dirty="0"/>
          </a:p>
          <a:p>
            <a:r>
              <a:rPr lang="it-IT" altLang="it-IT" b="1" dirty="0" err="1"/>
              <a:t>PoolFormer</a:t>
            </a:r>
            <a:r>
              <a:rPr lang="it-IT" altLang="it-IT" b="1" dirty="0"/>
              <a:t>:</a:t>
            </a:r>
            <a:r>
              <a:rPr lang="it-IT" altLang="it-IT" dirty="0"/>
              <a:t> pooling token mixer</a:t>
            </a:r>
          </a:p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educes the parameters and network inference time</a:t>
            </a:r>
          </a:p>
          <a:p>
            <a:r>
              <a:rPr lang="en-GB" dirty="0"/>
              <a:t>Increase performances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Aimed at computer vision tasks, but extendable</a:t>
            </a:r>
            <a:endParaRPr lang="it-IT" alt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A4B7A600-E8ED-5F8B-1B30-B41670696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0894" y="3717032"/>
            <a:ext cx="5962212" cy="1728192"/>
          </a:xfrm>
        </p:spPr>
        <p:txBody>
          <a:bodyPr/>
          <a:lstStyle/>
          <a:p>
            <a:r>
              <a:rPr lang="it-IT" altLang="it-IT" dirty="0" err="1"/>
              <a:t>Very</a:t>
            </a:r>
            <a:r>
              <a:rPr lang="it-IT" altLang="it-IT" dirty="0"/>
              <a:t> good </a:t>
            </a:r>
            <a:r>
              <a:rPr lang="it-IT" altLang="it-IT" dirty="0" err="1"/>
              <a:t>results</a:t>
            </a:r>
            <a:endParaRPr lang="it-IT" altLang="it-IT" dirty="0"/>
          </a:p>
          <a:p>
            <a:r>
              <a:rPr lang="it-IT" altLang="it-IT" dirty="0"/>
              <a:t>Easy task, </a:t>
            </a:r>
            <a:r>
              <a:rPr lang="it-IT" altLang="it-IT" dirty="0" err="1"/>
              <a:t>powerful</a:t>
            </a:r>
            <a:r>
              <a:rPr lang="it-IT" altLang="it-IT" dirty="0"/>
              <a:t> </a:t>
            </a:r>
            <a:r>
              <a:rPr lang="it-IT" altLang="it-IT" dirty="0" err="1"/>
              <a:t>architectures</a:t>
            </a:r>
            <a:endParaRPr lang="it-IT" altLang="it-IT" dirty="0"/>
          </a:p>
          <a:p>
            <a:r>
              <a:rPr lang="it-IT" altLang="it-IT" dirty="0"/>
              <a:t>No performance </a:t>
            </a:r>
            <a:r>
              <a:rPr lang="it-IT" altLang="it-IT" dirty="0" err="1"/>
              <a:t>aggravation</a:t>
            </a:r>
            <a:endParaRPr lang="it-IT" altLang="it-IT" dirty="0"/>
          </a:p>
          <a:p>
            <a:r>
              <a:rPr lang="it-IT" altLang="it-IT" dirty="0" err="1"/>
              <a:t>MetaFormer</a:t>
            </a:r>
            <a:r>
              <a:rPr lang="it-IT" altLang="it-IT" dirty="0"/>
              <a:t> </a:t>
            </a:r>
            <a:r>
              <a:rPr lang="it-IT" altLang="it-IT" dirty="0" err="1"/>
              <a:t>approach</a:t>
            </a:r>
            <a:r>
              <a:rPr lang="it-IT" altLang="it-IT" dirty="0"/>
              <a:t> </a:t>
            </a:r>
            <a:r>
              <a:rPr lang="it-IT" altLang="it-IT" dirty="0" err="1"/>
              <a:t>boost</a:t>
            </a:r>
            <a:r>
              <a:rPr lang="it-IT" altLang="it-IT" dirty="0"/>
              <a:t> performances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1148DCA-A519-9FC5-1856-086B8F997384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9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B33E928-AF20-B619-7E0C-C4928CCC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METRICS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23023A-91D3-DAA1-CD7B-43F5D9BC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6" y="1604127"/>
            <a:ext cx="7424408" cy="15796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311</Words>
  <Application>Microsoft Office PowerPoint</Application>
  <PresentationFormat>Presentazione su schermo (4:3)</PresentationFormat>
  <Paragraphs>68</Paragraphs>
  <Slides>11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Default Theme</vt:lpstr>
      <vt:lpstr>Geometric Algebra Transformers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82</cp:revision>
  <dcterms:created xsi:type="dcterms:W3CDTF">2006-11-20T16:13:10Z</dcterms:created>
  <dcterms:modified xsi:type="dcterms:W3CDTF">2024-02-13T18:36:54Z</dcterms:modified>
  <cp:category/>
</cp:coreProperties>
</file>