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57" autoAdjust="0"/>
  </p:normalViewPr>
  <p:slideViewPr>
    <p:cSldViewPr>
      <p:cViewPr>
        <p:scale>
          <a:sx n="70" d="100"/>
          <a:sy n="70" d="100"/>
        </p:scale>
        <p:origin x="1108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23D0-88AB-4797-829B-6F4F9A0E51BE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022FD-CB96-4326-B174-C961EDB79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022FD-CB96-4326-B174-C961EDB794D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162" y="2229357"/>
            <a:ext cx="1066800" cy="54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smac2025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85101" y="2289124"/>
            <a:ext cx="14312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5" dirty="0">
                <a:solidFill>
                  <a:srgbClr val="FFFFFF"/>
                </a:solidFill>
                <a:latin typeface="Arial Black"/>
                <a:cs typeface="Arial Black"/>
              </a:rPr>
              <a:t>README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453" y="821182"/>
            <a:ext cx="6219190" cy="2275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90805" indent="-342900">
              <a:lnSpc>
                <a:spcPct val="90000"/>
              </a:lnSpc>
              <a:spcBef>
                <a:spcPts val="315"/>
              </a:spcBef>
              <a:buClr>
                <a:srgbClr val="888888"/>
              </a:buClr>
              <a:buFont typeface="Noto Sans Symbols2"/>
              <a:buChar char="⮚"/>
              <a:tabLst>
                <a:tab pos="355600" algn="l"/>
              </a:tabLst>
            </a:pPr>
            <a:r>
              <a:rPr sz="1800" spc="-35" dirty="0">
                <a:solidFill>
                  <a:srgbClr val="3E3E3E"/>
                </a:solidFill>
                <a:latin typeface="Verdana"/>
                <a:cs typeface="Verdana"/>
              </a:rPr>
              <a:t>Slides</a:t>
            </a:r>
            <a:r>
              <a:rPr sz="1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3E3E3E"/>
                </a:solidFill>
                <a:latin typeface="Verdana"/>
                <a:cs typeface="Verdana"/>
              </a:rPr>
              <a:t>11-</a:t>
            </a:r>
            <a:r>
              <a:rPr sz="1800" spc="-300" dirty="0">
                <a:solidFill>
                  <a:srgbClr val="3E3E3E"/>
                </a:solidFill>
                <a:latin typeface="Verdana"/>
                <a:cs typeface="Verdana"/>
              </a:rPr>
              <a:t>14</a:t>
            </a:r>
            <a:r>
              <a:rPr sz="1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1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your</a:t>
            </a:r>
            <a:r>
              <a:rPr sz="1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project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/>
                <a:cs typeface="Verdana"/>
              </a:rPr>
              <a:t>pitch.</a:t>
            </a:r>
            <a:r>
              <a:rPr sz="1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Please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send</a:t>
            </a:r>
            <a:r>
              <a:rPr sz="1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slides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034A92"/>
                </a:solidFill>
                <a:uFill>
                  <a:solidFill>
                    <a:srgbClr val="034A92"/>
                  </a:solidFill>
                </a:uFill>
                <a:latin typeface="Verdana"/>
                <a:cs typeface="Verdana"/>
                <a:hlinkClick r:id="rId3"/>
              </a:rPr>
              <a:t>vismac2025@gmail.com</a:t>
            </a:r>
            <a:r>
              <a:rPr sz="1800" u="none" spc="-95" dirty="0">
                <a:solidFill>
                  <a:srgbClr val="034A92"/>
                </a:solidFill>
                <a:latin typeface="Verdana"/>
                <a:cs typeface="Verdana"/>
              </a:rPr>
              <a:t> </a:t>
            </a:r>
            <a:r>
              <a:rPr sz="1800" u="none" spc="-20" dirty="0">
                <a:solidFill>
                  <a:srgbClr val="3E3E3E"/>
                </a:solidFill>
                <a:latin typeface="Verdana"/>
                <a:cs typeface="Verdana"/>
              </a:rPr>
              <a:t>with </a:t>
            </a:r>
            <a:r>
              <a:rPr sz="1800" u="none" spc="85" dirty="0">
                <a:solidFill>
                  <a:srgbClr val="3E3E3E"/>
                </a:solidFill>
                <a:latin typeface="Trebuchet MS"/>
                <a:cs typeface="Trebuchet MS"/>
              </a:rPr>
              <a:t>subject</a:t>
            </a:r>
            <a:r>
              <a:rPr sz="1800" u="none" spc="-35" dirty="0">
                <a:solidFill>
                  <a:srgbClr val="3E3E3E"/>
                </a:solidFill>
                <a:latin typeface="Trebuchet MS"/>
                <a:cs typeface="Trebuchet MS"/>
              </a:rPr>
              <a:t> “[ELLIS</a:t>
            </a:r>
            <a:r>
              <a:rPr sz="1800" u="none" spc="-35" dirty="0">
                <a:solidFill>
                  <a:srgbClr val="3E3E3E"/>
                </a:solidFill>
                <a:latin typeface="Verdana"/>
                <a:cs typeface="Verdana"/>
              </a:rPr>
              <a:t>-</a:t>
            </a:r>
            <a:r>
              <a:rPr sz="1800" u="none" spc="190" dirty="0">
                <a:solidFill>
                  <a:srgbClr val="3E3E3E"/>
                </a:solidFill>
                <a:latin typeface="Trebuchet MS"/>
                <a:cs typeface="Trebuchet MS"/>
              </a:rPr>
              <a:t>VISMAC][Group##]</a:t>
            </a:r>
            <a:r>
              <a:rPr sz="1800" u="none" spc="-3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00" u="none" spc="55" dirty="0">
                <a:solidFill>
                  <a:srgbClr val="3E3E3E"/>
                </a:solidFill>
                <a:latin typeface="Trebuchet MS"/>
                <a:cs typeface="Trebuchet MS"/>
              </a:rPr>
              <a:t>project</a:t>
            </a:r>
            <a:r>
              <a:rPr sz="1800" u="none" spc="-4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3E3E3E"/>
                </a:solidFill>
                <a:latin typeface="Trebuchet MS"/>
                <a:cs typeface="Trebuchet MS"/>
              </a:rPr>
              <a:t>pitch”. </a:t>
            </a:r>
            <a:r>
              <a:rPr sz="1800" u="none" dirty="0">
                <a:solidFill>
                  <a:srgbClr val="3E3E3E"/>
                </a:solidFill>
                <a:latin typeface="Verdana"/>
                <a:cs typeface="Verdana"/>
              </a:rPr>
              <a:t>Deadline</a:t>
            </a:r>
            <a:r>
              <a:rPr sz="1800" u="none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dirty="0">
                <a:solidFill>
                  <a:srgbClr val="3E3E3E"/>
                </a:solidFill>
                <a:latin typeface="Verdana"/>
                <a:cs typeface="Verdana"/>
              </a:rPr>
              <a:t>on</a:t>
            </a:r>
            <a:r>
              <a:rPr sz="1800" u="none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spc="-10" dirty="0">
                <a:solidFill>
                  <a:srgbClr val="3E3E3E"/>
                </a:solidFill>
                <a:latin typeface="Verdana"/>
                <a:cs typeface="Verdana"/>
              </a:rPr>
              <a:t>Thursday</a:t>
            </a:r>
            <a:r>
              <a:rPr sz="1800" u="none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spc="90" dirty="0">
                <a:solidFill>
                  <a:srgbClr val="3E3E3E"/>
                </a:solidFill>
                <a:latin typeface="Verdana"/>
                <a:cs typeface="Verdana"/>
              </a:rPr>
              <a:t>Jan</a:t>
            </a:r>
            <a:r>
              <a:rPr sz="1800" u="none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spc="-55" dirty="0">
                <a:solidFill>
                  <a:srgbClr val="3E3E3E"/>
                </a:solidFill>
                <a:latin typeface="Verdana"/>
                <a:cs typeface="Verdana"/>
              </a:rPr>
              <a:t>30th</a:t>
            </a:r>
            <a:r>
              <a:rPr sz="1800" u="none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spc="-85" dirty="0">
                <a:solidFill>
                  <a:srgbClr val="3E3E3E"/>
                </a:solidFill>
                <a:latin typeface="Verdana"/>
                <a:cs typeface="Verdana"/>
              </a:rPr>
              <a:t>11:59pm.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90000"/>
              </a:lnSpc>
              <a:buClr>
                <a:srgbClr val="888888"/>
              </a:buClr>
              <a:buFont typeface="Noto Sans Symbols2"/>
              <a:buChar char="⮚"/>
              <a:tabLst>
                <a:tab pos="355600" algn="l"/>
              </a:tabLst>
            </a:pPr>
            <a:r>
              <a:rPr sz="1800" spc="-35" dirty="0">
                <a:solidFill>
                  <a:srgbClr val="3E3E3E"/>
                </a:solidFill>
                <a:latin typeface="Verdana"/>
                <a:cs typeface="Verdana"/>
              </a:rPr>
              <a:t>Slides</a:t>
            </a:r>
            <a:r>
              <a:rPr sz="1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2-</a:t>
            </a:r>
            <a:r>
              <a:rPr sz="1800" spc="-300" dirty="0">
                <a:solidFill>
                  <a:srgbClr val="3E3E3E"/>
                </a:solidFill>
                <a:latin typeface="Verdana"/>
                <a:cs typeface="Verdana"/>
              </a:rPr>
              <a:t>10</a:t>
            </a:r>
            <a:r>
              <a:rPr sz="1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1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1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final</a:t>
            </a:r>
            <a:r>
              <a:rPr sz="1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Verdana"/>
                <a:cs typeface="Verdana"/>
              </a:rPr>
              <a:t>presentation.</a:t>
            </a:r>
            <a:r>
              <a:rPr sz="1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You </a:t>
            </a:r>
            <a:r>
              <a:rPr sz="1800" spc="-50" dirty="0">
                <a:solidFill>
                  <a:srgbClr val="3E3E3E"/>
                </a:solidFill>
                <a:latin typeface="Verdana"/>
                <a:cs typeface="Verdana"/>
              </a:rPr>
              <a:t>will</a:t>
            </a:r>
            <a:r>
              <a:rPr sz="1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have</a:t>
            </a:r>
            <a:r>
              <a:rPr sz="1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5</a:t>
            </a:r>
            <a:r>
              <a:rPr sz="18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mins</a:t>
            </a:r>
            <a:r>
              <a:rPr sz="1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3E3E3E"/>
                </a:solidFill>
                <a:latin typeface="Verdana"/>
                <a:cs typeface="Verdana"/>
              </a:rPr>
              <a:t>present.</a:t>
            </a:r>
            <a:r>
              <a:rPr sz="1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Please</a:t>
            </a:r>
            <a:r>
              <a:rPr sz="1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send</a:t>
            </a:r>
            <a:r>
              <a:rPr sz="1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slides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034A92"/>
                </a:solidFill>
                <a:uFill>
                  <a:solidFill>
                    <a:srgbClr val="034A92"/>
                  </a:solidFill>
                </a:uFill>
                <a:latin typeface="Verdana"/>
                <a:cs typeface="Verdana"/>
                <a:hlinkClick r:id="rId3"/>
              </a:rPr>
              <a:t>vismac2025@gmail.com</a:t>
            </a:r>
            <a:r>
              <a:rPr sz="1800" u="none" spc="-80" dirty="0">
                <a:solidFill>
                  <a:srgbClr val="034A92"/>
                </a:solidFill>
                <a:latin typeface="Verdana"/>
                <a:cs typeface="Verdana"/>
              </a:rPr>
              <a:t> </a:t>
            </a:r>
            <a:r>
              <a:rPr sz="1800" u="none" dirty="0">
                <a:solidFill>
                  <a:srgbClr val="3E3E3E"/>
                </a:solidFill>
                <a:latin typeface="Trebuchet MS"/>
                <a:cs typeface="Trebuchet MS"/>
              </a:rPr>
              <a:t>with</a:t>
            </a:r>
            <a:r>
              <a:rPr sz="1800" u="none" spc="-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00" u="none" spc="80" dirty="0">
                <a:solidFill>
                  <a:srgbClr val="3E3E3E"/>
                </a:solidFill>
                <a:latin typeface="Trebuchet MS"/>
                <a:cs typeface="Trebuchet MS"/>
              </a:rPr>
              <a:t>subject</a:t>
            </a:r>
            <a:r>
              <a:rPr sz="1800" u="none" spc="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3E3E3E"/>
                </a:solidFill>
                <a:latin typeface="Trebuchet MS"/>
                <a:cs typeface="Trebuchet MS"/>
              </a:rPr>
              <a:t>“[ELLIS</a:t>
            </a:r>
            <a:r>
              <a:rPr sz="1800" u="none" spc="-10" dirty="0">
                <a:solidFill>
                  <a:srgbClr val="3E3E3E"/>
                </a:solidFill>
                <a:latin typeface="Verdana"/>
                <a:cs typeface="Verdana"/>
              </a:rPr>
              <a:t>- </a:t>
            </a:r>
            <a:r>
              <a:rPr sz="1800" u="none" spc="190" dirty="0">
                <a:solidFill>
                  <a:srgbClr val="3E3E3E"/>
                </a:solidFill>
                <a:latin typeface="Trebuchet MS"/>
                <a:cs typeface="Trebuchet MS"/>
              </a:rPr>
              <a:t>VISMAC][Group##]</a:t>
            </a:r>
            <a:r>
              <a:rPr sz="1800" u="none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00" u="none" spc="55" dirty="0">
                <a:solidFill>
                  <a:srgbClr val="3E3E3E"/>
                </a:solidFill>
                <a:latin typeface="Trebuchet MS"/>
                <a:cs typeface="Trebuchet MS"/>
              </a:rPr>
              <a:t>project</a:t>
            </a:r>
            <a:r>
              <a:rPr sz="1800" u="none" spc="-5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00" u="none" spc="45" dirty="0">
                <a:solidFill>
                  <a:srgbClr val="3E3E3E"/>
                </a:solidFill>
                <a:latin typeface="Trebuchet MS"/>
                <a:cs typeface="Trebuchet MS"/>
              </a:rPr>
              <a:t>presentation”.</a:t>
            </a:r>
            <a:r>
              <a:rPr sz="1800" u="none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00" u="none" spc="95" dirty="0">
                <a:solidFill>
                  <a:srgbClr val="3E3E3E"/>
                </a:solidFill>
                <a:latin typeface="Trebuchet MS"/>
                <a:cs typeface="Trebuchet MS"/>
              </a:rPr>
              <a:t>Deadline </a:t>
            </a:r>
            <a:r>
              <a:rPr sz="1800" u="none" spc="-30" dirty="0">
                <a:solidFill>
                  <a:srgbClr val="3E3E3E"/>
                </a:solidFill>
                <a:latin typeface="Verdana"/>
                <a:cs typeface="Verdana"/>
              </a:rPr>
              <a:t>Friday</a:t>
            </a:r>
            <a:r>
              <a:rPr sz="1800" u="none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spc="90" dirty="0">
                <a:solidFill>
                  <a:srgbClr val="3E3E3E"/>
                </a:solidFill>
                <a:latin typeface="Verdana"/>
                <a:cs typeface="Verdana"/>
              </a:rPr>
              <a:t>Jan</a:t>
            </a:r>
            <a:r>
              <a:rPr sz="1800" u="none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spc="-195" dirty="0">
                <a:solidFill>
                  <a:srgbClr val="3E3E3E"/>
                </a:solidFill>
                <a:latin typeface="Verdana"/>
                <a:cs typeface="Verdana"/>
              </a:rPr>
              <a:t>31st</a:t>
            </a:r>
            <a:r>
              <a:rPr sz="1800" u="none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u="none" spc="-10" dirty="0">
                <a:solidFill>
                  <a:srgbClr val="3E3E3E"/>
                </a:solidFill>
                <a:latin typeface="Verdana"/>
                <a:cs typeface="Verdana"/>
              </a:rPr>
              <a:t>8:59am.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544" y="1571320"/>
            <a:ext cx="185293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0" dirty="0"/>
              <a:t>Thank</a:t>
            </a:r>
            <a:r>
              <a:rPr sz="2700" spc="-475" dirty="0"/>
              <a:t> </a:t>
            </a:r>
            <a:r>
              <a:rPr sz="2700" spc="-20" dirty="0"/>
              <a:t>you!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9195" y="784140"/>
            <a:ext cx="2671445" cy="162306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800" dirty="0">
                <a:solidFill>
                  <a:srgbClr val="393838"/>
                </a:solidFill>
                <a:latin typeface="Verdana"/>
                <a:cs typeface="Verdana"/>
              </a:rPr>
              <a:t>Team</a:t>
            </a:r>
            <a:r>
              <a:rPr sz="1800" spc="-5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Verdana"/>
                <a:cs typeface="Verdana"/>
              </a:rPr>
              <a:t>Members</a:t>
            </a:r>
            <a:endParaRPr sz="18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40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Adrián</a:t>
            </a:r>
            <a:r>
              <a:rPr sz="1500" spc="-8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Szlatincsán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29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Claudio</a:t>
            </a:r>
            <a:r>
              <a:rPr sz="1500" spc="12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Schiavella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15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Dania</a:t>
            </a:r>
            <a:r>
              <a:rPr sz="1500" spc="-45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Batool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15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Francesco</a:t>
            </a:r>
            <a:r>
              <a:rPr sz="1500" spc="75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Dibitonto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29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Francesco</a:t>
            </a:r>
            <a:r>
              <a:rPr sz="1500" spc="85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393838"/>
                </a:solidFill>
                <a:latin typeface="Verdana"/>
                <a:cs typeface="Verdana"/>
              </a:rPr>
              <a:t>Pro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195" y="2663444"/>
            <a:ext cx="2011045" cy="861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393838"/>
                </a:solidFill>
                <a:latin typeface="Verdana"/>
                <a:cs typeface="Verdana"/>
              </a:rPr>
              <a:t>Team</a:t>
            </a:r>
            <a:r>
              <a:rPr sz="1800" spc="-5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Verdana"/>
                <a:cs typeface="Verdana"/>
              </a:rPr>
              <a:t>Mentors</a:t>
            </a:r>
            <a:endParaRPr sz="18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300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Arial"/>
                <a:cs typeface="Arial"/>
              </a:rPr>
              <a:t>Bin</a:t>
            </a:r>
            <a:r>
              <a:rPr sz="15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393838"/>
                </a:solidFill>
                <a:latin typeface="Arial"/>
                <a:cs typeface="Arial"/>
              </a:rPr>
              <a:t>Ren</a:t>
            </a:r>
            <a:endParaRPr sz="15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155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Arial"/>
                <a:cs typeface="Arial"/>
              </a:rPr>
              <a:t>Moreno</a:t>
            </a:r>
            <a:r>
              <a:rPr sz="1500" spc="-5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Arial"/>
                <a:cs typeface="Arial"/>
              </a:rPr>
              <a:t>D’Incà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106" y="2387345"/>
            <a:ext cx="1268095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FFFFFF"/>
                </a:solidFill>
                <a:latin typeface="Arial Black"/>
                <a:cs typeface="Arial Black"/>
              </a:rPr>
              <a:t>B.Y.O.B.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ruo</a:t>
            </a:r>
            <a:r>
              <a:rPr sz="2000" spc="-2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spc="-2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sai</a:t>
            </a:r>
            <a:r>
              <a:rPr sz="2000" spc="-2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808" y="77723"/>
            <a:ext cx="8794115" cy="4846955"/>
            <a:chOff x="172808" y="77723"/>
            <a:chExt cx="8794115" cy="4846955"/>
          </a:xfrm>
        </p:grpSpPr>
        <p:sp>
          <p:nvSpPr>
            <p:cNvPr id="3" name="object 3"/>
            <p:cNvSpPr/>
            <p:nvPr/>
          </p:nvSpPr>
          <p:spPr>
            <a:xfrm>
              <a:off x="172808" y="96773"/>
              <a:ext cx="8794115" cy="4808855"/>
            </a:xfrm>
            <a:custGeom>
              <a:avLst/>
              <a:gdLst/>
              <a:ahLst/>
              <a:cxnLst/>
              <a:rect l="l" t="t" r="r" b="b"/>
              <a:pathLst>
                <a:path w="8794115" h="4808855">
                  <a:moveTo>
                    <a:pt x="4398302" y="0"/>
                  </a:moveTo>
                  <a:lnTo>
                    <a:pt x="4395254" y="4808448"/>
                  </a:lnTo>
                </a:path>
                <a:path w="8794115" h="4808855">
                  <a:moveTo>
                    <a:pt x="8793645" y="2276856"/>
                  </a:moveTo>
                  <a:lnTo>
                    <a:pt x="0" y="227685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544" y="209677"/>
              <a:ext cx="3041015" cy="20491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287" y="568833"/>
            <a:ext cx="3727450" cy="14979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11150" marR="5080" indent="-299085">
              <a:lnSpc>
                <a:spcPts val="1400"/>
              </a:lnSpc>
              <a:spcBef>
                <a:spcPts val="275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sz="1300" spc="-20" dirty="0">
                <a:solidFill>
                  <a:schemeClr val="tx1"/>
                </a:solidFill>
                <a:latin typeface="Verdana"/>
                <a:cs typeface="Verdana"/>
              </a:rPr>
              <a:t>Vision</a:t>
            </a:r>
            <a:r>
              <a:rPr sz="13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Language</a:t>
            </a:r>
            <a:r>
              <a:rPr sz="13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models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Verdana"/>
              </a:rPr>
              <a:t> (VLMs)</a:t>
            </a:r>
            <a:r>
              <a:rPr sz="13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chemeClr val="tx1"/>
                </a:solidFill>
                <a:latin typeface="Verdana"/>
                <a:cs typeface="Verdana"/>
              </a:rPr>
              <a:t>have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demonstrated</a:t>
            </a:r>
            <a:r>
              <a:rPr sz="1300" spc="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remarkable</a:t>
            </a:r>
            <a:r>
              <a:rPr sz="13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Verdana"/>
                <a:cs typeface="Verdana"/>
              </a:rPr>
              <a:t>performances</a:t>
            </a:r>
            <a:endParaRPr sz="13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311150" indent="-298450">
              <a:lnSpc>
                <a:spcPts val="1485"/>
              </a:lnSpc>
              <a:spcBef>
                <a:spcPts val="630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sz="1300" spc="-105" dirty="0">
                <a:solidFill>
                  <a:schemeClr val="tx1"/>
                </a:solidFill>
                <a:latin typeface="Arial Black"/>
                <a:cs typeface="Arial Black"/>
              </a:rPr>
              <a:t>But</a:t>
            </a:r>
            <a:r>
              <a:rPr sz="1300" spc="-110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sz="1300" spc="-20" dirty="0">
                <a:solidFill>
                  <a:schemeClr val="tx1"/>
                </a:solidFill>
                <a:latin typeface="Verdana"/>
                <a:cs typeface="Verdana"/>
              </a:rPr>
              <a:t>they</a:t>
            </a:r>
            <a:r>
              <a:rPr sz="13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have</a:t>
            </a:r>
            <a:r>
              <a:rPr sz="13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chemeClr val="tx1"/>
                </a:solidFill>
                <a:latin typeface="Verdana"/>
                <a:cs typeface="Verdana"/>
              </a:rPr>
              <a:t>inherited</a:t>
            </a:r>
            <a:r>
              <a:rPr sz="13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biases</a:t>
            </a:r>
            <a:r>
              <a:rPr sz="13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from</a:t>
            </a:r>
            <a:r>
              <a:rPr sz="13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endParaRPr sz="13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311150">
              <a:lnSpc>
                <a:spcPts val="1485"/>
              </a:lnSpc>
            </a:pPr>
            <a:r>
              <a:rPr sz="1300" spc="-10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3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Verdana"/>
                <a:cs typeface="Verdana"/>
              </a:rPr>
              <a:t>corpus</a:t>
            </a:r>
            <a:endParaRPr sz="13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311150" marR="29209" indent="-299085">
              <a:lnSpc>
                <a:spcPts val="1400"/>
              </a:lnSpc>
              <a:spcBef>
                <a:spcPts val="830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sz="1300" spc="-10" dirty="0">
                <a:solidFill>
                  <a:schemeClr val="tx1"/>
                </a:solidFill>
                <a:latin typeface="Verdana"/>
                <a:cs typeface="Verdana"/>
              </a:rPr>
              <a:t>Target</a:t>
            </a:r>
            <a:r>
              <a:rPr sz="13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computational</a:t>
            </a:r>
            <a:r>
              <a:rPr sz="1300" spc="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Verdana"/>
                <a:cs typeface="Verdana"/>
              </a:rPr>
              <a:t>motifs:</a:t>
            </a:r>
            <a:r>
              <a:rPr sz="13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Verdana"/>
                <a:cs typeface="Verdana"/>
              </a:rPr>
              <a:t>Multimodal </a:t>
            </a:r>
            <a:r>
              <a:rPr sz="1300" spc="-40" dirty="0">
                <a:solidFill>
                  <a:schemeClr val="tx1"/>
                </a:solidFill>
                <a:latin typeface="Verdana"/>
                <a:cs typeface="Verdana"/>
              </a:rPr>
              <a:t>Learning,</a:t>
            </a:r>
            <a:r>
              <a:rPr sz="13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Verdana"/>
              </a:rPr>
              <a:t>Large-Scale</a:t>
            </a:r>
            <a:r>
              <a:rPr sz="13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Verdana"/>
                <a:cs typeface="Verdana"/>
              </a:rPr>
              <a:t>Pretraining,</a:t>
            </a:r>
            <a:r>
              <a:rPr sz="13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chemeClr val="tx1"/>
                </a:solidFill>
                <a:latin typeface="Verdana"/>
                <a:cs typeface="Verdana"/>
              </a:rPr>
              <a:t>Bias </a:t>
            </a:r>
            <a:r>
              <a:rPr sz="1300" spc="-10" dirty="0">
                <a:solidFill>
                  <a:schemeClr val="tx1"/>
                </a:solidFill>
                <a:latin typeface="Verdana"/>
                <a:cs typeface="Verdana"/>
              </a:rPr>
              <a:t>Mitigation</a:t>
            </a:r>
            <a:endParaRPr sz="13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161" y="2657563"/>
            <a:ext cx="4210176" cy="228588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1150" indent="-298450">
              <a:spcBef>
                <a:spcPts val="650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Verdana"/>
              </a:rPr>
              <a:t>Objective: </a:t>
            </a:r>
          </a:p>
          <a:p>
            <a:pPr marL="266700">
              <a:spcBef>
                <a:spcPts val="650"/>
              </a:spcBef>
              <a:buClr>
                <a:srgbClr val="888888"/>
              </a:buClr>
              <a:buSzPct val="130769"/>
              <a:tabLst>
                <a:tab pos="311150" algn="l"/>
              </a:tabLst>
            </a:pPr>
            <a:r>
              <a:rPr lang="en-US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To mitigate</a:t>
            </a:r>
            <a:r>
              <a:rPr lang="en-US" sz="1300" spc="-4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lang="en-US" sz="1300" spc="-1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the</a:t>
            </a:r>
            <a:r>
              <a:rPr lang="en-US" sz="1300" spc="-5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gender and ethnicity biases in 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VLMs</a:t>
            </a:r>
            <a:r>
              <a:rPr lang="en-US" sz="1300" spc="-1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.</a:t>
            </a:r>
          </a:p>
          <a:p>
            <a:pPr marL="311150" indent="-298450">
              <a:spcBef>
                <a:spcPts val="650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lang="en-GB" sz="1300" b="1" u="sng" dirty="0">
                <a:solidFill>
                  <a:schemeClr val="accent1">
                    <a:lumMod val="75000"/>
                  </a:schemeClr>
                </a:solidFill>
                <a:latin typeface="Verdana"/>
                <a:cs typeface="Times New Roman" panose="02020603050405020304" pitchFamily="18" charset="0"/>
              </a:rPr>
              <a:t>Approach: </a:t>
            </a:r>
          </a:p>
          <a:p>
            <a:pPr marL="265113" indent="-173038">
              <a:spcBef>
                <a:spcPts val="65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311150" algn="l"/>
              </a:tabLst>
            </a:pPr>
            <a:r>
              <a:rPr lang="en-GB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Generating an</a:t>
            </a:r>
            <a:r>
              <a:rPr lang="en-GB" sz="1300" spc="5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unbiased</a:t>
            </a:r>
            <a:r>
              <a:rPr lang="en-GB" sz="1300" spc="7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lang="en-GB" sz="1300" spc="-3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text-</a:t>
            </a:r>
            <a:r>
              <a:rPr lang="en-GB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image</a:t>
            </a:r>
            <a:r>
              <a:rPr lang="en-GB" sz="1300" spc="35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lang="en-GB" sz="1300" spc="-1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dataset using GPT4 and FLUX.</a:t>
            </a:r>
          </a:p>
          <a:p>
            <a:pPr marL="265113" indent="-173038">
              <a:spcBef>
                <a:spcPts val="65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311150" algn="l"/>
              </a:tabLst>
            </a:pPr>
            <a:r>
              <a:rPr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Fine-tun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ing the </a:t>
            </a:r>
            <a:r>
              <a:rPr lang="en-US" sz="1300" dirty="0" err="1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OpenCLIP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model with </a:t>
            </a:r>
            <a:r>
              <a:rPr lang="en-US" sz="1300" dirty="0" err="1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DoRa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using</a:t>
            </a:r>
            <a:r>
              <a:rPr sz="1300" spc="-35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synthetic</a:t>
            </a:r>
            <a:r>
              <a:rPr sz="1300" spc="-4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dataset</a:t>
            </a:r>
            <a:r>
              <a:rPr lang="en-US" sz="1300" spc="-1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.</a:t>
            </a:r>
          </a:p>
          <a:p>
            <a:pPr marL="265113" indent="-173038">
              <a:spcBef>
                <a:spcPts val="65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311150" algn="l"/>
              </a:tabLst>
            </a:pPr>
            <a:r>
              <a:rPr sz="1300" spc="-2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Evaluat</a:t>
            </a:r>
            <a:r>
              <a:rPr lang="en-US" sz="1300" spc="-2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ing</a:t>
            </a:r>
            <a:r>
              <a:rPr sz="1300" spc="-2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the</a:t>
            </a:r>
            <a:r>
              <a:rPr sz="1300" spc="-15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fine-tuned</a:t>
            </a:r>
            <a:r>
              <a:rPr sz="1300" spc="-2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 </a:t>
            </a:r>
            <a:r>
              <a:rPr sz="130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model</a:t>
            </a:r>
            <a:r>
              <a:rPr lang="en-US" sz="1300" spc="-10" dirty="0">
                <a:solidFill>
                  <a:schemeClr val="tx1"/>
                </a:solidFill>
                <a:latin typeface="Verdana"/>
                <a:cs typeface="Times New Roman" panose="02020603050405020304" pitchFamily="18" charset="0"/>
              </a:rPr>
              <a:t>.</a:t>
            </a:r>
            <a:endParaRPr sz="1300" dirty="0">
              <a:solidFill>
                <a:schemeClr val="tx1"/>
              </a:solidFill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7180" y="2924682"/>
            <a:ext cx="4017010" cy="1758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indent="-298450">
              <a:spcBef>
                <a:spcPts val="635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lang="en-US" sz="1300" spc="-45" dirty="0">
                <a:solidFill>
                  <a:schemeClr val="tx1"/>
                </a:solidFill>
                <a:latin typeface="Verdana"/>
                <a:cs typeface="Verdana"/>
              </a:rPr>
              <a:t>Mitigated the gender and ethnicity biases in </a:t>
            </a:r>
            <a:r>
              <a:rPr lang="en-US" sz="1300" spc="-45" dirty="0" err="1">
                <a:solidFill>
                  <a:schemeClr val="tx1"/>
                </a:solidFill>
                <a:latin typeface="Verdana"/>
                <a:cs typeface="Verdana"/>
              </a:rPr>
              <a:t>OpneCLIP</a:t>
            </a:r>
            <a:r>
              <a:rPr lang="en-US" sz="1300" spc="-45" dirty="0">
                <a:solidFill>
                  <a:schemeClr val="tx1"/>
                </a:solidFill>
                <a:latin typeface="Verdana"/>
                <a:cs typeface="Verdana"/>
              </a:rPr>
              <a:t> model.</a:t>
            </a:r>
          </a:p>
          <a:p>
            <a:pPr marL="311150" indent="-298450">
              <a:spcBef>
                <a:spcPts val="635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lang="en-US" sz="1300" spc="-45" dirty="0">
                <a:solidFill>
                  <a:schemeClr val="tx1"/>
                </a:solidFill>
                <a:latin typeface="Verdana"/>
                <a:cs typeface="Verdana"/>
              </a:rPr>
              <a:t>Implemented a fine-tuning approach using synthetic text-image dataset.</a:t>
            </a:r>
          </a:p>
          <a:p>
            <a:pPr marL="311150" indent="-298450">
              <a:spcBef>
                <a:spcPts val="635"/>
              </a:spcBef>
              <a:buClr>
                <a:srgbClr val="888888"/>
              </a:buClr>
              <a:buSzPct val="130769"/>
              <a:buFont typeface="Times New Roman"/>
              <a:buChar char="▪"/>
              <a:tabLst>
                <a:tab pos="311150" algn="l"/>
              </a:tabLst>
            </a:pPr>
            <a:r>
              <a:rPr lang="en-GB" sz="1300" spc="-45" dirty="0">
                <a:solidFill>
                  <a:schemeClr val="tx1"/>
                </a:solidFill>
                <a:latin typeface="Verdana"/>
                <a:cs typeface="Verdana"/>
              </a:rPr>
              <a:t>This</a:t>
            </a:r>
            <a:r>
              <a:rPr lang="en-US" sz="13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Verdana"/>
              </a:rPr>
              <a:t>allow</a:t>
            </a:r>
            <a:r>
              <a:rPr lang="en-US" sz="13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300" spc="10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lang="en-US" sz="13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Verdana"/>
              </a:rPr>
              <a:t>socially-aware</a:t>
            </a:r>
            <a:r>
              <a:rPr lang="en-US" sz="13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lang="en-US" sz="13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lang="en-US" sz="13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1300" spc="-10" dirty="0">
                <a:solidFill>
                  <a:schemeClr val="tx1"/>
                </a:solidFill>
                <a:latin typeface="Verdana"/>
                <a:cs typeface="Verdana"/>
              </a:rPr>
              <a:t>powerful</a:t>
            </a:r>
            <a:endParaRPr lang="en-US" sz="13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311785"/>
            <a:r>
              <a:rPr lang="en-US" sz="1300" dirty="0">
                <a:solidFill>
                  <a:schemeClr val="tx1"/>
                </a:solidFill>
                <a:latin typeface="Verdana"/>
                <a:cs typeface="Verdana"/>
              </a:rPr>
              <a:t>VLMs </a:t>
            </a:r>
            <a:r>
              <a:rPr lang="en-US" sz="1300" dirty="0">
                <a:solidFill>
                  <a:schemeClr val="tx1"/>
                </a:solidFill>
                <a:latin typeface="Verdana"/>
              </a:rPr>
              <a:t>and builds trust in AI systems by improving the fairness and equity. </a:t>
            </a:r>
            <a:endParaRPr lang="en-GB" sz="1300" dirty="0">
              <a:solidFill>
                <a:schemeClr val="tx1"/>
              </a:solidFill>
              <a:latin typeface="Verdana"/>
            </a:endParaRPr>
          </a:p>
          <a:p>
            <a:pPr marL="311785">
              <a:lnSpc>
                <a:spcPts val="1480"/>
              </a:lnSpc>
            </a:pPr>
            <a:endParaRPr lang="en-US" sz="13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383" y="193674"/>
            <a:ext cx="19189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solidFill>
                  <a:srgbClr val="393838"/>
                </a:solidFill>
                <a:latin typeface="Arial Black"/>
                <a:cs typeface="Arial Black"/>
              </a:rPr>
              <a:t>Application</a:t>
            </a:r>
            <a:r>
              <a:rPr sz="1300" spc="-60" dirty="0">
                <a:solidFill>
                  <a:srgbClr val="393838"/>
                </a:solidFill>
                <a:latin typeface="Arial Black"/>
                <a:cs typeface="Arial Black"/>
              </a:rPr>
              <a:t> </a:t>
            </a:r>
            <a:r>
              <a:rPr sz="1300" spc="-95" dirty="0">
                <a:solidFill>
                  <a:srgbClr val="393838"/>
                </a:solidFill>
                <a:latin typeface="Arial Black"/>
                <a:cs typeface="Arial Black"/>
              </a:rPr>
              <a:t>Background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2459990"/>
            <a:ext cx="2893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0" dirty="0">
                <a:solidFill>
                  <a:srgbClr val="393838"/>
                </a:solidFill>
                <a:latin typeface="Arial Black"/>
                <a:cs typeface="Arial Black"/>
              </a:rPr>
              <a:t>Hackathon</a:t>
            </a:r>
            <a:r>
              <a:rPr sz="1300" spc="-90" dirty="0">
                <a:solidFill>
                  <a:srgbClr val="393838"/>
                </a:solidFill>
                <a:latin typeface="Arial Black"/>
                <a:cs typeface="Arial Black"/>
              </a:rPr>
              <a:t> </a:t>
            </a:r>
            <a:r>
              <a:rPr sz="1300" spc="-100" dirty="0">
                <a:solidFill>
                  <a:srgbClr val="393838"/>
                </a:solidFill>
                <a:latin typeface="Arial Black"/>
                <a:cs typeface="Arial Black"/>
              </a:rPr>
              <a:t>Objectives</a:t>
            </a:r>
            <a:r>
              <a:rPr sz="1300" spc="-270" dirty="0">
                <a:solidFill>
                  <a:srgbClr val="393838"/>
                </a:solidFill>
                <a:latin typeface="Arial Black"/>
                <a:cs typeface="Arial Black"/>
              </a:rPr>
              <a:t> </a:t>
            </a:r>
            <a:r>
              <a:rPr sz="1300" spc="-45" dirty="0">
                <a:solidFill>
                  <a:srgbClr val="393838"/>
                </a:solidFill>
                <a:latin typeface="Arial Black"/>
                <a:cs typeface="Arial Black"/>
              </a:rPr>
              <a:t>and</a:t>
            </a:r>
            <a:r>
              <a:rPr sz="1300" spc="-150" dirty="0">
                <a:solidFill>
                  <a:srgbClr val="393838"/>
                </a:solidFill>
                <a:latin typeface="Arial Black"/>
                <a:cs typeface="Arial Black"/>
              </a:rPr>
              <a:t> </a:t>
            </a:r>
            <a:r>
              <a:rPr sz="1300" spc="-70" dirty="0">
                <a:solidFill>
                  <a:srgbClr val="393838"/>
                </a:solidFill>
                <a:latin typeface="Arial Black"/>
                <a:cs typeface="Arial Black"/>
              </a:rPr>
              <a:t>Approach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3277" y="2500630"/>
            <a:ext cx="31057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45" dirty="0">
                <a:solidFill>
                  <a:srgbClr val="393838"/>
                </a:solidFill>
                <a:latin typeface="Arial Black"/>
                <a:cs typeface="Arial Black"/>
              </a:rPr>
              <a:t>Technical</a:t>
            </a:r>
            <a:r>
              <a:rPr sz="1300" spc="-80" dirty="0">
                <a:solidFill>
                  <a:srgbClr val="393838"/>
                </a:solidFill>
                <a:latin typeface="Arial Black"/>
                <a:cs typeface="Arial Black"/>
              </a:rPr>
              <a:t> </a:t>
            </a:r>
            <a:r>
              <a:rPr sz="1300" spc="-125" dirty="0">
                <a:solidFill>
                  <a:srgbClr val="393838"/>
                </a:solidFill>
                <a:latin typeface="Arial Black"/>
                <a:cs typeface="Arial Black"/>
              </a:rPr>
              <a:t>Accomplishments</a:t>
            </a:r>
            <a:r>
              <a:rPr sz="1300" spc="-254" dirty="0">
                <a:solidFill>
                  <a:srgbClr val="393838"/>
                </a:solidFill>
                <a:latin typeface="Arial Black"/>
                <a:cs typeface="Arial Black"/>
              </a:rPr>
              <a:t> </a:t>
            </a:r>
            <a:r>
              <a:rPr sz="1300" spc="-40" dirty="0">
                <a:solidFill>
                  <a:srgbClr val="393838"/>
                </a:solidFill>
                <a:latin typeface="Arial Black"/>
                <a:cs typeface="Arial Black"/>
              </a:rPr>
              <a:t>and</a:t>
            </a:r>
            <a:r>
              <a:rPr sz="1300" spc="-140" dirty="0">
                <a:solidFill>
                  <a:srgbClr val="393838"/>
                </a:solidFill>
                <a:latin typeface="Arial Black"/>
                <a:cs typeface="Arial Black"/>
              </a:rPr>
              <a:t> </a:t>
            </a:r>
            <a:r>
              <a:rPr sz="1300" spc="-85" dirty="0">
                <a:solidFill>
                  <a:srgbClr val="393838"/>
                </a:solidFill>
                <a:latin typeface="Arial Black"/>
                <a:cs typeface="Arial Black"/>
              </a:rPr>
              <a:t>Impact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3450" y="766064"/>
            <a:ext cx="13906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Plot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Showing Representative Result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7806" y="1880361"/>
            <a:ext cx="1338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i="1" dirty="0">
                <a:latin typeface="Arial"/>
                <a:cs typeface="Arial"/>
              </a:rPr>
              <a:t>Caption</a:t>
            </a:r>
            <a:r>
              <a:rPr sz="1000" b="1" i="1" spc="-35" dirty="0">
                <a:latin typeface="Arial"/>
                <a:cs typeface="Arial"/>
              </a:rPr>
              <a:t> </a:t>
            </a:r>
            <a:r>
              <a:rPr sz="1000" b="1" i="1" spc="-10" dirty="0">
                <a:latin typeface="Arial"/>
                <a:cs typeface="Arial"/>
              </a:rPr>
              <a:t>describing </a:t>
            </a:r>
            <a:r>
              <a:rPr sz="1000" b="1" i="1" dirty="0">
                <a:latin typeface="Arial"/>
                <a:cs typeface="Arial"/>
              </a:rPr>
              <a:t>figure</a:t>
            </a:r>
            <a:r>
              <a:rPr sz="1000" b="1" i="1" spc="-25" dirty="0">
                <a:latin typeface="Arial"/>
                <a:cs typeface="Arial"/>
              </a:rPr>
              <a:t> </a:t>
            </a:r>
            <a:r>
              <a:rPr sz="1000" b="1" i="1" dirty="0">
                <a:latin typeface="Arial"/>
                <a:cs typeface="Arial"/>
              </a:rPr>
              <a:t>in</a:t>
            </a:r>
            <a:r>
              <a:rPr sz="1000" b="1" i="1" spc="-20" dirty="0">
                <a:latin typeface="Arial"/>
                <a:cs typeface="Arial"/>
              </a:rPr>
              <a:t> </a:t>
            </a:r>
            <a:r>
              <a:rPr sz="1000" b="1" i="1" dirty="0">
                <a:latin typeface="Arial"/>
                <a:cs typeface="Arial"/>
              </a:rPr>
              <a:t>simple</a:t>
            </a:r>
            <a:r>
              <a:rPr sz="1000" b="1" i="1" spc="-35" dirty="0">
                <a:latin typeface="Arial"/>
                <a:cs typeface="Arial"/>
              </a:rPr>
              <a:t> </a:t>
            </a:r>
            <a:r>
              <a:rPr sz="1000" b="1" i="1" spc="-20" dirty="0">
                <a:latin typeface="Arial"/>
                <a:cs typeface="Arial"/>
              </a:rPr>
              <a:t>terms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pc="-25" dirty="0"/>
              <a:t>Project </a:t>
            </a:r>
            <a:r>
              <a:rPr spc="-15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06116" y="211963"/>
            <a:ext cx="5200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Please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summarize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your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team’s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achievements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during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Project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(100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words).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9F502-13C6-B497-2373-9EF9005BB866}"/>
              </a:ext>
            </a:extLst>
          </p:cNvPr>
          <p:cNvSpPr txBox="1"/>
          <p:nvPr/>
        </p:nvSpPr>
        <p:spPr>
          <a:xfrm>
            <a:off x="2819400" y="89535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we aimed to mitigate gender and ethnicity biases in Visual Language Models (VLMs). We leveraged GPT-4 for generating captions and explored various text-to-image models. The FLUX model was selected to synthesize images using the captions as prompts and then a dataset of 1,800 images along with unbiased captions was created. In the next step, we studied multiple fine-tuning approaches and selected </a:t>
            </a:r>
            <a:r>
              <a:rPr lang="en-US" dirty="0" err="1"/>
              <a:t>DoRa</a:t>
            </a:r>
            <a:r>
              <a:rPr lang="en-US" dirty="0"/>
              <a:t> for optimal performance. The implementation was carried out on an NVIDIA DGX cluster.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Performance. </a:t>
            </a:r>
            <a:r>
              <a:rPr lang="en-US" dirty="0"/>
              <a:t>Our approach enhanced fairness in AI-generated imagery through advanced fine-tuning of the </a:t>
            </a:r>
            <a:r>
              <a:rPr lang="en-US" dirty="0" err="1"/>
              <a:t>OpenCLIP</a:t>
            </a:r>
            <a:r>
              <a:rPr lang="en-US" dirty="0"/>
              <a:t> model using unbiased synthetic dataset.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9195" y="784140"/>
            <a:ext cx="2671445" cy="162306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800" dirty="0">
                <a:solidFill>
                  <a:srgbClr val="393838"/>
                </a:solidFill>
                <a:latin typeface="Verdana"/>
                <a:cs typeface="Verdana"/>
              </a:rPr>
              <a:t>Team</a:t>
            </a:r>
            <a:r>
              <a:rPr sz="1800" spc="-5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Verdana"/>
                <a:cs typeface="Verdana"/>
              </a:rPr>
              <a:t>Members</a:t>
            </a:r>
            <a:endParaRPr sz="18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40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Adrián</a:t>
            </a:r>
            <a:r>
              <a:rPr sz="1500" spc="-8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Szlatincsán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29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Claudio</a:t>
            </a:r>
            <a:r>
              <a:rPr sz="1500" spc="12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Schiavella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15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Dania</a:t>
            </a:r>
            <a:r>
              <a:rPr sz="1500" spc="-45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Batool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15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Francesco</a:t>
            </a:r>
            <a:r>
              <a:rPr sz="1500" spc="75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Verdana"/>
                <a:cs typeface="Verdana"/>
              </a:rPr>
              <a:t>Dibitonto</a:t>
            </a:r>
            <a:endParaRPr sz="15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229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Verdana"/>
                <a:cs typeface="Verdana"/>
              </a:rPr>
              <a:t>Francesco</a:t>
            </a:r>
            <a:r>
              <a:rPr sz="1500" spc="9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393838"/>
                </a:solidFill>
                <a:latin typeface="Verdana"/>
                <a:cs typeface="Verdana"/>
              </a:rPr>
              <a:t>Pro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195" y="2663444"/>
            <a:ext cx="2011045" cy="861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393838"/>
                </a:solidFill>
                <a:latin typeface="Verdana"/>
                <a:cs typeface="Verdana"/>
              </a:rPr>
              <a:t>Team</a:t>
            </a:r>
            <a:r>
              <a:rPr sz="1800" spc="-50" dirty="0">
                <a:solidFill>
                  <a:srgbClr val="39383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Verdana"/>
                <a:cs typeface="Verdana"/>
              </a:rPr>
              <a:t>Mentors</a:t>
            </a:r>
            <a:endParaRPr sz="1800">
              <a:latin typeface="Verdana"/>
              <a:cs typeface="Verdana"/>
            </a:endParaRPr>
          </a:p>
          <a:p>
            <a:pPr marL="755015" indent="-285115">
              <a:lnSpc>
                <a:spcPct val="100000"/>
              </a:lnSpc>
              <a:spcBef>
                <a:spcPts val="300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Arial"/>
                <a:cs typeface="Arial"/>
              </a:rPr>
              <a:t>Bin</a:t>
            </a:r>
            <a:r>
              <a:rPr sz="15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393838"/>
                </a:solidFill>
                <a:latin typeface="Arial"/>
                <a:cs typeface="Arial"/>
              </a:rPr>
              <a:t>Ren</a:t>
            </a:r>
            <a:endParaRPr sz="15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155"/>
              </a:spcBef>
              <a:buClr>
                <a:srgbClr val="888888"/>
              </a:buClr>
              <a:buFont typeface="Noto Sans Symbols2"/>
              <a:buChar char="⮚"/>
              <a:tabLst>
                <a:tab pos="755015" algn="l"/>
              </a:tabLst>
            </a:pPr>
            <a:r>
              <a:rPr sz="1500" dirty="0">
                <a:solidFill>
                  <a:srgbClr val="393838"/>
                </a:solidFill>
                <a:latin typeface="Arial"/>
                <a:cs typeface="Arial"/>
              </a:rPr>
              <a:t>Moreno</a:t>
            </a:r>
            <a:r>
              <a:rPr sz="1500" spc="-5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393838"/>
                </a:solidFill>
                <a:latin typeface="Arial"/>
                <a:cs typeface="Arial"/>
              </a:rPr>
              <a:t>D’Incà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106" y="2387345"/>
            <a:ext cx="1268730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FFFFFF"/>
                </a:solidFill>
                <a:latin typeface="Arial Black"/>
                <a:cs typeface="Arial Black"/>
              </a:rPr>
              <a:t>B.Y.O.B.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ruo</a:t>
            </a:r>
            <a:r>
              <a:rPr sz="2000" spc="-2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spc="-2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sai</a:t>
            </a:r>
            <a:r>
              <a:rPr sz="2000" spc="-2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542" y="754989"/>
            <a:ext cx="7192009" cy="20256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92070" indent="-35496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Font typeface="Arial"/>
              <a:buChar char="▪"/>
              <a:tabLst>
                <a:tab pos="2592070" algn="l"/>
              </a:tabLst>
            </a:pPr>
            <a:r>
              <a:rPr sz="2000" dirty="0">
                <a:latin typeface="Arial"/>
                <a:cs typeface="Arial"/>
              </a:rPr>
              <a:t>Problem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team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trying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solve.</a:t>
            </a:r>
            <a:endParaRPr sz="2000">
              <a:latin typeface="Arial"/>
              <a:cs typeface="Arial"/>
            </a:endParaRPr>
          </a:p>
          <a:p>
            <a:pPr marL="2592070" indent="-354965">
              <a:lnSpc>
                <a:spcPct val="100000"/>
              </a:lnSpc>
              <a:spcBef>
                <a:spcPts val="665"/>
              </a:spcBef>
              <a:buClr>
                <a:srgbClr val="858585"/>
              </a:buClr>
              <a:buChar char="▪"/>
              <a:tabLst>
                <a:tab pos="2592070" algn="l"/>
              </a:tabLst>
            </a:pPr>
            <a:r>
              <a:rPr sz="2000" dirty="0">
                <a:latin typeface="Arial"/>
                <a:cs typeface="Arial"/>
              </a:rPr>
              <a:t>Scientific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chosen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algorithm.</a:t>
            </a:r>
            <a:endParaRPr sz="2000">
              <a:latin typeface="Arial"/>
              <a:cs typeface="Arial"/>
            </a:endParaRPr>
          </a:p>
          <a:p>
            <a:pPr marL="2592070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2592070" algn="l"/>
              </a:tabLst>
            </a:pPr>
            <a:r>
              <a:rPr sz="2000" dirty="0">
                <a:latin typeface="Arial"/>
                <a:cs typeface="Arial"/>
              </a:rPr>
              <a:t>What’s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motif?</a:t>
            </a:r>
            <a:endParaRPr sz="2000">
              <a:latin typeface="Arial"/>
              <a:cs typeface="Arial"/>
            </a:endParaRPr>
          </a:p>
          <a:p>
            <a:pPr marL="2592070" indent="-354965">
              <a:lnSpc>
                <a:spcPts val="2140"/>
              </a:lnSpc>
              <a:spcBef>
                <a:spcPts val="575"/>
              </a:spcBef>
              <a:buClr>
                <a:srgbClr val="858585"/>
              </a:buClr>
              <a:buChar char="▪"/>
              <a:tabLst>
                <a:tab pos="259207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focused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789"/>
              </a:lnSpc>
            </a:pP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ts val="2055"/>
              </a:lnSpc>
            </a:pP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Name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542" y="754989"/>
            <a:ext cx="6050280" cy="20256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92070" indent="-35496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Font typeface="Arial"/>
              <a:buChar char="▪"/>
              <a:tabLst>
                <a:tab pos="259207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goal?</a:t>
            </a:r>
            <a:endParaRPr sz="2000">
              <a:latin typeface="Arial"/>
              <a:cs typeface="Arial"/>
            </a:endParaRPr>
          </a:p>
          <a:p>
            <a:pPr marL="2592070" indent="-354965">
              <a:lnSpc>
                <a:spcPct val="100000"/>
              </a:lnSpc>
              <a:spcBef>
                <a:spcPts val="665"/>
              </a:spcBef>
              <a:buClr>
                <a:srgbClr val="858585"/>
              </a:buClr>
              <a:buChar char="▪"/>
              <a:tabLst>
                <a:tab pos="259207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strategy?</a:t>
            </a:r>
            <a:endParaRPr sz="2000">
              <a:latin typeface="Arial"/>
              <a:cs typeface="Arial"/>
            </a:endParaRPr>
          </a:p>
          <a:p>
            <a:pPr marL="2592070" indent="-354965">
              <a:lnSpc>
                <a:spcPct val="100000"/>
              </a:lnSpc>
              <a:spcBef>
                <a:spcPts val="575"/>
              </a:spcBef>
              <a:buClr>
                <a:srgbClr val="858585"/>
              </a:buClr>
              <a:buChar char="▪"/>
              <a:tabLst>
                <a:tab pos="259207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strategy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change?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spc="-110" dirty="0">
                <a:solidFill>
                  <a:srgbClr val="FFFFFF"/>
                </a:solidFill>
                <a:latin typeface="Arial Black"/>
                <a:cs typeface="Arial Black"/>
              </a:rPr>
              <a:t>Evolution</a:t>
            </a:r>
            <a:r>
              <a:rPr sz="18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ts val="2055"/>
              </a:lnSpc>
            </a:pP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Strategy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542" y="2480310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Arial Black"/>
                <a:cs typeface="Arial Black"/>
              </a:rPr>
              <a:t>Results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1302" y="754989"/>
            <a:ext cx="4424045" cy="15811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accomplish?</a:t>
            </a:r>
            <a:endParaRPr sz="2000">
              <a:latin typeface="Arial"/>
              <a:cs typeface="Arial"/>
            </a:endParaRPr>
          </a:p>
          <a:p>
            <a:pPr marL="824865" lvl="1" indent="-354965">
              <a:lnSpc>
                <a:spcPct val="100000"/>
              </a:lnSpc>
              <a:spcBef>
                <a:spcPts val="665"/>
              </a:spcBef>
              <a:buClr>
                <a:srgbClr val="858585"/>
              </a:buClr>
              <a:buChar char="▪"/>
              <a:tabLst>
                <a:tab pos="824865" algn="l"/>
              </a:tabLst>
            </a:pPr>
            <a:r>
              <a:rPr sz="2000" dirty="0">
                <a:latin typeface="Arial"/>
                <a:cs typeface="Arial"/>
              </a:rPr>
              <a:t>Did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achieve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up?</a:t>
            </a:r>
            <a:endParaRPr sz="2000">
              <a:latin typeface="Arial"/>
              <a:cs typeface="Arial"/>
            </a:endParaRPr>
          </a:p>
          <a:p>
            <a:pPr marL="824865" lvl="1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824865" algn="l"/>
              </a:tabLst>
            </a:pPr>
            <a:r>
              <a:rPr sz="2000" dirty="0">
                <a:latin typeface="Arial"/>
                <a:cs typeface="Arial"/>
              </a:rPr>
              <a:t>Do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GPU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learn?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502" y="2321153"/>
            <a:ext cx="4591050" cy="7816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675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Did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algorithm?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575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Did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achieve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scientific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goals?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542" y="1739264"/>
            <a:ext cx="1509395" cy="1040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What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problems 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have</a:t>
            </a:r>
            <a:r>
              <a:rPr sz="180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you </a:t>
            </a:r>
            <a:r>
              <a:rPr sz="1800" spc="-160" dirty="0">
                <a:solidFill>
                  <a:srgbClr val="FFFFFF"/>
                </a:solidFill>
                <a:latin typeface="Arial Black"/>
                <a:cs typeface="Arial Black"/>
              </a:rPr>
              <a:t>encountered?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1302" y="754989"/>
            <a:ext cx="4406265" cy="19589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Problems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legacy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structure.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5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Issues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algorithms.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Tool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bugs.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Tool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lacking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features.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575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setup.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542" y="2480310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Wishlist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1302" y="838581"/>
            <a:ext cx="5739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sz="20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z="20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wish</a:t>
            </a:r>
            <a:r>
              <a:rPr sz="2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existed</a:t>
            </a:r>
            <a:r>
              <a:rPr sz="2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make</a:t>
            </a:r>
            <a:r>
              <a:rPr sz="20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your</a:t>
            </a:r>
            <a:r>
              <a:rPr sz="20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life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 easier?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302" y="1144372"/>
            <a:ext cx="2700020" cy="15805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spc="-1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Language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spc="-10" dirty="0">
                <a:latin typeface="Arial"/>
                <a:cs typeface="Arial"/>
              </a:rPr>
              <a:t>Event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spc="-10" dirty="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542" y="2232736"/>
            <a:ext cx="106489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Final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ts val="2055"/>
              </a:lnSpc>
            </a:pP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Thoughts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1302" y="754989"/>
            <a:ext cx="3969385" cy="11925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760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Was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worth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it?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665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Will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continue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development?</a:t>
            </a:r>
            <a:endParaRPr sz="2000">
              <a:latin typeface="Arial"/>
              <a:cs typeface="Arial"/>
            </a:endParaRPr>
          </a:p>
          <a:p>
            <a:pPr marL="824865" lvl="1" indent="-354965">
              <a:lnSpc>
                <a:spcPct val="100000"/>
              </a:lnSpc>
              <a:spcBef>
                <a:spcPts val="660"/>
              </a:spcBef>
              <a:buClr>
                <a:srgbClr val="858585"/>
              </a:buClr>
              <a:buChar char="▪"/>
              <a:tabLst>
                <a:tab pos="824865" algn="l"/>
              </a:tabLst>
            </a:pPr>
            <a:r>
              <a:rPr sz="2000" dirty="0">
                <a:latin typeface="Arial"/>
                <a:cs typeface="Arial"/>
              </a:rPr>
              <a:t>Next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302" y="2004517"/>
            <a:ext cx="53035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ts val="2280"/>
              </a:lnSpc>
              <a:spcBef>
                <a:spcPts val="105"/>
              </a:spcBef>
              <a:buClr>
                <a:srgbClr val="858585"/>
              </a:buClr>
              <a:buChar char="▪"/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sustained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critical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event?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34A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566</Words>
  <Application>Microsoft Office PowerPoint</Application>
  <PresentationFormat>On-screen Show (16:9)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Noto Sans Symbols2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you wish existed to make your life easier?</vt:lpstr>
      <vt:lpstr>PowerPoint Presentation</vt:lpstr>
      <vt:lpstr>Thank you!</vt:lpstr>
      <vt:lpstr>PowerPoint Presentation</vt:lpstr>
      <vt:lpstr>PowerPoint Presentation</vt:lpstr>
      <vt:lpstr>PowerPoint Presentation</vt:lpstr>
      <vt:lpstr>Project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Dania Batool</cp:lastModifiedBy>
  <cp:revision>1</cp:revision>
  <dcterms:created xsi:type="dcterms:W3CDTF">2025-01-29T18:11:14Z</dcterms:created>
  <dcterms:modified xsi:type="dcterms:W3CDTF">2025-01-29T19:19:35Z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2025-01-29T00:00:00Z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2025-01-29T00:00:00Z</vt:filetime>
  </property>
  <property fmtid="{D5CDD505-2E9C-101B-9397-08002B2CF9AE}" pid="5" name="Producer">
    <vt:lpwstr>3-Heights(TM) PDF Security Shell 4.8.25.2 (http://www.pdf-tools.com)</vt:lpwstr>
  </property>
</Properties>
</file>