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9"/>
  </p:notesMasterIdLst>
  <p:sldIdLst>
    <p:sldId id="256" r:id="rId2"/>
    <p:sldId id="257" r:id="rId3"/>
    <p:sldId id="258" r:id="rId4"/>
    <p:sldId id="287" r:id="rId5"/>
    <p:sldId id="283" r:id="rId6"/>
    <p:sldId id="259" r:id="rId7"/>
    <p:sldId id="284" r:id="rId8"/>
    <p:sldId id="285" r:id="rId9"/>
    <p:sldId id="286" r:id="rId10"/>
    <p:sldId id="260" r:id="rId11"/>
    <p:sldId id="273" r:id="rId12"/>
    <p:sldId id="263" r:id="rId13"/>
    <p:sldId id="278" r:id="rId14"/>
    <p:sldId id="280" r:id="rId15"/>
    <p:sldId id="279" r:id="rId16"/>
    <p:sldId id="288" r:id="rId17"/>
    <p:sldId id="290" r:id="rId18"/>
    <p:sldId id="296" r:id="rId19"/>
    <p:sldId id="289" r:id="rId20"/>
    <p:sldId id="276" r:id="rId21"/>
    <p:sldId id="274" r:id="rId22"/>
    <p:sldId id="293" r:id="rId23"/>
    <p:sldId id="294" r:id="rId24"/>
    <p:sldId id="295" r:id="rId25"/>
    <p:sldId id="297" r:id="rId26"/>
    <p:sldId id="282" r:id="rId27"/>
    <p:sldId id="277" r:id="rId28"/>
    <p:sldId id="262" r:id="rId29"/>
    <p:sldId id="268" r:id="rId30"/>
    <p:sldId id="292" r:id="rId31"/>
    <p:sldId id="270" r:id="rId32"/>
    <p:sldId id="267" r:id="rId33"/>
    <p:sldId id="269" r:id="rId34"/>
    <p:sldId id="271" r:id="rId35"/>
    <p:sldId id="272" r:id="rId36"/>
    <p:sldId id="281" r:id="rId37"/>
    <p:sldId id="29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AC0EE-C0EF-4DBE-8184-146DED29BF67}" type="datetimeFigureOut">
              <a:rPr lang="da-DK" smtClean="0"/>
              <a:t>09-05-2024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E21F2-0B82-4ACE-A045-2AAC56859006}" type="slidenum">
              <a:rPr lang="da-DK" smtClean="0"/>
              <a:t>‹nr.›</a:t>
            </a:fld>
            <a:endParaRPr lang="da-DK"/>
          </a:p>
        </p:txBody>
      </p:sp>
    </p:spTree>
    <p:extLst>
      <p:ext uri="{BB962C8B-B14F-4D97-AF65-F5344CB8AC3E}">
        <p14:creationId xmlns:p14="http://schemas.microsoft.com/office/powerpoint/2010/main" val="2819900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Kunne fremvise noget kode på hist og her</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4</a:t>
            </a:fld>
            <a:endParaRPr lang="da-DK"/>
          </a:p>
        </p:txBody>
      </p:sp>
    </p:spTree>
    <p:extLst>
      <p:ext uri="{BB962C8B-B14F-4D97-AF65-F5344CB8AC3E}">
        <p14:creationId xmlns:p14="http://schemas.microsoft.com/office/powerpoint/2010/main" val="415631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User og Customer deler Id, navn og lokation. Id skal altid være det samme</a:t>
            </a:r>
          </a:p>
          <a:p>
            <a:r>
              <a:rPr lang="da-DK" dirty="0" err="1"/>
              <a:t>CompanyName</a:t>
            </a:r>
            <a:r>
              <a:rPr lang="da-DK" dirty="0"/>
              <a:t> og </a:t>
            </a:r>
            <a:r>
              <a:rPr lang="da-DK" dirty="0" err="1"/>
              <a:t>CustomerName</a:t>
            </a:r>
            <a:r>
              <a:rPr lang="da-DK" dirty="0"/>
              <a:t> er for at undgå at skulle slå op i begge databaser </a:t>
            </a:r>
          </a:p>
          <a:p>
            <a:endParaRPr lang="da-DK" dirty="0"/>
          </a:p>
          <a:p>
            <a:r>
              <a:rPr lang="da-DK" dirty="0"/>
              <a:t>https://martinfowler.com/bliki/UbiquitousLanguage.html</a:t>
            </a:r>
          </a:p>
          <a:p>
            <a:r>
              <a:rPr lang="da-DK" dirty="0"/>
              <a:t>https://martinfowler.com/bliki/BoundedContext.html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15</a:t>
            </a:fld>
            <a:endParaRPr lang="da-DK"/>
          </a:p>
        </p:txBody>
      </p:sp>
    </p:spTree>
    <p:extLst>
      <p:ext uri="{BB962C8B-B14F-4D97-AF65-F5344CB8AC3E}">
        <p14:creationId xmlns:p14="http://schemas.microsoft.com/office/powerpoint/2010/main" val="2568857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Håndtering af referencer</a:t>
            </a:r>
          </a:p>
          <a:p>
            <a:r>
              <a:rPr lang="da-DK" dirty="0"/>
              <a:t>Produktet fremviser ikke helt det brugbare for DDD pga. </a:t>
            </a:r>
            <a:r>
              <a:rPr lang="da-DK" dirty="0" err="1"/>
              <a:t>simplehed</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16</a:t>
            </a:fld>
            <a:endParaRPr lang="da-DK"/>
          </a:p>
        </p:txBody>
      </p:sp>
    </p:spTree>
    <p:extLst>
      <p:ext uri="{BB962C8B-B14F-4D97-AF65-F5344CB8AC3E}">
        <p14:creationId xmlns:p14="http://schemas.microsoft.com/office/powerpoint/2010/main" val="2516361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Channels tillader at benytte en enkel TCP forbindelse. Intet kommunikation mellem </a:t>
            </a:r>
            <a:r>
              <a:rPr lang="da-DK" dirty="0" err="1"/>
              <a:t>channels</a:t>
            </a:r>
            <a:r>
              <a:rPr lang="da-DK" dirty="0"/>
              <a:t>. Normalt en </a:t>
            </a:r>
            <a:r>
              <a:rPr lang="da-DK" dirty="0" err="1"/>
              <a:t>kannal</a:t>
            </a:r>
            <a:r>
              <a:rPr lang="da-DK" dirty="0"/>
              <a:t> per tråd </a:t>
            </a:r>
          </a:p>
          <a:p>
            <a:r>
              <a:rPr lang="da-DK" dirty="0" err="1"/>
              <a:t>Streams</a:t>
            </a:r>
            <a:r>
              <a:rPr lang="da-DK" dirty="0"/>
              <a:t> fjerner ikke beskeder. Kan bruges til at sende besked til flere </a:t>
            </a:r>
            <a:r>
              <a:rPr lang="da-DK" dirty="0" err="1"/>
              <a:t>consumers</a:t>
            </a:r>
            <a:endParaRPr lang="da-DK" dirty="0"/>
          </a:p>
          <a:p>
            <a:r>
              <a:rPr lang="da-DK" dirty="0"/>
              <a:t>Queue </a:t>
            </a:r>
            <a:r>
              <a:rPr lang="da-DK" dirty="0" err="1"/>
              <a:t>ordered</a:t>
            </a:r>
            <a:r>
              <a:rPr lang="da-DK" dirty="0"/>
              <a:t> samling af beskeder, FIFO. </a:t>
            </a:r>
            <a:r>
              <a:rPr lang="da-DK" dirty="0" err="1"/>
              <a:t>Enqueued</a:t>
            </a:r>
            <a:r>
              <a:rPr lang="da-DK" dirty="0"/>
              <a:t>, </a:t>
            </a:r>
            <a:r>
              <a:rPr lang="da-DK" dirty="0" err="1"/>
              <a:t>dequeued</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18</a:t>
            </a:fld>
            <a:endParaRPr lang="da-DK"/>
          </a:p>
        </p:txBody>
      </p:sp>
    </p:spTree>
    <p:extLst>
      <p:ext uri="{BB962C8B-B14F-4D97-AF65-F5344CB8AC3E}">
        <p14:creationId xmlns:p14="http://schemas.microsoft.com/office/powerpoint/2010/main" val="1091159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20</a:t>
            </a:fld>
            <a:endParaRPr lang="da-DK"/>
          </a:p>
        </p:txBody>
      </p:sp>
    </p:spTree>
    <p:extLst>
      <p:ext uri="{BB962C8B-B14F-4D97-AF65-F5344CB8AC3E}">
        <p14:creationId xmlns:p14="http://schemas.microsoft.com/office/powerpoint/2010/main" val="2289638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Seq</a:t>
            </a:r>
            <a:r>
              <a:rPr lang="da-DK" dirty="0"/>
              <a:t> og </a:t>
            </a:r>
            <a:r>
              <a:rPr lang="da-DK" dirty="0" err="1"/>
              <a:t>Serilog</a:t>
            </a:r>
            <a:r>
              <a:rPr lang="da-DK" dirty="0"/>
              <a:t> er begge lette og små? </a:t>
            </a:r>
            <a:r>
              <a:rPr lang="da-DK" dirty="0" err="1"/>
              <a:t>Koncenteret</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21</a:t>
            </a:fld>
            <a:endParaRPr lang="da-DK"/>
          </a:p>
        </p:txBody>
      </p:sp>
    </p:spTree>
    <p:extLst>
      <p:ext uri="{BB962C8B-B14F-4D97-AF65-F5344CB8AC3E}">
        <p14:creationId xmlns:p14="http://schemas.microsoft.com/office/powerpoint/2010/main" val="2294237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Kunne nævne ting som </a:t>
            </a:r>
            <a:r>
              <a:rPr lang="da-DK" dirty="0" err="1"/>
              <a:t>interceptor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22</a:t>
            </a:fld>
            <a:endParaRPr lang="da-DK"/>
          </a:p>
        </p:txBody>
      </p:sp>
    </p:spTree>
    <p:extLst>
      <p:ext uri="{BB962C8B-B14F-4D97-AF65-F5344CB8AC3E}">
        <p14:creationId xmlns:p14="http://schemas.microsoft.com/office/powerpoint/2010/main" val="4069340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20x hurtigere end JavaScript, </a:t>
            </a:r>
            <a:r>
              <a:rPr lang="da-DK" dirty="0" err="1"/>
              <a:t>stack-based</a:t>
            </a:r>
            <a:r>
              <a:rPr lang="da-DK" dirty="0"/>
              <a:t> JavaScript VM, </a:t>
            </a:r>
            <a:r>
              <a:rPr lang="da-DK" dirty="0" err="1"/>
              <a:t>sandboxed</a:t>
            </a:r>
            <a:r>
              <a:rPr lang="da-DK" dirty="0"/>
              <a:t>, binær format, C/C++ compiler</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https://webassembly.org/docs/faq/</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23</a:t>
            </a:fld>
            <a:endParaRPr lang="da-DK"/>
          </a:p>
        </p:txBody>
      </p:sp>
    </p:spTree>
    <p:extLst>
      <p:ext uri="{BB962C8B-B14F-4D97-AF65-F5344CB8AC3E}">
        <p14:creationId xmlns:p14="http://schemas.microsoft.com/office/powerpoint/2010/main" val="3114175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Kunne nævne ting som </a:t>
            </a:r>
            <a:r>
              <a:rPr lang="da-DK" dirty="0" err="1"/>
              <a:t>interceptor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25</a:t>
            </a:fld>
            <a:endParaRPr lang="da-DK"/>
          </a:p>
        </p:txBody>
      </p:sp>
    </p:spTree>
    <p:extLst>
      <p:ext uri="{BB962C8B-B14F-4D97-AF65-F5344CB8AC3E}">
        <p14:creationId xmlns:p14="http://schemas.microsoft.com/office/powerpoint/2010/main" val="2371307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Refresh</a:t>
            </a:r>
            <a:r>
              <a:rPr lang="da-DK" dirty="0"/>
              <a:t> </a:t>
            </a:r>
            <a:r>
              <a:rPr lang="da-DK" dirty="0" err="1"/>
              <a:t>token</a:t>
            </a:r>
            <a:r>
              <a:rPr lang="da-DK" dirty="0"/>
              <a:t> bliver ikke sat til invalid når den bruges til skabe nye </a:t>
            </a:r>
            <a:r>
              <a:rPr lang="da-DK" dirty="0" err="1"/>
              <a:t>tokens</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26</a:t>
            </a:fld>
            <a:endParaRPr lang="da-DK"/>
          </a:p>
        </p:txBody>
      </p:sp>
    </p:spTree>
    <p:extLst>
      <p:ext uri="{BB962C8B-B14F-4D97-AF65-F5344CB8AC3E}">
        <p14:creationId xmlns:p14="http://schemas.microsoft.com/office/powerpoint/2010/main" val="671521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https://kafka.apache.org/documentation/#intro_nutshell</a:t>
            </a:r>
          </a:p>
          <a:p>
            <a:r>
              <a:rPr lang="da-DK" dirty="0"/>
              <a:t>https://kafka.apache.org/documentation/#kraft_role</a:t>
            </a:r>
          </a:p>
        </p:txBody>
      </p:sp>
      <p:sp>
        <p:nvSpPr>
          <p:cNvPr id="4" name="Pladsholder til slidenummer 3"/>
          <p:cNvSpPr>
            <a:spLocks noGrp="1"/>
          </p:cNvSpPr>
          <p:nvPr>
            <p:ph type="sldNum" sz="quarter" idx="5"/>
          </p:nvPr>
        </p:nvSpPr>
        <p:spPr/>
        <p:txBody>
          <a:bodyPr/>
          <a:lstStyle/>
          <a:p>
            <a:fld id="{252E21F2-0B82-4ACE-A045-2AAC56859006}" type="slidenum">
              <a:rPr lang="da-DK" smtClean="0"/>
              <a:t>28</a:t>
            </a:fld>
            <a:endParaRPr lang="da-DK"/>
          </a:p>
        </p:txBody>
      </p:sp>
    </p:spTree>
    <p:extLst>
      <p:ext uri="{BB962C8B-B14F-4D97-AF65-F5344CB8AC3E}">
        <p14:creationId xmlns:p14="http://schemas.microsoft.com/office/powerpoint/2010/main" val="8081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https://martinfowler.com/microservices/</a:t>
            </a:r>
          </a:p>
          <a:p>
            <a:r>
              <a:rPr lang="da-DK" dirty="0"/>
              <a:t>Hver boks er sin egen </a:t>
            </a:r>
            <a:r>
              <a:rPr lang="da-DK" dirty="0" err="1"/>
              <a:t>microservice</a:t>
            </a:r>
            <a:r>
              <a:rPr lang="da-DK" dirty="0"/>
              <a:t> i princippet</a:t>
            </a:r>
          </a:p>
        </p:txBody>
      </p:sp>
      <p:sp>
        <p:nvSpPr>
          <p:cNvPr id="4" name="Pladsholder til slidenummer 3"/>
          <p:cNvSpPr>
            <a:spLocks noGrp="1"/>
          </p:cNvSpPr>
          <p:nvPr>
            <p:ph type="sldNum" sz="quarter" idx="5"/>
          </p:nvPr>
        </p:nvSpPr>
        <p:spPr/>
        <p:txBody>
          <a:bodyPr/>
          <a:lstStyle/>
          <a:p>
            <a:fld id="{252E21F2-0B82-4ACE-A045-2AAC56859006}" type="slidenum">
              <a:rPr lang="da-DK" smtClean="0"/>
              <a:t>6</a:t>
            </a:fld>
            <a:endParaRPr lang="da-DK"/>
          </a:p>
        </p:txBody>
      </p:sp>
    </p:spTree>
    <p:extLst>
      <p:ext uri="{BB962C8B-B14F-4D97-AF65-F5344CB8AC3E}">
        <p14:creationId xmlns:p14="http://schemas.microsoft.com/office/powerpoint/2010/main" val="669242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Event </a:t>
            </a:r>
            <a:r>
              <a:rPr lang="da-DK" dirty="0" err="1"/>
              <a:t>schema</a:t>
            </a:r>
            <a:r>
              <a:rPr lang="da-DK" dirty="0"/>
              <a:t> //ikke nødvendigt</a:t>
            </a:r>
          </a:p>
          <a:p>
            <a:r>
              <a:rPr lang="da-DK" dirty="0"/>
              <a:t>Event, noget der er sket</a:t>
            </a:r>
          </a:p>
          <a:p>
            <a:r>
              <a:rPr lang="da-DK" dirty="0" err="1"/>
              <a:t>Topic</a:t>
            </a:r>
            <a:r>
              <a:rPr lang="da-DK" dirty="0"/>
              <a:t> </a:t>
            </a:r>
            <a:r>
              <a:rPr lang="da-DK" dirty="0" err="1"/>
              <a:t>partitioneret</a:t>
            </a:r>
            <a:r>
              <a:rPr lang="da-DK" dirty="0"/>
              <a:t> – en </a:t>
            </a:r>
            <a:r>
              <a:rPr lang="da-DK" dirty="0" err="1"/>
              <a:t>consumer</a:t>
            </a:r>
            <a:r>
              <a:rPr lang="da-DK" dirty="0"/>
              <a:t> kan få data fra en eller flere partitioner </a:t>
            </a:r>
          </a:p>
          <a:p>
            <a:r>
              <a:rPr lang="da-DK" dirty="0"/>
              <a:t>Event </a:t>
            </a:r>
            <a:r>
              <a:rPr lang="da-DK" dirty="0" err="1"/>
              <a:t>Replikering</a:t>
            </a:r>
            <a:r>
              <a:rPr lang="da-DK" dirty="0"/>
              <a:t>, event er </a:t>
            </a:r>
            <a:r>
              <a:rPr lang="da-DK" dirty="0" err="1"/>
              <a:t>replikeret</a:t>
            </a:r>
            <a:r>
              <a:rPr lang="da-DK" dirty="0"/>
              <a:t> over flere brokers</a:t>
            </a:r>
          </a:p>
          <a:p>
            <a:r>
              <a:rPr lang="da-DK" dirty="0"/>
              <a:t>Consumer </a:t>
            </a:r>
            <a:r>
              <a:rPr lang="da-DK" dirty="0" err="1"/>
              <a:t>groupId</a:t>
            </a:r>
            <a:r>
              <a:rPr lang="da-DK" dirty="0"/>
              <a:t>, hvis samme id, </a:t>
            </a:r>
            <a:r>
              <a:rPr lang="da-DK" dirty="0" err="1"/>
              <a:t>round-robin</a:t>
            </a:r>
            <a:r>
              <a:rPr lang="da-DK" dirty="0"/>
              <a:t> fra </a:t>
            </a:r>
            <a:r>
              <a:rPr lang="da-DK" dirty="0" err="1"/>
              <a:t>partioner</a:t>
            </a:r>
            <a:r>
              <a:rPr lang="da-DK" dirty="0"/>
              <a:t> og der er mere end en partitioner</a:t>
            </a:r>
          </a:p>
          <a:p>
            <a:r>
              <a:rPr lang="da-DK" dirty="0"/>
              <a:t>https://stackoverflow.com/questions/38024514/understanding-kafka-topics-and-partitions</a:t>
            </a:r>
          </a:p>
        </p:txBody>
      </p:sp>
      <p:sp>
        <p:nvSpPr>
          <p:cNvPr id="4" name="Pladsholder til slidenummer 3"/>
          <p:cNvSpPr>
            <a:spLocks noGrp="1"/>
          </p:cNvSpPr>
          <p:nvPr>
            <p:ph type="sldNum" sz="quarter" idx="5"/>
          </p:nvPr>
        </p:nvSpPr>
        <p:spPr/>
        <p:txBody>
          <a:bodyPr/>
          <a:lstStyle/>
          <a:p>
            <a:fld id="{252E21F2-0B82-4ACE-A045-2AAC56859006}" type="slidenum">
              <a:rPr lang="da-DK" smtClean="0"/>
              <a:t>29</a:t>
            </a:fld>
            <a:endParaRPr lang="da-DK"/>
          </a:p>
        </p:txBody>
      </p:sp>
    </p:spTree>
    <p:extLst>
      <p:ext uri="{BB962C8B-B14F-4D97-AF65-F5344CB8AC3E}">
        <p14:creationId xmlns:p14="http://schemas.microsoft.com/office/powerpoint/2010/main" val="2764263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30</a:t>
            </a:fld>
            <a:endParaRPr lang="da-DK"/>
          </a:p>
        </p:txBody>
      </p:sp>
    </p:spTree>
    <p:extLst>
      <p:ext uri="{BB962C8B-B14F-4D97-AF65-F5344CB8AC3E}">
        <p14:creationId xmlns:p14="http://schemas.microsoft.com/office/powerpoint/2010/main" val="2125408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broker nu kan være controllers, men før var det zookeeper</a:t>
            </a:r>
          </a:p>
          <a:p>
            <a:r>
              <a:rPr lang="da-DK" dirty="0" err="1"/>
              <a:t>ZooKeeper</a:t>
            </a:r>
            <a:r>
              <a:rPr lang="da-DK" dirty="0"/>
              <a:t> udskiftet med </a:t>
            </a:r>
            <a:r>
              <a:rPr lang="da-DK" dirty="0" err="1"/>
              <a:t>KRaft</a:t>
            </a:r>
            <a:r>
              <a:rPr lang="da-DK" dirty="0"/>
              <a:t>, en </a:t>
            </a:r>
            <a:r>
              <a:rPr lang="da-DK" dirty="0" err="1"/>
              <a:t>kafka</a:t>
            </a:r>
            <a:r>
              <a:rPr lang="da-DK" dirty="0"/>
              <a:t> server som enten er en controller, broker eller begge</a:t>
            </a:r>
          </a:p>
        </p:txBody>
      </p:sp>
      <p:sp>
        <p:nvSpPr>
          <p:cNvPr id="4" name="Pladsholder til slidenummer 3"/>
          <p:cNvSpPr>
            <a:spLocks noGrp="1"/>
          </p:cNvSpPr>
          <p:nvPr>
            <p:ph type="sldNum" sz="quarter" idx="5"/>
          </p:nvPr>
        </p:nvSpPr>
        <p:spPr/>
        <p:txBody>
          <a:bodyPr/>
          <a:lstStyle/>
          <a:p>
            <a:fld id="{252E21F2-0B82-4ACE-A045-2AAC56859006}" type="slidenum">
              <a:rPr lang="da-DK" smtClean="0"/>
              <a:t>31</a:t>
            </a:fld>
            <a:endParaRPr lang="da-DK"/>
          </a:p>
        </p:txBody>
      </p:sp>
    </p:spTree>
    <p:extLst>
      <p:ext uri="{BB962C8B-B14F-4D97-AF65-F5344CB8AC3E}">
        <p14:creationId xmlns:p14="http://schemas.microsoft.com/office/powerpoint/2010/main" val="3998614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Confluent</a:t>
            </a:r>
            <a:r>
              <a:rPr lang="da-DK" dirty="0"/>
              <a:t> Kafka</a:t>
            </a:r>
          </a:p>
          <a:p>
            <a:r>
              <a:rPr lang="da-DK" dirty="0"/>
              <a:t>Kunne havde brugt </a:t>
            </a:r>
            <a:r>
              <a:rPr lang="da-DK" dirty="0" err="1"/>
              <a:t>Knet</a:t>
            </a:r>
            <a:endParaRPr lang="da-DK" dirty="0"/>
          </a:p>
          <a:p>
            <a:r>
              <a:rPr lang="da-DK" dirty="0"/>
              <a:t>JSON, </a:t>
            </a:r>
            <a:r>
              <a:rPr lang="da-DK" dirty="0" err="1"/>
              <a:t>Arvo</a:t>
            </a:r>
            <a:r>
              <a:rPr lang="da-DK" dirty="0"/>
              <a:t>, </a:t>
            </a:r>
            <a:r>
              <a:rPr lang="da-DK" dirty="0" err="1"/>
              <a:t>Protobuf</a:t>
            </a:r>
            <a:r>
              <a:rPr lang="da-DK" dirty="0"/>
              <a:t>. </a:t>
            </a:r>
            <a:r>
              <a:rPr lang="da-DK" dirty="0" err="1"/>
              <a:t>Arvo</a:t>
            </a:r>
            <a:r>
              <a:rPr lang="da-DK" dirty="0"/>
              <a:t> brugt, da den virker til at være det mest </a:t>
            </a:r>
            <a:r>
              <a:rPr lang="da-DK" dirty="0" err="1"/>
              <a:t>almendlige</a:t>
            </a:r>
            <a:r>
              <a:rPr lang="da-DK" dirty="0"/>
              <a:t>. </a:t>
            </a:r>
            <a:r>
              <a:rPr lang="da-DK" dirty="0" err="1"/>
              <a:t>Arvo</a:t>
            </a:r>
            <a:r>
              <a:rPr lang="da-DK" dirty="0"/>
              <a:t> er Apache</a:t>
            </a:r>
          </a:p>
          <a:p>
            <a:r>
              <a:rPr lang="da-DK" dirty="0"/>
              <a:t>Key/Value, Key bruges til at sikre sig at beskeder sendes til den samme partition</a:t>
            </a:r>
          </a:p>
          <a:p>
            <a:r>
              <a:rPr lang="da-DK" dirty="0"/>
              <a:t>https://github.com/confluentinc/cp-all-in-one/blob/7.6.1-post/cp-all-in-one-kraft/docker-compose.yml</a:t>
            </a:r>
          </a:p>
        </p:txBody>
      </p:sp>
      <p:sp>
        <p:nvSpPr>
          <p:cNvPr id="4" name="Pladsholder til slidenummer 3"/>
          <p:cNvSpPr>
            <a:spLocks noGrp="1"/>
          </p:cNvSpPr>
          <p:nvPr>
            <p:ph type="sldNum" sz="quarter" idx="5"/>
          </p:nvPr>
        </p:nvSpPr>
        <p:spPr/>
        <p:txBody>
          <a:bodyPr/>
          <a:lstStyle/>
          <a:p>
            <a:fld id="{252E21F2-0B82-4ACE-A045-2AAC56859006}" type="slidenum">
              <a:rPr lang="da-DK" smtClean="0"/>
              <a:t>32</a:t>
            </a:fld>
            <a:endParaRPr lang="da-DK"/>
          </a:p>
        </p:txBody>
      </p:sp>
    </p:spTree>
    <p:extLst>
      <p:ext uri="{BB962C8B-B14F-4D97-AF65-F5344CB8AC3E}">
        <p14:creationId xmlns:p14="http://schemas.microsoft.com/office/powerpoint/2010/main" val="3004894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Remote Procedure </a:t>
            </a:r>
            <a:r>
              <a:rPr lang="da-DK" dirty="0" err="1"/>
              <a:t>Cal</a:t>
            </a:r>
            <a:endParaRPr lang="da-DK" dirty="0"/>
          </a:p>
          <a:p>
            <a:r>
              <a:rPr lang="da-DK" dirty="0"/>
              <a:t>Nævn at </a:t>
            </a:r>
            <a:r>
              <a:rPr lang="da-DK" dirty="0" err="1"/>
              <a:t>kafka</a:t>
            </a:r>
            <a:r>
              <a:rPr lang="da-DK" dirty="0"/>
              <a:t> ikke understøtter </a:t>
            </a:r>
            <a:r>
              <a:rPr lang="da-DK" dirty="0" err="1"/>
              <a:t>request-response</a:t>
            </a:r>
            <a:endParaRPr lang="da-DK" dirty="0"/>
          </a:p>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 </a:t>
            </a:r>
          </a:p>
          <a:p>
            <a:r>
              <a:rPr lang="da-DK" dirty="0"/>
              <a:t>https://kafka.apache.org/documentation/#intro_nutshell nævner Kafka som en alternativ til </a:t>
            </a:r>
            <a:r>
              <a:rPr lang="da-DK" dirty="0" err="1"/>
              <a:t>RabbitMQ</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33</a:t>
            </a:fld>
            <a:endParaRPr lang="da-DK"/>
          </a:p>
        </p:txBody>
      </p:sp>
    </p:spTree>
    <p:extLst>
      <p:ext uri="{BB962C8B-B14F-4D97-AF65-F5344CB8AC3E}">
        <p14:creationId xmlns:p14="http://schemas.microsoft.com/office/powerpoint/2010/main" val="1108710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for </a:t>
            </a:r>
            <a:r>
              <a:rPr lang="da-DK" dirty="0" err="1"/>
              <a:t>RabbitMQ</a:t>
            </a:r>
            <a:r>
              <a:rPr lang="da-DK" dirty="0"/>
              <a:t> er der intet der tvinger en </a:t>
            </a:r>
            <a:r>
              <a:rPr lang="da-DK" dirty="0" err="1"/>
              <a:t>consumer</a:t>
            </a:r>
            <a:r>
              <a:rPr lang="da-DK" dirty="0"/>
              <a:t> at svare på en RPC</a:t>
            </a:r>
          </a:p>
          <a:p>
            <a:r>
              <a:rPr lang="da-DK" dirty="0"/>
              <a:t>Kafka er nok bedre for Event Collaboration/</a:t>
            </a:r>
            <a:r>
              <a:rPr lang="da-DK" dirty="0" err="1"/>
              <a:t>Sourcing</a:t>
            </a:r>
            <a:endParaRPr lang="da-DK" dirty="0"/>
          </a:p>
          <a:p>
            <a:r>
              <a:rPr lang="da-DK" dirty="0"/>
              <a:t>https://martinfowler.com/eaaDev/EventCollaboration.html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34</a:t>
            </a:fld>
            <a:endParaRPr lang="da-DK"/>
          </a:p>
        </p:txBody>
      </p:sp>
    </p:spTree>
    <p:extLst>
      <p:ext uri="{BB962C8B-B14F-4D97-AF65-F5344CB8AC3E}">
        <p14:creationId xmlns:p14="http://schemas.microsoft.com/office/powerpoint/2010/main" val="282527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Begge kræver at de kender hinanden.</a:t>
            </a:r>
          </a:p>
          <a:p>
            <a:r>
              <a:rPr lang="da-DK" dirty="0"/>
              <a:t>A kunne sende en url’en til en REST API med over</a:t>
            </a:r>
          </a:p>
          <a:p>
            <a:r>
              <a:rPr lang="da-DK" dirty="0"/>
              <a:t>Kafka er nok bedre hvis </a:t>
            </a:r>
            <a:r>
              <a:rPr lang="da-DK" dirty="0" err="1"/>
              <a:t>producer’en</a:t>
            </a:r>
            <a:r>
              <a:rPr lang="da-DK" dirty="0"/>
              <a:t> ikke skal reagere på </a:t>
            </a:r>
            <a:r>
              <a:rPr lang="da-DK" dirty="0" err="1"/>
              <a:t>consumer</a:t>
            </a:r>
            <a:r>
              <a:rPr lang="da-DK" dirty="0"/>
              <a:t> </a:t>
            </a:r>
          </a:p>
          <a:p>
            <a:r>
              <a:rPr lang="da-DK" dirty="0"/>
              <a:t>Sidste kræver at kun en enkel </a:t>
            </a:r>
            <a:r>
              <a:rPr lang="da-DK" dirty="0" err="1"/>
              <a:t>consumer</a:t>
            </a:r>
            <a:r>
              <a:rPr lang="da-DK" dirty="0"/>
              <a:t> </a:t>
            </a:r>
            <a:r>
              <a:rPr lang="da-DK" dirty="0" err="1"/>
              <a:t>group</a:t>
            </a:r>
            <a:r>
              <a:rPr lang="da-DK" dirty="0"/>
              <a:t> sender data tilbage</a:t>
            </a:r>
          </a:p>
        </p:txBody>
      </p:sp>
      <p:sp>
        <p:nvSpPr>
          <p:cNvPr id="4" name="Pladsholder til slidenummer 3"/>
          <p:cNvSpPr>
            <a:spLocks noGrp="1"/>
          </p:cNvSpPr>
          <p:nvPr>
            <p:ph type="sldNum" sz="quarter" idx="5"/>
          </p:nvPr>
        </p:nvSpPr>
        <p:spPr/>
        <p:txBody>
          <a:bodyPr/>
          <a:lstStyle/>
          <a:p>
            <a:fld id="{252E21F2-0B82-4ACE-A045-2AAC56859006}" type="slidenum">
              <a:rPr lang="da-DK" smtClean="0"/>
              <a:t>35</a:t>
            </a:fld>
            <a:endParaRPr lang="da-DK"/>
          </a:p>
        </p:txBody>
      </p:sp>
    </p:spTree>
    <p:extLst>
      <p:ext uri="{BB962C8B-B14F-4D97-AF65-F5344CB8AC3E}">
        <p14:creationId xmlns:p14="http://schemas.microsoft.com/office/powerpoint/2010/main" val="143096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Nedarvning ude -&gt; ind</a:t>
            </a:r>
          </a:p>
          <a:p>
            <a:r>
              <a:rPr lang="da-DK" dirty="0" err="1"/>
              <a:t>Infrastucture</a:t>
            </a:r>
            <a:r>
              <a:rPr lang="da-DK" dirty="0"/>
              <a:t> -&gt; </a:t>
            </a:r>
            <a:r>
              <a:rPr lang="da-DK" dirty="0" err="1"/>
              <a:t>entityframework</a:t>
            </a:r>
            <a:endParaRPr lang="da-DK" dirty="0"/>
          </a:p>
          <a:p>
            <a:endParaRPr lang="da-DK" dirty="0"/>
          </a:p>
          <a:p>
            <a:r>
              <a:rPr lang="da-DK" dirty="0" err="1"/>
              <a:t>Onion</a:t>
            </a:r>
            <a:r>
              <a:rPr lang="da-DK" dirty="0"/>
              <a:t> Arkitektur</a:t>
            </a:r>
          </a:p>
          <a:p>
            <a:r>
              <a:rPr lang="da-DK" dirty="0"/>
              <a:t>Diagram</a:t>
            </a:r>
          </a:p>
          <a:p>
            <a:r>
              <a:rPr lang="da-DK" dirty="0"/>
              <a:t>Domain </a:t>
            </a:r>
            <a:r>
              <a:rPr lang="da-DK" dirty="0" err="1"/>
              <a:t>Serice</a:t>
            </a:r>
            <a:r>
              <a:rPr lang="da-DK" dirty="0"/>
              <a:t> </a:t>
            </a:r>
            <a:r>
              <a:rPr lang="da-DK" dirty="0" err="1"/>
              <a:t>Layer</a:t>
            </a:r>
            <a:r>
              <a:rPr lang="da-DK" dirty="0"/>
              <a:t> had domæne logik, </a:t>
            </a:r>
            <a:r>
              <a:rPr lang="da-DK" dirty="0" err="1"/>
              <a:t>application</a:t>
            </a:r>
            <a:r>
              <a:rPr lang="da-DK" dirty="0"/>
              <a:t> service </a:t>
            </a:r>
            <a:r>
              <a:rPr lang="da-DK" dirty="0" err="1"/>
              <a:t>layer</a:t>
            </a:r>
            <a:r>
              <a:rPr lang="da-DK" dirty="0"/>
              <a:t> har ikke</a:t>
            </a:r>
          </a:p>
          <a:p>
            <a:endParaRPr lang="da-DK" dirty="0"/>
          </a:p>
          <a:p>
            <a:r>
              <a:rPr lang="da-DK" dirty="0"/>
              <a:t>Domain og Application Service </a:t>
            </a:r>
            <a:r>
              <a:rPr lang="da-DK" dirty="0" err="1"/>
              <a:t>Layer</a:t>
            </a:r>
            <a:endParaRPr lang="da-DK" dirty="0"/>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7</a:t>
            </a:fld>
            <a:endParaRPr lang="da-DK"/>
          </a:p>
        </p:txBody>
      </p:sp>
    </p:spTree>
    <p:extLst>
      <p:ext uri="{BB962C8B-B14F-4D97-AF65-F5344CB8AC3E}">
        <p14:creationId xmlns:p14="http://schemas.microsoft.com/office/powerpoint/2010/main" val="1916579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Application Service </a:t>
            </a:r>
            <a:r>
              <a:rPr lang="da-DK" dirty="0" err="1"/>
              <a:t>Layer</a:t>
            </a:r>
            <a:endParaRPr lang="da-DK" dirty="0"/>
          </a:p>
          <a:p>
            <a:r>
              <a:rPr lang="da-DK" dirty="0" err="1"/>
              <a:t>Infrastructure</a:t>
            </a:r>
            <a:r>
              <a:rPr lang="da-DK" dirty="0"/>
              <a:t>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8</a:t>
            </a:fld>
            <a:endParaRPr lang="da-DK"/>
          </a:p>
        </p:txBody>
      </p:sp>
    </p:spTree>
    <p:extLst>
      <p:ext uri="{BB962C8B-B14F-4D97-AF65-F5344CB8AC3E}">
        <p14:creationId xmlns:p14="http://schemas.microsoft.com/office/powerpoint/2010/main" val="3983630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Domain og Application Service </a:t>
            </a:r>
            <a:r>
              <a:rPr lang="da-DK" dirty="0" err="1"/>
              <a:t>Layer</a:t>
            </a:r>
            <a:r>
              <a:rPr lang="da-DK" dirty="0"/>
              <a:t> </a:t>
            </a:r>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9</a:t>
            </a:fld>
            <a:endParaRPr lang="da-DK"/>
          </a:p>
        </p:txBody>
      </p:sp>
    </p:spTree>
    <p:extLst>
      <p:ext uri="{BB962C8B-B14F-4D97-AF65-F5344CB8AC3E}">
        <p14:creationId xmlns:p14="http://schemas.microsoft.com/office/powerpoint/2010/main" val="4130427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User </a:t>
            </a:r>
            <a:r>
              <a:rPr lang="da-DK" dirty="0" err="1"/>
              <a:t>Frontend</a:t>
            </a:r>
            <a:endParaRPr lang="da-DK" dirty="0"/>
          </a:p>
          <a:p>
            <a:r>
              <a:rPr lang="da-DK" dirty="0"/>
              <a:t>Catering REST</a:t>
            </a:r>
          </a:p>
          <a:p>
            <a:r>
              <a:rPr lang="da-DK" dirty="0" err="1"/>
              <a:t>Catering.DataProcessPlatform</a:t>
            </a:r>
            <a:r>
              <a:rPr lang="da-DK" dirty="0"/>
              <a:t> konsol </a:t>
            </a:r>
          </a:p>
        </p:txBody>
      </p:sp>
      <p:sp>
        <p:nvSpPr>
          <p:cNvPr id="4" name="Pladsholder til slidenummer 3"/>
          <p:cNvSpPr>
            <a:spLocks noGrp="1"/>
          </p:cNvSpPr>
          <p:nvPr>
            <p:ph type="sldNum" sz="quarter" idx="5"/>
          </p:nvPr>
        </p:nvSpPr>
        <p:spPr/>
        <p:txBody>
          <a:bodyPr/>
          <a:lstStyle/>
          <a:p>
            <a:fld id="{252E21F2-0B82-4ACE-A045-2AAC56859006}" type="slidenum">
              <a:rPr lang="da-DK" smtClean="0"/>
              <a:t>10</a:t>
            </a:fld>
            <a:endParaRPr lang="da-DK"/>
          </a:p>
        </p:txBody>
      </p:sp>
    </p:spTree>
    <p:extLst>
      <p:ext uri="{BB962C8B-B14F-4D97-AF65-F5344CB8AC3E}">
        <p14:creationId xmlns:p14="http://schemas.microsoft.com/office/powerpoint/2010/main" val="11056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Ubiquitous</a:t>
            </a:r>
            <a:r>
              <a:rPr lang="da-DK" dirty="0"/>
              <a:t> Language, koden skal tilpasset forretningssproget</a:t>
            </a:r>
          </a:p>
          <a:p>
            <a:endParaRPr lang="da-DK" dirty="0"/>
          </a:p>
          <a:p>
            <a:r>
              <a:rPr lang="da-DK" dirty="0"/>
              <a:t>Domæne – forretningsregler, forretningsmodeller</a:t>
            </a:r>
          </a:p>
          <a:p>
            <a:r>
              <a:rPr lang="da-DK" dirty="0"/>
              <a:t>Applikation – jobs softwaren skal gøre og direkte til domæne objekter til at udføre arbejdet. </a:t>
            </a:r>
            <a:r>
              <a:rPr lang="da-DK" dirty="0" err="1"/>
              <a:t>Use</a:t>
            </a:r>
            <a:r>
              <a:rPr lang="da-DK" dirty="0"/>
              <a:t> cases for en givet </a:t>
            </a:r>
            <a:r>
              <a:rPr lang="da-DK" dirty="0" err="1"/>
              <a:t>frontend</a:t>
            </a:r>
            <a:endParaRPr lang="da-DK" dirty="0"/>
          </a:p>
          <a:p>
            <a:r>
              <a:rPr lang="da-DK" dirty="0"/>
              <a:t>Infrastruktur – vedblev data  </a:t>
            </a:r>
          </a:p>
          <a:p>
            <a:endParaRPr lang="da-DK" dirty="0"/>
          </a:p>
          <a:p>
            <a:r>
              <a:rPr lang="da-DK" dirty="0"/>
              <a:t>https://learn.microsoft.com/en-us/dotnet/architecture/microservices/microservice-ddd-cqrs-patterns/ddd-oriented-microservice</a:t>
            </a:r>
          </a:p>
        </p:txBody>
      </p:sp>
      <p:sp>
        <p:nvSpPr>
          <p:cNvPr id="4" name="Pladsholder til slidenummer 3"/>
          <p:cNvSpPr>
            <a:spLocks noGrp="1"/>
          </p:cNvSpPr>
          <p:nvPr>
            <p:ph type="sldNum" sz="quarter" idx="5"/>
          </p:nvPr>
        </p:nvSpPr>
        <p:spPr/>
        <p:txBody>
          <a:bodyPr/>
          <a:lstStyle/>
          <a:p>
            <a:fld id="{252E21F2-0B82-4ACE-A045-2AAC56859006}" type="slidenum">
              <a:rPr lang="da-DK" smtClean="0"/>
              <a:t>12</a:t>
            </a:fld>
            <a:endParaRPr lang="da-DK"/>
          </a:p>
        </p:txBody>
      </p:sp>
    </p:spTree>
    <p:extLst>
      <p:ext uri="{BB962C8B-B14F-4D97-AF65-F5344CB8AC3E}">
        <p14:creationId xmlns:p14="http://schemas.microsoft.com/office/powerpoint/2010/main" val="2824294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 en enkel aggregatrod skulle påvirkes af gangen.</a:t>
            </a:r>
          </a:p>
          <a:p>
            <a:r>
              <a:rPr lang="da-DK" dirty="0"/>
              <a:t>Overholdes ikke helt dette i produktet, da det ville kræve event og håndtering af disse</a:t>
            </a:r>
          </a:p>
          <a:p>
            <a:r>
              <a:rPr lang="da-DK" dirty="0"/>
              <a:t>Søgning: F.eks. </a:t>
            </a:r>
            <a:r>
              <a:rPr lang="da-DK" dirty="0" err="1"/>
              <a:t>MenuPart</a:t>
            </a:r>
            <a:r>
              <a:rPr lang="da-DK" dirty="0"/>
              <a:t> indeholdte information omkring den bestemte </a:t>
            </a:r>
            <a:r>
              <a:rPr lang="da-DK" dirty="0" err="1"/>
              <a:t>MenuPart</a:t>
            </a:r>
            <a:r>
              <a:rPr lang="da-DK" dirty="0"/>
              <a:t> er vegansk eller ej, så ville der være en metode på roden der returner true, hvis alle </a:t>
            </a:r>
            <a:r>
              <a:rPr lang="da-DK" dirty="0" err="1"/>
              <a:t>MenuParts</a:t>
            </a:r>
            <a:r>
              <a:rPr lang="da-DK" dirty="0"/>
              <a:t> i Menu er </a:t>
            </a:r>
            <a:r>
              <a:rPr lang="da-DK" dirty="0" err="1"/>
              <a:t>veganisk</a:t>
            </a:r>
            <a:endParaRPr lang="da-DK" dirty="0"/>
          </a:p>
          <a:p>
            <a:r>
              <a:rPr lang="da-DK" dirty="0" err="1"/>
              <a:t>IAggregateRoot</a:t>
            </a:r>
            <a:r>
              <a:rPr lang="da-DK" dirty="0"/>
              <a:t> og </a:t>
            </a:r>
            <a:r>
              <a:rPr lang="da-DK" dirty="0" err="1"/>
              <a:t>ReferenceId</a:t>
            </a:r>
            <a:r>
              <a:rPr lang="da-DK" dirty="0"/>
              <a:t>, hjælpe med at styre hvad er en rod (for </a:t>
            </a:r>
            <a:r>
              <a:rPr lang="da-DK" dirty="0" err="1"/>
              <a:t>entiyframework</a:t>
            </a:r>
            <a:r>
              <a:rPr lang="da-DK" dirty="0"/>
              <a:t>) og </a:t>
            </a:r>
            <a:r>
              <a:rPr lang="da-DK" dirty="0" err="1"/>
              <a:t>referenceId</a:t>
            </a:r>
            <a:r>
              <a:rPr lang="da-DK" dirty="0"/>
              <a:t> kan være </a:t>
            </a:r>
            <a:r>
              <a:rPr lang="da-DK" dirty="0" err="1"/>
              <a:t>burgbart</a:t>
            </a:r>
            <a:r>
              <a:rPr lang="da-DK" dirty="0"/>
              <a:t> for komplekse </a:t>
            </a:r>
            <a:r>
              <a:rPr lang="da-DK" dirty="0" err="1"/>
              <a:t>id’er</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13</a:t>
            </a:fld>
            <a:endParaRPr lang="da-DK"/>
          </a:p>
        </p:txBody>
      </p:sp>
    </p:spTree>
    <p:extLst>
      <p:ext uri="{BB962C8B-B14F-4D97-AF65-F5344CB8AC3E}">
        <p14:creationId xmlns:p14="http://schemas.microsoft.com/office/powerpoint/2010/main" val="815936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14</a:t>
            </a:fld>
            <a:endParaRPr lang="da-DK"/>
          </a:p>
        </p:txBody>
      </p:sp>
    </p:spTree>
    <p:extLst>
      <p:ext uri="{BB962C8B-B14F-4D97-AF65-F5344CB8AC3E}">
        <p14:creationId xmlns:p14="http://schemas.microsoft.com/office/powerpoint/2010/main" val="2313198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a:xfrm>
            <a:off x="1371600" y="4323845"/>
            <a:ext cx="6400800" cy="365125"/>
          </a:xfrm>
        </p:spPr>
        <p:txBody>
          <a:bodyPr/>
          <a:lstStyle/>
          <a:p>
            <a:endParaRPr lang="da-DK"/>
          </a:p>
        </p:txBody>
      </p:sp>
      <p:sp>
        <p:nvSpPr>
          <p:cNvPr id="6" name="Slide Number Placeholder 5"/>
          <p:cNvSpPr>
            <a:spLocks noGrp="1"/>
          </p:cNvSpPr>
          <p:nvPr>
            <p:ph type="sldNum" sz="quarter" idx="12"/>
          </p:nvPr>
        </p:nvSpPr>
        <p:spPr>
          <a:xfrm>
            <a:off x="8077200" y="1430866"/>
            <a:ext cx="2743200"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38061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73983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og billed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84906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med billedtekst">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a-DK"/>
              <a:t>Klik for at redigere titeltypografien i masteren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3057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vnekor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a:xfrm>
            <a:off x="685800" y="378883"/>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913292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a-DK"/>
              <a:t>Klik for at redigere titeltypografien i masteren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09-05-2024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5055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a-DK"/>
              <a:t>Klik for at redigere titeltypografien i masteren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09-05-2024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940379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9974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a:xfrm>
            <a:off x="685800" y="381000"/>
            <a:ext cx="6991492" cy="36512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22411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373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a-DK"/>
              <a:t>Klik for at redigere titeltypografien i masteren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09-05-2024</a:t>
            </a:fld>
            <a:endParaRPr lang="da-DK"/>
          </a:p>
        </p:txBody>
      </p:sp>
      <p:sp>
        <p:nvSpPr>
          <p:cNvPr id="5" name="Footer Placeholder 4"/>
          <p:cNvSpPr>
            <a:spLocks noGrp="1"/>
          </p:cNvSpPr>
          <p:nvPr>
            <p:ph type="ftr" sz="quarter" idx="11"/>
          </p:nvPr>
        </p:nvSpPr>
        <p:spPr>
          <a:xfrm>
            <a:off x="685800" y="381001"/>
            <a:ext cx="6991492" cy="36406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0264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2730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85800" y="3132666"/>
            <a:ext cx="5311775"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172200" y="3132666"/>
            <a:ext cx="5334000"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904F8374-DDA3-4289-A3C4-A561B6E67BA2}" type="datetimeFigureOut">
              <a:rPr lang="da-DK" smtClean="0"/>
              <a:t>09-05-2024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5435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904F8374-DDA3-4289-A3C4-A561B6E67BA2}" type="datetimeFigureOut">
              <a:rPr lang="da-DK" smtClean="0"/>
              <a:t>09-05-2024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5417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F8374-DDA3-4289-A3C4-A561B6E67BA2}" type="datetimeFigureOut">
              <a:rPr lang="da-DK" smtClean="0"/>
              <a:t>09-05-2024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312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33495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09-05-2024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5569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4F8374-DDA3-4289-A3C4-A561B6E67BA2}" type="datetimeFigureOut">
              <a:rPr lang="da-DK" smtClean="0"/>
              <a:t>09-05-2024</a:t>
            </a:fld>
            <a:endParaRPr lang="da-D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9EC0B3-397A-4B17-8045-80EB872916EF}" type="slidenum">
              <a:rPr lang="da-DK" smtClean="0"/>
              <a:t>‹nr.›</a:t>
            </a:fld>
            <a:endParaRPr lang="da-DK"/>
          </a:p>
        </p:txBody>
      </p:sp>
    </p:spTree>
    <p:extLst>
      <p:ext uri="{BB962C8B-B14F-4D97-AF65-F5344CB8AC3E}">
        <p14:creationId xmlns:p14="http://schemas.microsoft.com/office/powerpoint/2010/main" val="41547421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earn.microsoft.com/en-us/dotnet/architecture/microservices/microservice-ddd-cqrs-patterns/ddd-oriented-microservice" TargetMode="External"/><Relationship Id="rId2" Type="http://schemas.openxmlformats.org/officeDocument/2006/relationships/hyperlink" Target="https://martinfowler.com/bliki/UbiquitousLanguage.html" TargetMode="External"/><Relationship Id="rId1" Type="http://schemas.openxmlformats.org/officeDocument/2006/relationships/slideLayout" Target="../slideLayouts/slideLayout2.xml"/><Relationship Id="rId5" Type="http://schemas.openxmlformats.org/officeDocument/2006/relationships/hyperlink" Target="https://kafka.apache.org/documentation/#kraft_role" TargetMode="External"/><Relationship Id="rId4" Type="http://schemas.openxmlformats.org/officeDocument/2006/relationships/hyperlink" Target="https://webassembly.org/docs/faq/"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en-us/dotnet/architecture/microservices/microservice-ddd-cqrs-patterns/ddd-oriented-microservice" TargetMode="External"/><Relationship Id="rId2" Type="http://schemas.openxmlformats.org/officeDocument/2006/relationships/hyperlink" Target="https://martinfowler.com/bliki/UbiquitousLanguage.html" TargetMode="External"/><Relationship Id="rId1" Type="http://schemas.openxmlformats.org/officeDocument/2006/relationships/slideLayout" Target="../slideLayouts/slideLayout2.xml"/><Relationship Id="rId4" Type="http://schemas.openxmlformats.org/officeDocument/2006/relationships/hyperlink" Target="https://kafka.apache.org/documentation/#kraft_rol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43F05-81BF-FA2C-223A-9060D4201D56}"/>
              </a:ext>
            </a:extLst>
          </p:cNvPr>
          <p:cNvSpPr>
            <a:spLocks noGrp="1"/>
          </p:cNvSpPr>
          <p:nvPr>
            <p:ph type="ctrTitle"/>
          </p:nvPr>
        </p:nvSpPr>
        <p:spPr/>
        <p:txBody>
          <a:bodyPr/>
          <a:lstStyle/>
          <a:p>
            <a:r>
              <a:rPr lang="da-DK"/>
              <a:t>CateringPlatform</a:t>
            </a:r>
          </a:p>
        </p:txBody>
      </p:sp>
      <p:sp>
        <p:nvSpPr>
          <p:cNvPr id="3" name="Undertitel 2">
            <a:extLst>
              <a:ext uri="{FF2B5EF4-FFF2-40B4-BE49-F238E27FC236}">
                <a16:creationId xmlns:a16="http://schemas.microsoft.com/office/drawing/2014/main" id="{5EAAB1A3-D312-7244-7258-CB030B222125}"/>
              </a:ext>
            </a:extLst>
          </p:cNvPr>
          <p:cNvSpPr>
            <a:spLocks noGrp="1"/>
          </p:cNvSpPr>
          <p:nvPr>
            <p:ph type="subTitle" idx="1"/>
          </p:nvPr>
        </p:nvSpPr>
        <p:spPr/>
        <p:txBody>
          <a:bodyPr/>
          <a:lstStyle/>
          <a:p>
            <a:r>
              <a:rPr lang="da-DK" dirty="0"/>
              <a:t>Benjamin Elif Larsen</a:t>
            </a:r>
          </a:p>
        </p:txBody>
      </p:sp>
    </p:spTree>
    <p:extLst>
      <p:ext uri="{BB962C8B-B14F-4D97-AF65-F5344CB8AC3E}">
        <p14:creationId xmlns:p14="http://schemas.microsoft.com/office/powerpoint/2010/main" val="95299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p>
        </p:txBody>
      </p:sp>
    </p:spTree>
    <p:extLst>
      <p:ext uri="{BB962C8B-B14F-4D97-AF65-F5344CB8AC3E}">
        <p14:creationId xmlns:p14="http://schemas.microsoft.com/office/powerpoint/2010/main" val="404161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Domain Driven Design</a:t>
            </a:r>
          </a:p>
        </p:txBody>
      </p:sp>
    </p:spTree>
    <p:extLst>
      <p:ext uri="{BB962C8B-B14F-4D97-AF65-F5344CB8AC3E}">
        <p14:creationId xmlns:p14="http://schemas.microsoft.com/office/powerpoint/2010/main" val="54668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idx="1"/>
          </p:nvPr>
        </p:nvSpPr>
        <p:spPr/>
        <p:txBody>
          <a:bodyPr/>
          <a:lstStyle/>
          <a:p>
            <a:r>
              <a:rPr lang="da-DK" dirty="0"/>
              <a:t>Arkitektur</a:t>
            </a:r>
          </a:p>
          <a:p>
            <a:r>
              <a:rPr lang="da-DK" dirty="0"/>
              <a:t>Fokus på domænet</a:t>
            </a:r>
          </a:p>
          <a:p>
            <a:r>
              <a:rPr lang="da-DK" dirty="0"/>
              <a:t>Forretningslogik i modellerne</a:t>
            </a:r>
          </a:p>
          <a:p>
            <a:r>
              <a:rPr lang="da-DK" dirty="0"/>
              <a:t>Allestedsnærværende sprog</a:t>
            </a:r>
          </a:p>
          <a:p>
            <a:endParaRPr lang="da-DK" dirty="0"/>
          </a:p>
          <a:p>
            <a:r>
              <a:rPr lang="da-DK" dirty="0"/>
              <a:t>Lager</a:t>
            </a:r>
          </a:p>
          <a:p>
            <a:pPr lvl="1"/>
            <a:r>
              <a:rPr lang="da-DK" dirty="0"/>
              <a:t>Domæne Model Lager</a:t>
            </a:r>
          </a:p>
          <a:p>
            <a:pPr lvl="1"/>
            <a:r>
              <a:rPr lang="da-DK" dirty="0"/>
              <a:t>Applikation Lager</a:t>
            </a:r>
          </a:p>
          <a:p>
            <a:pPr lvl="1"/>
            <a:r>
              <a:rPr lang="da-DK" dirty="0"/>
              <a:t>Infrastruktur Lager</a:t>
            </a:r>
          </a:p>
          <a:p>
            <a:pPr lvl="1"/>
            <a:endParaRPr lang="da-DK" dirty="0"/>
          </a:p>
        </p:txBody>
      </p:sp>
    </p:spTree>
    <p:extLst>
      <p:ext uri="{BB962C8B-B14F-4D97-AF65-F5344CB8AC3E}">
        <p14:creationId xmlns:p14="http://schemas.microsoft.com/office/powerpoint/2010/main" val="99942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Aggregat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Samling af objekter </a:t>
            </a:r>
          </a:p>
          <a:p>
            <a:r>
              <a:rPr lang="da-DK" dirty="0"/>
              <a:t>Har en rod</a:t>
            </a:r>
          </a:p>
          <a:p>
            <a:r>
              <a:rPr lang="da-DK" dirty="0"/>
              <a:t>Andre aggregater og deres objekter kan kun refererer til roden</a:t>
            </a:r>
          </a:p>
          <a:p>
            <a:r>
              <a:rPr lang="da-DK" dirty="0"/>
              <a:t>Alle ændringer foregår igennem roden</a:t>
            </a:r>
          </a:p>
          <a:p>
            <a:r>
              <a:rPr lang="da-DK" dirty="0"/>
              <a:t>Søgning foregår via roden</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lstStyle/>
          <a:p>
            <a:r>
              <a:rPr lang="da-DK" dirty="0" err="1">
                <a:solidFill>
                  <a:srgbClr val="000000"/>
                </a:solidFill>
                <a:latin typeface="Cascadia Mono" panose="020B0609020000020004" pitchFamily="49" charset="0"/>
              </a:rPr>
              <a:t>IAggregateRoot:Interface</a:t>
            </a:r>
            <a:endParaRPr lang="da-DK" dirty="0">
              <a:solidFill>
                <a:srgbClr val="000000"/>
              </a:solidFill>
              <a:latin typeface="Cascadia Mono" panose="020B0609020000020004" pitchFamily="49" charset="0"/>
            </a:endParaRPr>
          </a:p>
          <a:p>
            <a:r>
              <a:rPr lang="da-DK" dirty="0" err="1">
                <a:solidFill>
                  <a:srgbClr val="000000"/>
                </a:solidFill>
                <a:latin typeface="Cascadia Mono" panose="020B0609020000020004" pitchFamily="49" charset="0"/>
              </a:rPr>
              <a:t>ReferenceId:Record</a:t>
            </a:r>
            <a:endParaRPr lang="da-DK" dirty="0">
              <a:solidFill>
                <a:srgbClr val="000000"/>
              </a:solidFill>
              <a:latin typeface="Cascadia Mono" panose="020B0609020000020004" pitchFamily="49" charset="0"/>
            </a:endParaRPr>
          </a:p>
          <a:p>
            <a:endParaRPr lang="da-DK" dirty="0"/>
          </a:p>
        </p:txBody>
      </p:sp>
      <p:pic>
        <p:nvPicPr>
          <p:cNvPr id="6" name="Billede 5">
            <a:extLst>
              <a:ext uri="{FF2B5EF4-FFF2-40B4-BE49-F238E27FC236}">
                <a16:creationId xmlns:a16="http://schemas.microsoft.com/office/drawing/2014/main" id="{54A37753-C395-3DE9-EF63-5BEB9990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638550"/>
            <a:ext cx="4962525" cy="2324100"/>
          </a:xfrm>
          <a:prstGeom prst="rect">
            <a:avLst/>
          </a:prstGeom>
        </p:spPr>
      </p:pic>
    </p:spTree>
    <p:extLst>
      <p:ext uri="{BB962C8B-B14F-4D97-AF65-F5344CB8AC3E}">
        <p14:creationId xmlns:p14="http://schemas.microsoft.com/office/powerpoint/2010/main" val="192018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Value Objekt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Objekter som ikke er reference objekter</a:t>
            </a:r>
          </a:p>
          <a:p>
            <a:r>
              <a:rPr lang="da-DK" dirty="0"/>
              <a:t>Kun værdierne er vigtige</a:t>
            </a:r>
          </a:p>
          <a:p>
            <a:r>
              <a:rPr lang="da-DK" dirty="0"/>
              <a:t>Uforanderlig</a:t>
            </a:r>
          </a:p>
          <a:p>
            <a:r>
              <a:rPr lang="da-DK" dirty="0"/>
              <a:t>Kan have forretningslogik</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normAutofit/>
          </a:bodyPr>
          <a:lstStyle/>
          <a:p>
            <a:r>
              <a:rPr lang="da-DK" dirty="0" err="1">
                <a:solidFill>
                  <a:srgbClr val="000000"/>
                </a:solidFill>
                <a:latin typeface="Cascadia Mono" panose="020B0609020000020004" pitchFamily="49" charset="0"/>
              </a:rPr>
              <a:t>ValueObject:Record</a:t>
            </a:r>
            <a:endParaRPr lang="da-DK" dirty="0"/>
          </a:p>
        </p:txBody>
      </p:sp>
    </p:spTree>
    <p:extLst>
      <p:ext uri="{BB962C8B-B14F-4D97-AF65-F5344CB8AC3E}">
        <p14:creationId xmlns:p14="http://schemas.microsoft.com/office/powerpoint/2010/main" val="184020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t>
            </a:r>
            <a:r>
              <a:rPr lang="da-DK" dirty="0" err="1"/>
              <a:t>Bounded</a:t>
            </a:r>
            <a:r>
              <a:rPr lang="da-DK" dirty="0"/>
              <a:t> </a:t>
            </a:r>
            <a:r>
              <a:rPr lang="da-DK" dirty="0" err="1"/>
              <a:t>Context</a:t>
            </a:r>
            <a:endParaRPr lang="da-DK" dirty="0"/>
          </a:p>
        </p:txBody>
      </p:sp>
      <p:sp>
        <p:nvSpPr>
          <p:cNvPr id="9" name="Pladsholder til tekst 8">
            <a:extLst>
              <a:ext uri="{FF2B5EF4-FFF2-40B4-BE49-F238E27FC236}">
                <a16:creationId xmlns:a16="http://schemas.microsoft.com/office/drawing/2014/main" id="{8CD27D15-F433-31E6-177B-EE7D35E5646B}"/>
              </a:ext>
            </a:extLst>
          </p:cNvPr>
          <p:cNvSpPr>
            <a:spLocks noGrp="1"/>
          </p:cNvSpPr>
          <p:nvPr>
            <p:ph type="body" idx="1"/>
          </p:nvPr>
        </p:nvSpPr>
        <p:spPr/>
        <p:txBody>
          <a:bodyPr/>
          <a:lstStyle/>
          <a:p>
            <a:pPr algn="ctr"/>
            <a:r>
              <a:rPr lang="da-DK" dirty="0"/>
              <a:t>User</a:t>
            </a:r>
          </a:p>
        </p:txBody>
      </p:sp>
      <p:sp>
        <p:nvSpPr>
          <p:cNvPr id="11" name="Pladsholder til tekst 10">
            <a:extLst>
              <a:ext uri="{FF2B5EF4-FFF2-40B4-BE49-F238E27FC236}">
                <a16:creationId xmlns:a16="http://schemas.microsoft.com/office/drawing/2014/main" id="{14554AD5-EA8E-D605-0809-108E611B2BEF}"/>
              </a:ext>
            </a:extLst>
          </p:cNvPr>
          <p:cNvSpPr>
            <a:spLocks noGrp="1"/>
          </p:cNvSpPr>
          <p:nvPr>
            <p:ph type="body" sz="quarter" idx="3"/>
          </p:nvPr>
        </p:nvSpPr>
        <p:spPr/>
        <p:txBody>
          <a:bodyPr/>
          <a:lstStyle/>
          <a:p>
            <a:pPr algn="ctr"/>
            <a:r>
              <a:rPr lang="da-DK" dirty="0"/>
              <a:t>Catering</a:t>
            </a:r>
          </a:p>
        </p:txBody>
      </p:sp>
      <p:pic>
        <p:nvPicPr>
          <p:cNvPr id="6" name="Billede 5">
            <a:extLst>
              <a:ext uri="{FF2B5EF4-FFF2-40B4-BE49-F238E27FC236}">
                <a16:creationId xmlns:a16="http://schemas.microsoft.com/office/drawing/2014/main" id="{125A1F25-01B0-C0A5-288F-9106BAD68F5F}"/>
              </a:ext>
            </a:extLst>
          </p:cNvPr>
          <p:cNvPicPr>
            <a:picLocks noChangeAspect="1"/>
          </p:cNvPicPr>
          <p:nvPr/>
        </p:nvPicPr>
        <p:blipFill rotWithShape="1">
          <a:blip r:embed="rId3">
            <a:extLst>
              <a:ext uri="{28A0092B-C50C-407E-A947-70E740481C1C}">
                <a14:useLocalDpi xmlns:a14="http://schemas.microsoft.com/office/drawing/2010/main" val="0"/>
              </a:ext>
            </a:extLst>
          </a:blip>
          <a:srcRect l="33944" r="43745" b="60746"/>
          <a:stretch/>
        </p:blipFill>
        <p:spPr>
          <a:xfrm>
            <a:off x="2417536" y="3429000"/>
            <a:ext cx="1990531" cy="2506702"/>
          </a:xfrm>
          <a:prstGeom prst="rect">
            <a:avLst/>
          </a:prstGeom>
        </p:spPr>
      </p:pic>
      <p:pic>
        <p:nvPicPr>
          <p:cNvPr id="8" name="Billede 7">
            <a:extLst>
              <a:ext uri="{FF2B5EF4-FFF2-40B4-BE49-F238E27FC236}">
                <a16:creationId xmlns:a16="http://schemas.microsoft.com/office/drawing/2014/main" id="{582A40D8-C014-360C-D41B-E148BDAB2608}"/>
              </a:ext>
            </a:extLst>
          </p:cNvPr>
          <p:cNvPicPr>
            <a:picLocks noChangeAspect="1"/>
          </p:cNvPicPr>
          <p:nvPr/>
        </p:nvPicPr>
        <p:blipFill rotWithShape="1">
          <a:blip r:embed="rId3">
            <a:extLst>
              <a:ext uri="{28A0092B-C50C-407E-A947-70E740481C1C}">
                <a14:useLocalDpi xmlns:a14="http://schemas.microsoft.com/office/drawing/2010/main" val="0"/>
              </a:ext>
            </a:extLst>
          </a:blip>
          <a:srcRect l="25459" t="63600" r="56168" b="11146"/>
          <a:stretch/>
        </p:blipFill>
        <p:spPr>
          <a:xfrm>
            <a:off x="8073312" y="3429000"/>
            <a:ext cx="1760375" cy="1731878"/>
          </a:xfrm>
          <a:prstGeom prst="rect">
            <a:avLst/>
          </a:prstGeom>
        </p:spPr>
      </p:pic>
      <p:pic>
        <p:nvPicPr>
          <p:cNvPr id="14" name="Billede 13">
            <a:extLst>
              <a:ext uri="{FF2B5EF4-FFF2-40B4-BE49-F238E27FC236}">
                <a16:creationId xmlns:a16="http://schemas.microsoft.com/office/drawing/2014/main" id="{48964D9A-3568-05BA-7614-1FB93E695559}"/>
              </a:ext>
            </a:extLst>
          </p:cNvPr>
          <p:cNvPicPr>
            <a:picLocks noChangeAspect="1"/>
          </p:cNvPicPr>
          <p:nvPr/>
        </p:nvPicPr>
        <p:blipFill rotWithShape="1">
          <a:blip r:embed="rId3">
            <a:extLst>
              <a:ext uri="{28A0092B-C50C-407E-A947-70E740481C1C}">
                <a14:useLocalDpi xmlns:a14="http://schemas.microsoft.com/office/drawing/2010/main" val="0"/>
              </a:ext>
            </a:extLst>
          </a:blip>
          <a:srcRect l="61036" t="45516" r="24948" b="45872"/>
          <a:stretch/>
        </p:blipFill>
        <p:spPr>
          <a:xfrm>
            <a:off x="5569177" y="3999664"/>
            <a:ext cx="1343025" cy="590550"/>
          </a:xfrm>
          <a:prstGeom prst="rect">
            <a:avLst/>
          </a:prstGeom>
        </p:spPr>
      </p:pic>
    </p:spTree>
    <p:extLst>
      <p:ext uri="{BB962C8B-B14F-4D97-AF65-F5344CB8AC3E}">
        <p14:creationId xmlns:p14="http://schemas.microsoft.com/office/powerpoint/2010/main" val="157854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a:t>Domain Driven Design - Begrænsninger</a:t>
            </a:r>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Tungt</a:t>
            </a:r>
          </a:p>
          <a:p>
            <a:r>
              <a:rPr lang="da-DK" dirty="0"/>
              <a:t>Kræver domæne eksperter</a:t>
            </a:r>
          </a:p>
          <a:p>
            <a:r>
              <a:rPr lang="da-DK" dirty="0"/>
              <a:t>Kan tage lang tid at implementere</a:t>
            </a:r>
          </a:p>
          <a:p>
            <a:r>
              <a:rPr lang="da-DK" dirty="0"/>
              <a:t>Data duplikering</a:t>
            </a:r>
          </a:p>
          <a:p>
            <a:r>
              <a:rPr lang="da-DK" dirty="0"/>
              <a:t>Ikke så godt for mindre projekter</a:t>
            </a:r>
          </a:p>
          <a:p>
            <a:r>
              <a:rPr lang="da-DK" dirty="0"/>
              <a:t>Håndtering af datakonsistens, eventuelt</a:t>
            </a:r>
          </a:p>
        </p:txBody>
      </p:sp>
    </p:spTree>
    <p:extLst>
      <p:ext uri="{BB962C8B-B14F-4D97-AF65-F5344CB8AC3E}">
        <p14:creationId xmlns:p14="http://schemas.microsoft.com/office/powerpoint/2010/main" val="357223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RabbitMQ</a:t>
            </a:r>
            <a:endParaRPr lang="da-DK" dirty="0"/>
          </a:p>
        </p:txBody>
      </p:sp>
    </p:spTree>
    <p:extLst>
      <p:ext uri="{BB962C8B-B14F-4D97-AF65-F5344CB8AC3E}">
        <p14:creationId xmlns:p14="http://schemas.microsoft.com/office/powerpoint/2010/main" val="247904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err="1"/>
              <a:t>RabbitMQ</a:t>
            </a:r>
            <a:endParaRPr lang="da-DK" dirty="0"/>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Åben-kilde </a:t>
            </a:r>
            <a:r>
              <a:rPr lang="da-DK" dirty="0" err="1"/>
              <a:t>messaging</a:t>
            </a:r>
            <a:r>
              <a:rPr lang="da-DK" dirty="0"/>
              <a:t> og streaming broker</a:t>
            </a:r>
          </a:p>
          <a:p>
            <a:r>
              <a:rPr lang="da-DK" dirty="0"/>
              <a:t>Queue</a:t>
            </a:r>
          </a:p>
          <a:p>
            <a:r>
              <a:rPr lang="da-DK" dirty="0"/>
              <a:t>Stream</a:t>
            </a:r>
          </a:p>
          <a:p>
            <a:r>
              <a:rPr lang="da-DK" dirty="0"/>
              <a:t>Skrive beskeder</a:t>
            </a:r>
          </a:p>
          <a:p>
            <a:r>
              <a:rPr lang="da-DK" dirty="0"/>
              <a:t>Læse beskeder</a:t>
            </a:r>
          </a:p>
          <a:p>
            <a:r>
              <a:rPr lang="da-DK" dirty="0" err="1"/>
              <a:t>Round-robin</a:t>
            </a:r>
            <a:endParaRPr lang="da-DK" dirty="0"/>
          </a:p>
          <a:p>
            <a:r>
              <a:rPr lang="da-DK" dirty="0"/>
              <a:t>Remote Procedure Call</a:t>
            </a:r>
          </a:p>
          <a:p>
            <a:r>
              <a:rPr lang="da-DK" dirty="0"/>
              <a:t>Intet dataskema</a:t>
            </a:r>
          </a:p>
        </p:txBody>
      </p:sp>
    </p:spTree>
    <p:extLst>
      <p:ext uri="{BB962C8B-B14F-4D97-AF65-F5344CB8AC3E}">
        <p14:creationId xmlns:p14="http://schemas.microsoft.com/office/powerpoint/2010/main" val="3106996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Command Query </a:t>
            </a:r>
            <a:r>
              <a:rPr lang="da-DK" dirty="0" err="1"/>
              <a:t>Responsilibty</a:t>
            </a:r>
            <a:r>
              <a:rPr lang="da-DK" dirty="0"/>
              <a:t> Segregation</a:t>
            </a:r>
          </a:p>
        </p:txBody>
      </p:sp>
    </p:spTree>
    <p:extLst>
      <p:ext uri="{BB962C8B-B14F-4D97-AF65-F5344CB8AC3E}">
        <p14:creationId xmlns:p14="http://schemas.microsoft.com/office/powerpoint/2010/main" val="135906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6701C3-D904-952B-5ED3-B676A99CE077}"/>
              </a:ext>
            </a:extLst>
          </p:cNvPr>
          <p:cNvSpPr>
            <a:spLocks noGrp="1"/>
          </p:cNvSpPr>
          <p:nvPr>
            <p:ph type="title"/>
          </p:nvPr>
        </p:nvSpPr>
        <p:spPr/>
        <p:txBody>
          <a:bodyPr/>
          <a:lstStyle/>
          <a:p>
            <a:r>
              <a:rPr lang="da-DK" dirty="0"/>
              <a:t>Agenda	</a:t>
            </a:r>
          </a:p>
        </p:txBody>
      </p:sp>
      <p:sp>
        <p:nvSpPr>
          <p:cNvPr id="6" name="Pladsholder til tekst 5">
            <a:extLst>
              <a:ext uri="{FF2B5EF4-FFF2-40B4-BE49-F238E27FC236}">
                <a16:creationId xmlns:a16="http://schemas.microsoft.com/office/drawing/2014/main" id="{9862A6A7-65AF-A3EE-D155-4F89406DD00C}"/>
              </a:ext>
            </a:extLst>
          </p:cNvPr>
          <p:cNvSpPr>
            <a:spLocks noGrp="1"/>
          </p:cNvSpPr>
          <p:nvPr>
            <p:ph type="body" idx="1"/>
          </p:nvPr>
        </p:nvSpPr>
        <p:spPr/>
        <p:txBody>
          <a:bodyPr/>
          <a:lstStyle/>
          <a:p>
            <a:r>
              <a:rPr lang="da-DK" dirty="0"/>
              <a:t>Første Del</a:t>
            </a:r>
          </a:p>
        </p:txBody>
      </p:sp>
      <p:sp>
        <p:nvSpPr>
          <p:cNvPr id="4" name="Pladsholder til indhold 3">
            <a:extLst>
              <a:ext uri="{FF2B5EF4-FFF2-40B4-BE49-F238E27FC236}">
                <a16:creationId xmlns:a16="http://schemas.microsoft.com/office/drawing/2014/main" id="{1B45E29F-C4F1-480E-5FAC-2A1EED74552B}"/>
              </a:ext>
            </a:extLst>
          </p:cNvPr>
          <p:cNvSpPr>
            <a:spLocks noGrp="1"/>
          </p:cNvSpPr>
          <p:nvPr>
            <p:ph sz="half" idx="2"/>
          </p:nvPr>
        </p:nvSpPr>
        <p:spPr/>
        <p:txBody>
          <a:bodyPr>
            <a:normAutofit/>
          </a:bodyPr>
          <a:lstStyle/>
          <a:p>
            <a:r>
              <a:rPr lang="da-DK" dirty="0"/>
              <a:t>Case</a:t>
            </a:r>
          </a:p>
          <a:p>
            <a:r>
              <a:rPr lang="da-DK" dirty="0"/>
              <a:t>Løsning</a:t>
            </a:r>
          </a:p>
          <a:p>
            <a:r>
              <a:rPr lang="da-DK" dirty="0"/>
              <a:t>Demo</a:t>
            </a:r>
          </a:p>
          <a:p>
            <a:r>
              <a:rPr lang="da-DK" dirty="0"/>
              <a:t>Domain Driven Design</a:t>
            </a:r>
          </a:p>
          <a:p>
            <a:r>
              <a:rPr lang="da-DK" dirty="0" err="1"/>
              <a:t>RabbitMQ</a:t>
            </a:r>
            <a:endParaRPr lang="da-DK" dirty="0"/>
          </a:p>
          <a:p>
            <a:r>
              <a:rPr lang="da-DK" dirty="0"/>
              <a:t>Konklusion</a:t>
            </a:r>
          </a:p>
        </p:txBody>
      </p:sp>
      <p:sp>
        <p:nvSpPr>
          <p:cNvPr id="7" name="Pladsholder til tekst 6">
            <a:extLst>
              <a:ext uri="{FF2B5EF4-FFF2-40B4-BE49-F238E27FC236}">
                <a16:creationId xmlns:a16="http://schemas.microsoft.com/office/drawing/2014/main" id="{D223F7D6-A3E1-4A87-1531-EE6F797584FF}"/>
              </a:ext>
            </a:extLst>
          </p:cNvPr>
          <p:cNvSpPr>
            <a:spLocks noGrp="1"/>
          </p:cNvSpPr>
          <p:nvPr>
            <p:ph type="body" sz="quarter" idx="3"/>
          </p:nvPr>
        </p:nvSpPr>
        <p:spPr/>
        <p:txBody>
          <a:bodyPr/>
          <a:lstStyle/>
          <a:p>
            <a:r>
              <a:rPr lang="da-DK" dirty="0"/>
              <a:t>Anden Del</a:t>
            </a:r>
          </a:p>
        </p:txBody>
      </p:sp>
      <p:sp>
        <p:nvSpPr>
          <p:cNvPr id="5" name="Pladsholder til indhold 4">
            <a:extLst>
              <a:ext uri="{FF2B5EF4-FFF2-40B4-BE49-F238E27FC236}">
                <a16:creationId xmlns:a16="http://schemas.microsoft.com/office/drawing/2014/main" id="{ACEED9D0-D427-8A0D-3E47-4B436B8D1CF4}"/>
              </a:ext>
            </a:extLst>
          </p:cNvPr>
          <p:cNvSpPr>
            <a:spLocks noGrp="1"/>
          </p:cNvSpPr>
          <p:nvPr>
            <p:ph sz="quarter" idx="4"/>
          </p:nvPr>
        </p:nvSpPr>
        <p:spPr/>
        <p:txBody>
          <a:bodyPr>
            <a:normAutofit/>
          </a:bodyPr>
          <a:lstStyle/>
          <a:p>
            <a:r>
              <a:rPr lang="da-DK" dirty="0"/>
              <a:t>Selvvalgt Emne</a:t>
            </a:r>
          </a:p>
          <a:p>
            <a:r>
              <a:rPr lang="da-DK" dirty="0"/>
              <a:t>Kafka</a:t>
            </a:r>
          </a:p>
          <a:p>
            <a:r>
              <a:rPr lang="da-DK" dirty="0"/>
              <a:t>Demo</a:t>
            </a:r>
          </a:p>
          <a:p>
            <a:r>
              <a:rPr lang="da-DK" dirty="0"/>
              <a:t>Kafka i forhold til </a:t>
            </a:r>
            <a:r>
              <a:rPr lang="da-DK" dirty="0" err="1"/>
              <a:t>RabbitMQ</a:t>
            </a:r>
            <a:endParaRPr lang="da-DK" dirty="0"/>
          </a:p>
        </p:txBody>
      </p:sp>
    </p:spTree>
    <p:extLst>
      <p:ext uri="{BB962C8B-B14F-4D97-AF65-F5344CB8AC3E}">
        <p14:creationId xmlns:p14="http://schemas.microsoft.com/office/powerpoint/2010/main" val="76503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Logning</a:t>
            </a:r>
          </a:p>
        </p:txBody>
      </p:sp>
    </p:spTree>
    <p:extLst>
      <p:ext uri="{BB962C8B-B14F-4D97-AF65-F5344CB8AC3E}">
        <p14:creationId xmlns:p14="http://schemas.microsoft.com/office/powerpoint/2010/main" val="113621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30BFC-C22D-1BBC-081D-EF99A2BD28B4}"/>
              </a:ext>
            </a:extLst>
          </p:cNvPr>
          <p:cNvSpPr>
            <a:spLocks noGrp="1"/>
          </p:cNvSpPr>
          <p:nvPr>
            <p:ph type="title"/>
          </p:nvPr>
        </p:nvSpPr>
        <p:spPr/>
        <p:txBody>
          <a:bodyPr/>
          <a:lstStyle/>
          <a:p>
            <a:r>
              <a:rPr lang="da-DK" dirty="0"/>
              <a:t>Logning</a:t>
            </a:r>
          </a:p>
        </p:txBody>
      </p:sp>
      <p:sp>
        <p:nvSpPr>
          <p:cNvPr id="3" name="Pladsholder til indhold 2">
            <a:extLst>
              <a:ext uri="{FF2B5EF4-FFF2-40B4-BE49-F238E27FC236}">
                <a16:creationId xmlns:a16="http://schemas.microsoft.com/office/drawing/2014/main" id="{33B21E7F-37E8-8AE0-E2C8-025FD2672AC8}"/>
              </a:ext>
            </a:extLst>
          </p:cNvPr>
          <p:cNvSpPr>
            <a:spLocks noGrp="1"/>
          </p:cNvSpPr>
          <p:nvPr>
            <p:ph idx="1"/>
          </p:nvPr>
        </p:nvSpPr>
        <p:spPr/>
        <p:txBody>
          <a:bodyPr/>
          <a:lstStyle/>
          <a:p>
            <a:endParaRPr lang="da-DK" dirty="0"/>
          </a:p>
          <a:p>
            <a:r>
              <a:rPr lang="da-DK" dirty="0"/>
              <a:t>Benytter </a:t>
            </a:r>
            <a:r>
              <a:rPr lang="da-DK" dirty="0" err="1"/>
              <a:t>Seq</a:t>
            </a:r>
            <a:r>
              <a:rPr lang="da-DK" dirty="0"/>
              <a:t> og </a:t>
            </a:r>
            <a:r>
              <a:rPr lang="da-DK" dirty="0" err="1"/>
              <a:t>Serilog</a:t>
            </a:r>
            <a:endParaRPr lang="da-DK" dirty="0"/>
          </a:p>
          <a:p>
            <a:r>
              <a:rPr lang="da-DK" dirty="0"/>
              <a:t>Hjælper med at finde opførelser over tid</a:t>
            </a:r>
          </a:p>
          <a:p>
            <a:r>
              <a:rPr lang="da-DK" dirty="0"/>
              <a:t>Hjælper med at forstå bugs, der først opstår efter lang tid</a:t>
            </a:r>
          </a:p>
          <a:p>
            <a:pPr marL="0" indent="0">
              <a:buNone/>
            </a:pPr>
            <a:endParaRPr lang="da-DK" dirty="0"/>
          </a:p>
        </p:txBody>
      </p:sp>
    </p:spTree>
    <p:extLst>
      <p:ext uri="{BB962C8B-B14F-4D97-AF65-F5344CB8AC3E}">
        <p14:creationId xmlns:p14="http://schemas.microsoft.com/office/powerpoint/2010/main" val="323148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Frontend</a:t>
            </a:r>
            <a:endParaRPr lang="da-DK" dirty="0"/>
          </a:p>
        </p:txBody>
      </p:sp>
    </p:spTree>
    <p:extLst>
      <p:ext uri="{BB962C8B-B14F-4D97-AF65-F5344CB8AC3E}">
        <p14:creationId xmlns:p14="http://schemas.microsoft.com/office/powerpoint/2010/main" val="68445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19DD0-C209-385A-D32B-340F2A60648D}"/>
              </a:ext>
            </a:extLst>
          </p:cNvPr>
          <p:cNvSpPr>
            <a:spLocks noGrp="1"/>
          </p:cNvSpPr>
          <p:nvPr>
            <p:ph type="title"/>
          </p:nvPr>
        </p:nvSpPr>
        <p:spPr/>
        <p:txBody>
          <a:bodyPr/>
          <a:lstStyle/>
          <a:p>
            <a:r>
              <a:rPr lang="da-DK" dirty="0" err="1"/>
              <a:t>Blazor</a:t>
            </a:r>
            <a:endParaRPr lang="da-DK" dirty="0"/>
          </a:p>
        </p:txBody>
      </p:sp>
      <p:sp>
        <p:nvSpPr>
          <p:cNvPr id="3" name="Pladsholder til indhold 2">
            <a:extLst>
              <a:ext uri="{FF2B5EF4-FFF2-40B4-BE49-F238E27FC236}">
                <a16:creationId xmlns:a16="http://schemas.microsoft.com/office/drawing/2014/main" id="{703AD30A-B471-D400-AECD-D6CB46AD4206}"/>
              </a:ext>
            </a:extLst>
          </p:cNvPr>
          <p:cNvSpPr>
            <a:spLocks noGrp="1"/>
          </p:cNvSpPr>
          <p:nvPr>
            <p:ph idx="1"/>
          </p:nvPr>
        </p:nvSpPr>
        <p:spPr/>
        <p:txBody>
          <a:bodyPr/>
          <a:lstStyle/>
          <a:p>
            <a:r>
              <a:rPr lang="da-DK" dirty="0" err="1"/>
              <a:t>WebAssembly</a:t>
            </a:r>
            <a:endParaRPr lang="da-DK" dirty="0"/>
          </a:p>
          <a:p>
            <a:r>
              <a:rPr lang="da-DK" dirty="0" err="1"/>
              <a:t>Razor</a:t>
            </a:r>
            <a:r>
              <a:rPr lang="da-DK" dirty="0"/>
              <a:t> Syntaks</a:t>
            </a:r>
          </a:p>
          <a:p>
            <a:r>
              <a:rPr lang="da-DK" dirty="0"/>
              <a:t>Single og </a:t>
            </a:r>
            <a:r>
              <a:rPr lang="da-DK" dirty="0" err="1"/>
              <a:t>Multi</a:t>
            </a:r>
            <a:r>
              <a:rPr lang="da-DK" dirty="0"/>
              <a:t> Page Application</a:t>
            </a:r>
          </a:p>
          <a:p>
            <a:r>
              <a:rPr lang="da-DK" dirty="0"/>
              <a:t>Komponenter</a:t>
            </a:r>
          </a:p>
        </p:txBody>
      </p:sp>
    </p:spTree>
    <p:extLst>
      <p:ext uri="{BB962C8B-B14F-4D97-AF65-F5344CB8AC3E}">
        <p14:creationId xmlns:p14="http://schemas.microsoft.com/office/powerpoint/2010/main" val="898303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AAF8386-09A5-C985-33B7-777E34A0D9E9}"/>
              </a:ext>
            </a:extLst>
          </p:cNvPr>
          <p:cNvSpPr>
            <a:spLocks noGrp="1"/>
          </p:cNvSpPr>
          <p:nvPr>
            <p:ph type="title"/>
          </p:nvPr>
        </p:nvSpPr>
        <p:spPr/>
        <p:txBody>
          <a:bodyPr/>
          <a:lstStyle/>
          <a:p>
            <a:r>
              <a:rPr lang="da-DK" dirty="0" err="1"/>
              <a:t>Blazor</a:t>
            </a:r>
            <a:r>
              <a:rPr lang="da-DK" dirty="0"/>
              <a:t> – </a:t>
            </a:r>
            <a:r>
              <a:rPr lang="da-DK" dirty="0" err="1"/>
              <a:t>Refresh</a:t>
            </a:r>
            <a:r>
              <a:rPr lang="da-DK" dirty="0"/>
              <a:t> </a:t>
            </a:r>
            <a:r>
              <a:rPr lang="da-DK" dirty="0" err="1"/>
              <a:t>Token</a:t>
            </a:r>
            <a:endParaRPr lang="da-DK" dirty="0"/>
          </a:p>
        </p:txBody>
      </p:sp>
      <p:sp>
        <p:nvSpPr>
          <p:cNvPr id="4" name="Pladsholder til tekst 3">
            <a:extLst>
              <a:ext uri="{FF2B5EF4-FFF2-40B4-BE49-F238E27FC236}">
                <a16:creationId xmlns:a16="http://schemas.microsoft.com/office/drawing/2014/main" id="{63F805C9-2BBE-AAAF-AC3D-0012B553FE7E}"/>
              </a:ext>
            </a:extLst>
          </p:cNvPr>
          <p:cNvSpPr>
            <a:spLocks noGrp="1"/>
          </p:cNvSpPr>
          <p:nvPr>
            <p:ph type="body" idx="1"/>
          </p:nvPr>
        </p:nvSpPr>
        <p:spPr/>
        <p:txBody>
          <a:bodyPr/>
          <a:lstStyle/>
          <a:p>
            <a:r>
              <a:rPr lang="da-DK" dirty="0" err="1"/>
              <a:t>Blazor</a:t>
            </a:r>
            <a:endParaRPr lang="da-DK" dirty="0"/>
          </a:p>
        </p:txBody>
      </p:sp>
      <p:sp>
        <p:nvSpPr>
          <p:cNvPr id="5" name="Pladsholder til indhold 4">
            <a:extLst>
              <a:ext uri="{FF2B5EF4-FFF2-40B4-BE49-F238E27FC236}">
                <a16:creationId xmlns:a16="http://schemas.microsoft.com/office/drawing/2014/main" id="{FA4DD623-FA22-1FCD-9537-ADE6F504CE02}"/>
              </a:ext>
            </a:extLst>
          </p:cNvPr>
          <p:cNvSpPr>
            <a:spLocks noGrp="1"/>
          </p:cNvSpPr>
          <p:nvPr>
            <p:ph sz="half" idx="2"/>
          </p:nvPr>
        </p:nvSpPr>
        <p:spPr/>
        <p:txBody>
          <a:bodyPr/>
          <a:lstStyle/>
          <a:p>
            <a:r>
              <a:rPr lang="da-DK" dirty="0"/>
              <a:t>Har ikke </a:t>
            </a:r>
            <a:r>
              <a:rPr lang="da-DK" dirty="0" err="1"/>
              <a:t>interceptors</a:t>
            </a:r>
            <a:r>
              <a:rPr lang="da-DK" dirty="0"/>
              <a:t> som </a:t>
            </a:r>
            <a:r>
              <a:rPr lang="da-DK" dirty="0" err="1"/>
              <a:t>Angular</a:t>
            </a:r>
            <a:endParaRPr lang="da-DK" dirty="0"/>
          </a:p>
          <a:p>
            <a:r>
              <a:rPr lang="da-DK" dirty="0" err="1"/>
              <a:t>Blazor</a:t>
            </a:r>
            <a:r>
              <a:rPr lang="da-DK" dirty="0"/>
              <a:t> SPA har ikke </a:t>
            </a:r>
            <a:r>
              <a:rPr lang="da-DK" dirty="0" err="1"/>
              <a:t>middleware</a:t>
            </a:r>
            <a:endParaRPr lang="da-DK" dirty="0"/>
          </a:p>
          <a:p>
            <a:endParaRPr lang="da-DK" dirty="0"/>
          </a:p>
          <a:p>
            <a:r>
              <a:rPr lang="da-DK" dirty="0"/>
              <a:t>Særlig HTTP Klient service</a:t>
            </a:r>
          </a:p>
        </p:txBody>
      </p:sp>
      <p:sp>
        <p:nvSpPr>
          <p:cNvPr id="6" name="Pladsholder til tekst 5">
            <a:extLst>
              <a:ext uri="{FF2B5EF4-FFF2-40B4-BE49-F238E27FC236}">
                <a16:creationId xmlns:a16="http://schemas.microsoft.com/office/drawing/2014/main" id="{6034F8DD-ACCE-41BD-1076-C9ADCCD72CC2}"/>
              </a:ext>
            </a:extLst>
          </p:cNvPr>
          <p:cNvSpPr>
            <a:spLocks noGrp="1"/>
          </p:cNvSpPr>
          <p:nvPr>
            <p:ph type="body" sz="quarter" idx="3"/>
          </p:nvPr>
        </p:nvSpPr>
        <p:spPr/>
        <p:txBody>
          <a:bodyPr/>
          <a:lstStyle/>
          <a:p>
            <a:r>
              <a:rPr lang="da-DK" dirty="0" err="1"/>
              <a:t>Angular</a:t>
            </a:r>
            <a:endParaRPr lang="da-DK" dirty="0"/>
          </a:p>
        </p:txBody>
      </p:sp>
      <p:pic>
        <p:nvPicPr>
          <p:cNvPr id="9" name="Pladsholder til indhold 8">
            <a:extLst>
              <a:ext uri="{FF2B5EF4-FFF2-40B4-BE49-F238E27FC236}">
                <a16:creationId xmlns:a16="http://schemas.microsoft.com/office/drawing/2014/main" id="{05298FA0-6CD7-3C1A-2D1D-3AED3663FDED}"/>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t="10126" r="671" b="8745"/>
          <a:stretch/>
        </p:blipFill>
        <p:spPr>
          <a:xfrm>
            <a:off x="8274254" y="1710173"/>
            <a:ext cx="3917746" cy="5147827"/>
          </a:xfrm>
        </p:spPr>
      </p:pic>
    </p:spTree>
    <p:extLst>
      <p:ext uri="{BB962C8B-B14F-4D97-AF65-F5344CB8AC3E}">
        <p14:creationId xmlns:p14="http://schemas.microsoft.com/office/powerpoint/2010/main" val="17269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Konklusion</a:t>
            </a:r>
          </a:p>
        </p:txBody>
      </p:sp>
    </p:spTree>
    <p:extLst>
      <p:ext uri="{BB962C8B-B14F-4D97-AF65-F5344CB8AC3E}">
        <p14:creationId xmlns:p14="http://schemas.microsoft.com/office/powerpoint/2010/main" val="1632765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D4A813-A89A-825A-72FF-FA237F2E8B70}"/>
              </a:ext>
            </a:extLst>
          </p:cNvPr>
          <p:cNvSpPr>
            <a:spLocks noGrp="1"/>
          </p:cNvSpPr>
          <p:nvPr>
            <p:ph type="title"/>
          </p:nvPr>
        </p:nvSpPr>
        <p:spPr/>
        <p:txBody>
          <a:bodyPr/>
          <a:lstStyle/>
          <a:p>
            <a:r>
              <a:rPr lang="da-DK" dirty="0"/>
              <a:t>Konklusion</a:t>
            </a:r>
          </a:p>
        </p:txBody>
      </p:sp>
      <p:sp>
        <p:nvSpPr>
          <p:cNvPr id="3" name="Pladsholder til indhold 2">
            <a:extLst>
              <a:ext uri="{FF2B5EF4-FFF2-40B4-BE49-F238E27FC236}">
                <a16:creationId xmlns:a16="http://schemas.microsoft.com/office/drawing/2014/main" id="{4273B0C1-65DB-7237-D931-F20125F6C970}"/>
              </a:ext>
            </a:extLst>
          </p:cNvPr>
          <p:cNvSpPr>
            <a:spLocks noGrp="1"/>
          </p:cNvSpPr>
          <p:nvPr>
            <p:ph idx="1"/>
          </p:nvPr>
        </p:nvSpPr>
        <p:spPr/>
        <p:txBody>
          <a:bodyPr/>
          <a:lstStyle/>
          <a:p>
            <a:r>
              <a:rPr lang="da-DK" dirty="0"/>
              <a:t>Produktet læste problemformulering</a:t>
            </a:r>
          </a:p>
          <a:p>
            <a:pPr lvl="1"/>
            <a:r>
              <a:rPr lang="da-DK" dirty="0"/>
              <a:t>Kundeoprettelse</a:t>
            </a:r>
          </a:p>
          <a:p>
            <a:pPr lvl="1"/>
            <a:r>
              <a:rPr lang="da-DK" dirty="0"/>
              <a:t>Menu-bestilling</a:t>
            </a:r>
          </a:p>
          <a:p>
            <a:pPr lvl="1"/>
            <a:r>
              <a:rPr lang="da-DK" dirty="0"/>
              <a:t>Menu og ret oprettelse</a:t>
            </a:r>
          </a:p>
          <a:p>
            <a:pPr lvl="1"/>
            <a:r>
              <a:rPr lang="da-DK" dirty="0"/>
              <a:t>Se ordrer </a:t>
            </a:r>
          </a:p>
          <a:p>
            <a:r>
              <a:rPr lang="da-DK" dirty="0"/>
              <a:t>Har mangler før det ville kunne bruges i virkeligheden</a:t>
            </a:r>
          </a:p>
          <a:p>
            <a:pPr lvl="1"/>
            <a:r>
              <a:rPr lang="da-DK" dirty="0"/>
              <a:t>Sikkerhed</a:t>
            </a:r>
          </a:p>
          <a:p>
            <a:pPr lvl="1"/>
            <a:r>
              <a:rPr lang="da-DK" dirty="0" err="1"/>
              <a:t>Frontend</a:t>
            </a:r>
            <a:endParaRPr lang="da-DK" dirty="0"/>
          </a:p>
          <a:p>
            <a:pPr lvl="1"/>
            <a:r>
              <a:rPr lang="da-DK" dirty="0"/>
              <a:t>Betaling </a:t>
            </a:r>
          </a:p>
          <a:p>
            <a:r>
              <a:rPr lang="da-DK" dirty="0"/>
              <a:t>Er mere hen af en prototype</a:t>
            </a:r>
          </a:p>
        </p:txBody>
      </p:sp>
    </p:spTree>
    <p:extLst>
      <p:ext uri="{BB962C8B-B14F-4D97-AF65-F5344CB8AC3E}">
        <p14:creationId xmlns:p14="http://schemas.microsoft.com/office/powerpoint/2010/main" val="2542655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Selvvalgt Emne </a:t>
            </a:r>
            <a:br>
              <a:rPr lang="da-DK" dirty="0"/>
            </a:br>
            <a:r>
              <a:rPr lang="da-DK" dirty="0"/>
              <a:t>Kafka</a:t>
            </a:r>
          </a:p>
        </p:txBody>
      </p:sp>
    </p:spTree>
    <p:extLst>
      <p:ext uri="{BB962C8B-B14F-4D97-AF65-F5344CB8AC3E}">
        <p14:creationId xmlns:p14="http://schemas.microsoft.com/office/powerpoint/2010/main" val="900528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72BA20-C2D2-35CC-B001-35FBC754D728}"/>
              </a:ext>
            </a:extLst>
          </p:cNvPr>
          <p:cNvSpPr>
            <a:spLocks noGrp="1"/>
          </p:cNvSpPr>
          <p:nvPr>
            <p:ph type="title"/>
          </p:nvPr>
        </p:nvSpPr>
        <p:spPr/>
        <p:txBody>
          <a:bodyPr/>
          <a:lstStyle/>
          <a:p>
            <a:r>
              <a:rPr lang="da-DK" dirty="0"/>
              <a:t>Apache Kafka</a:t>
            </a:r>
          </a:p>
        </p:txBody>
      </p:sp>
      <p:sp>
        <p:nvSpPr>
          <p:cNvPr id="3" name="Pladsholder til indhold 2">
            <a:extLst>
              <a:ext uri="{FF2B5EF4-FFF2-40B4-BE49-F238E27FC236}">
                <a16:creationId xmlns:a16="http://schemas.microsoft.com/office/drawing/2014/main" id="{9C39A511-988C-E6E3-1E83-875E8D499B70}"/>
              </a:ext>
            </a:extLst>
          </p:cNvPr>
          <p:cNvSpPr>
            <a:spLocks noGrp="1"/>
          </p:cNvSpPr>
          <p:nvPr>
            <p:ph idx="1"/>
          </p:nvPr>
        </p:nvSpPr>
        <p:spPr/>
        <p:txBody>
          <a:bodyPr>
            <a:normAutofit/>
          </a:bodyPr>
          <a:lstStyle/>
          <a:p>
            <a:r>
              <a:rPr lang="da-DK" dirty="0"/>
              <a:t>Event Streaming </a:t>
            </a:r>
          </a:p>
          <a:p>
            <a:r>
              <a:rPr lang="da-DK" dirty="0"/>
              <a:t>Broker – Lager</a:t>
            </a:r>
          </a:p>
          <a:p>
            <a:r>
              <a:rPr lang="da-DK" dirty="0"/>
              <a:t>Connect – </a:t>
            </a:r>
          </a:p>
          <a:p>
            <a:r>
              <a:rPr lang="da-DK" dirty="0"/>
              <a:t>Stream </a:t>
            </a:r>
          </a:p>
          <a:p>
            <a:r>
              <a:rPr lang="da-DK" dirty="0"/>
              <a:t>Event</a:t>
            </a:r>
          </a:p>
          <a:p>
            <a:r>
              <a:rPr lang="da-DK" dirty="0"/>
              <a:t>Producer</a:t>
            </a:r>
          </a:p>
          <a:p>
            <a:r>
              <a:rPr lang="da-DK" dirty="0"/>
              <a:t>Consumer</a:t>
            </a:r>
          </a:p>
          <a:p>
            <a:r>
              <a:rPr lang="da-DK" dirty="0" err="1"/>
              <a:t>Topic</a:t>
            </a:r>
            <a:endParaRPr lang="da-DK" dirty="0"/>
          </a:p>
          <a:p>
            <a:r>
              <a:rPr lang="da-DK" dirty="0"/>
              <a:t>Partition</a:t>
            </a:r>
          </a:p>
        </p:txBody>
      </p:sp>
    </p:spTree>
    <p:extLst>
      <p:ext uri="{BB962C8B-B14F-4D97-AF65-F5344CB8AC3E}">
        <p14:creationId xmlns:p14="http://schemas.microsoft.com/office/powerpoint/2010/main" val="4027690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Hvad Er</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Åben-kilde event streaming platform</a:t>
            </a:r>
          </a:p>
          <a:p>
            <a:r>
              <a:rPr lang="da-DK" dirty="0"/>
              <a:t>Event</a:t>
            </a:r>
          </a:p>
          <a:p>
            <a:r>
              <a:rPr lang="da-DK" dirty="0" err="1"/>
              <a:t>Topic</a:t>
            </a:r>
            <a:endParaRPr lang="da-DK" dirty="0"/>
          </a:p>
          <a:p>
            <a:pPr lvl="1"/>
            <a:r>
              <a:rPr lang="da-DK" dirty="0" err="1"/>
              <a:t>Partitioneret</a:t>
            </a:r>
            <a:endParaRPr lang="da-DK" dirty="0"/>
          </a:p>
          <a:p>
            <a:r>
              <a:rPr lang="da-DK" dirty="0"/>
              <a:t>Kommunikation via TCP</a:t>
            </a:r>
          </a:p>
          <a:p>
            <a:r>
              <a:rPr lang="da-DK" dirty="0"/>
              <a:t>Server/Klient kommunikation</a:t>
            </a:r>
          </a:p>
          <a:p>
            <a:r>
              <a:rPr lang="da-DK" dirty="0"/>
              <a:t>Event </a:t>
            </a:r>
            <a:r>
              <a:rPr lang="da-DK" dirty="0" err="1"/>
              <a:t>replikering</a:t>
            </a:r>
            <a:r>
              <a:rPr lang="da-DK" dirty="0"/>
              <a:t> </a:t>
            </a:r>
          </a:p>
          <a:p>
            <a:r>
              <a:rPr lang="da-DK" dirty="0"/>
              <a:t>Consumer</a:t>
            </a:r>
          </a:p>
          <a:p>
            <a:r>
              <a:rPr lang="da-DK" dirty="0"/>
              <a:t>Producer</a:t>
            </a:r>
          </a:p>
        </p:txBody>
      </p:sp>
    </p:spTree>
    <p:extLst>
      <p:ext uri="{BB962C8B-B14F-4D97-AF65-F5344CB8AC3E}">
        <p14:creationId xmlns:p14="http://schemas.microsoft.com/office/powerpoint/2010/main" val="286335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BFCE9-F563-7FB6-9C56-D3D222778226}"/>
              </a:ext>
            </a:extLst>
          </p:cNvPr>
          <p:cNvSpPr>
            <a:spLocks noGrp="1"/>
          </p:cNvSpPr>
          <p:nvPr>
            <p:ph type="title"/>
          </p:nvPr>
        </p:nvSpPr>
        <p:spPr/>
        <p:txBody>
          <a:bodyPr/>
          <a:lstStyle/>
          <a:p>
            <a:r>
              <a:rPr lang="da-DK" dirty="0"/>
              <a:t>Case</a:t>
            </a:r>
          </a:p>
        </p:txBody>
      </p:sp>
      <p:sp>
        <p:nvSpPr>
          <p:cNvPr id="3" name="Pladsholder til indhold 2">
            <a:extLst>
              <a:ext uri="{FF2B5EF4-FFF2-40B4-BE49-F238E27FC236}">
                <a16:creationId xmlns:a16="http://schemas.microsoft.com/office/drawing/2014/main" id="{CE1BE493-FC3C-597D-B98F-158AD2A20057}"/>
              </a:ext>
            </a:extLst>
          </p:cNvPr>
          <p:cNvSpPr>
            <a:spLocks noGrp="1"/>
          </p:cNvSpPr>
          <p:nvPr>
            <p:ph idx="1"/>
          </p:nvPr>
        </p:nvSpPr>
        <p:spPr/>
        <p:txBody>
          <a:bodyPr>
            <a:normAutofit/>
          </a:bodyPr>
          <a:lstStyle/>
          <a:p>
            <a:pPr marL="0" indent="0">
              <a:buNone/>
            </a:pPr>
            <a:r>
              <a:rPr lang="da-DK" dirty="0"/>
              <a:t>Ikke alle virksomheder har mulighed for at servere mad i deres kantiner fra deres egen køkken. Dermed er der økonomiske gevinster for en cateringvirksomhed ved at sælge færdiglavede retter til disse virksomheder. På sammen tid er det blevet mere udbredt blandt virksomheder at sælge deres produkter via internettet. Disse muligheder vil cateringvirksomheden </a:t>
            </a:r>
            <a:r>
              <a:rPr lang="da-DK" dirty="0" err="1"/>
              <a:t>FoodForAll</a:t>
            </a:r>
            <a:r>
              <a:rPr lang="da-DK" dirty="0"/>
              <a:t> A/S gerne benytte sig af for at øge deres omsætning og øge antallet af kunder via en hjemmeside der er let at bruge, da de på nuværende tidspunkt kun tillader bestillinger via deres telefon besat af en enkelt ansat</a:t>
            </a:r>
          </a:p>
        </p:txBody>
      </p:sp>
    </p:spTree>
    <p:extLst>
      <p:ext uri="{BB962C8B-B14F-4D97-AF65-F5344CB8AC3E}">
        <p14:creationId xmlns:p14="http://schemas.microsoft.com/office/powerpoint/2010/main" val="2572417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API</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sz="half" idx="1"/>
          </p:nvPr>
        </p:nvSpPr>
        <p:spPr/>
        <p:txBody>
          <a:bodyPr>
            <a:normAutofit/>
          </a:bodyPr>
          <a:lstStyle/>
          <a:p>
            <a:r>
              <a:rPr lang="da-DK" dirty="0" err="1"/>
              <a:t>Admin</a:t>
            </a:r>
            <a:r>
              <a:rPr lang="da-DK" dirty="0"/>
              <a:t> API </a:t>
            </a:r>
          </a:p>
          <a:p>
            <a:pPr lvl="1"/>
            <a:r>
              <a:rPr lang="da-DK" dirty="0"/>
              <a:t>Styring og inspicere af </a:t>
            </a:r>
          </a:p>
          <a:p>
            <a:pPr lvl="2"/>
            <a:r>
              <a:rPr lang="da-DK" dirty="0" err="1"/>
              <a:t>Topics</a:t>
            </a:r>
            <a:r>
              <a:rPr lang="da-DK" dirty="0"/>
              <a:t> </a:t>
            </a:r>
          </a:p>
          <a:p>
            <a:pPr lvl="2"/>
            <a:r>
              <a:rPr lang="da-DK" dirty="0"/>
              <a:t>Brokers </a:t>
            </a:r>
          </a:p>
          <a:p>
            <a:pPr lvl="2"/>
            <a:r>
              <a:rPr lang="da-DK" dirty="0"/>
              <a:t>Andre Kafka objekter</a:t>
            </a:r>
          </a:p>
          <a:p>
            <a:r>
              <a:rPr lang="da-DK" dirty="0"/>
              <a:t>Producer API</a:t>
            </a:r>
          </a:p>
          <a:p>
            <a:pPr lvl="1"/>
            <a:r>
              <a:rPr lang="da-DK" dirty="0"/>
              <a:t>Skrivning af events</a:t>
            </a:r>
          </a:p>
        </p:txBody>
      </p:sp>
      <p:sp>
        <p:nvSpPr>
          <p:cNvPr id="2" name="Pladsholder til indhold 1">
            <a:extLst>
              <a:ext uri="{FF2B5EF4-FFF2-40B4-BE49-F238E27FC236}">
                <a16:creationId xmlns:a16="http://schemas.microsoft.com/office/drawing/2014/main" id="{B3D68E9F-7A13-0520-7007-D08D335AD623}"/>
              </a:ext>
            </a:extLst>
          </p:cNvPr>
          <p:cNvSpPr>
            <a:spLocks noGrp="1"/>
          </p:cNvSpPr>
          <p:nvPr>
            <p:ph sz="half" idx="2"/>
          </p:nvPr>
        </p:nvSpPr>
        <p:spPr/>
        <p:txBody>
          <a:bodyPr>
            <a:normAutofit/>
          </a:bodyPr>
          <a:lstStyle/>
          <a:p>
            <a:r>
              <a:rPr lang="da-DK" dirty="0"/>
              <a:t>Consumer API</a:t>
            </a:r>
          </a:p>
          <a:p>
            <a:pPr lvl="1"/>
            <a:r>
              <a:rPr lang="da-DK" dirty="0"/>
              <a:t>Læsning af event</a:t>
            </a:r>
          </a:p>
          <a:p>
            <a:r>
              <a:rPr lang="da-DK" dirty="0" err="1"/>
              <a:t>Streams</a:t>
            </a:r>
            <a:r>
              <a:rPr lang="da-DK" dirty="0"/>
              <a:t> API</a:t>
            </a:r>
          </a:p>
          <a:p>
            <a:pPr lvl="1"/>
            <a:r>
              <a:rPr lang="da-DK" dirty="0"/>
              <a:t>Processering af event </a:t>
            </a:r>
            <a:r>
              <a:rPr lang="da-DK" dirty="0" err="1"/>
              <a:t>streams</a:t>
            </a:r>
            <a:r>
              <a:rPr lang="da-DK" dirty="0"/>
              <a:t> applikationer og </a:t>
            </a:r>
            <a:r>
              <a:rPr lang="da-DK" dirty="0" err="1"/>
              <a:t>microseriver</a:t>
            </a:r>
            <a:endParaRPr lang="da-DK" dirty="0"/>
          </a:p>
          <a:p>
            <a:pPr marL="0" indent="0">
              <a:buNone/>
            </a:pPr>
            <a:endParaRPr lang="da-DK" dirty="0"/>
          </a:p>
        </p:txBody>
      </p:sp>
    </p:spTree>
    <p:extLst>
      <p:ext uri="{BB962C8B-B14F-4D97-AF65-F5344CB8AC3E}">
        <p14:creationId xmlns:p14="http://schemas.microsoft.com/office/powerpoint/2010/main" val="122632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Dele</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normAutofit/>
          </a:bodyPr>
          <a:lstStyle/>
          <a:p>
            <a:r>
              <a:rPr lang="da-DK" dirty="0"/>
              <a:t>Broker</a:t>
            </a:r>
          </a:p>
          <a:p>
            <a:pPr lvl="1"/>
            <a:r>
              <a:rPr lang="da-DK" dirty="0"/>
              <a:t>Lager servicer</a:t>
            </a:r>
          </a:p>
          <a:p>
            <a:r>
              <a:rPr lang="da-DK" dirty="0"/>
              <a:t>Controller </a:t>
            </a:r>
          </a:p>
          <a:p>
            <a:pPr lvl="1"/>
            <a:r>
              <a:rPr lang="da-DK" dirty="0"/>
              <a:t>Styre at events bliver </a:t>
            </a:r>
            <a:r>
              <a:rPr lang="da-DK" dirty="0" err="1"/>
              <a:t>replikeret</a:t>
            </a:r>
            <a:r>
              <a:rPr lang="da-DK" dirty="0"/>
              <a:t> og administrative opgaver</a:t>
            </a:r>
          </a:p>
          <a:p>
            <a:r>
              <a:rPr lang="da-DK" dirty="0"/>
              <a:t>Stream</a:t>
            </a:r>
          </a:p>
          <a:p>
            <a:pPr lvl="1"/>
            <a:r>
              <a:rPr lang="da-DK" dirty="0"/>
              <a:t>Real-Time transformering og berigelse af events</a:t>
            </a:r>
          </a:p>
          <a:p>
            <a:r>
              <a:rPr lang="da-DK" dirty="0" err="1"/>
              <a:t>Schema</a:t>
            </a:r>
            <a:r>
              <a:rPr lang="da-DK" dirty="0"/>
              <a:t> Registry</a:t>
            </a:r>
          </a:p>
          <a:p>
            <a:pPr lvl="1"/>
            <a:r>
              <a:rPr lang="da-DK" dirty="0"/>
              <a:t>Dataskema for </a:t>
            </a:r>
            <a:r>
              <a:rPr lang="da-DK" dirty="0" err="1"/>
              <a:t>topics</a:t>
            </a:r>
            <a:endParaRPr lang="da-DK" dirty="0"/>
          </a:p>
          <a:p>
            <a:r>
              <a:rPr lang="da-DK" dirty="0"/>
              <a:t>Connect</a:t>
            </a:r>
          </a:p>
          <a:p>
            <a:pPr lvl="1"/>
            <a:r>
              <a:rPr lang="da-DK" dirty="0"/>
              <a:t>Data import/</a:t>
            </a:r>
            <a:r>
              <a:rPr lang="da-DK" dirty="0" err="1"/>
              <a:t>export</a:t>
            </a:r>
            <a:r>
              <a:rPr lang="da-DK" dirty="0"/>
              <a:t> for event stream til og fra </a:t>
            </a:r>
            <a:r>
              <a:rPr lang="da-DK" dirty="0" err="1"/>
              <a:t>externe</a:t>
            </a:r>
            <a:r>
              <a:rPr lang="da-DK" dirty="0"/>
              <a:t> systemer</a:t>
            </a:r>
          </a:p>
          <a:p>
            <a:pPr marL="0" indent="0">
              <a:buNone/>
            </a:pPr>
            <a:endParaRPr lang="da-DK" dirty="0"/>
          </a:p>
        </p:txBody>
      </p:sp>
    </p:spTree>
    <p:extLst>
      <p:ext uri="{BB962C8B-B14F-4D97-AF65-F5344CB8AC3E}">
        <p14:creationId xmlns:p14="http://schemas.microsoft.com/office/powerpoint/2010/main" val="3462775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br>
              <a:rPr lang="da-DK" dirty="0"/>
            </a:br>
            <a:r>
              <a:rPr lang="da-DK" dirty="0"/>
              <a:t>Kafka</a:t>
            </a:r>
          </a:p>
        </p:txBody>
      </p:sp>
    </p:spTree>
    <p:extLst>
      <p:ext uri="{BB962C8B-B14F-4D97-AF65-F5344CB8AC3E}">
        <p14:creationId xmlns:p14="http://schemas.microsoft.com/office/powerpoint/2010/main" val="230170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I forhold til </a:t>
            </a:r>
            <a:r>
              <a:rPr lang="da-DK" dirty="0" err="1"/>
              <a:t>RabbitMQ</a:t>
            </a:r>
            <a:endParaRPr lang="da-DK" dirty="0"/>
          </a:p>
        </p:txBody>
      </p:sp>
      <p:sp>
        <p:nvSpPr>
          <p:cNvPr id="2" name="Pladsholder til tekst 1">
            <a:extLst>
              <a:ext uri="{FF2B5EF4-FFF2-40B4-BE49-F238E27FC236}">
                <a16:creationId xmlns:a16="http://schemas.microsoft.com/office/drawing/2014/main" id="{52D09D76-F7EA-FB42-58D6-435CFFBC688F}"/>
              </a:ext>
            </a:extLst>
          </p:cNvPr>
          <p:cNvSpPr>
            <a:spLocks noGrp="1"/>
          </p:cNvSpPr>
          <p:nvPr>
            <p:ph type="body" idx="1"/>
          </p:nvPr>
        </p:nvSpPr>
        <p:spPr/>
        <p:txBody>
          <a:bodyPr/>
          <a:lstStyle/>
          <a:p>
            <a:r>
              <a:rPr lang="da-DK" dirty="0"/>
              <a:t>Kafka</a:t>
            </a:r>
          </a:p>
        </p:txBody>
      </p:sp>
      <p:sp>
        <p:nvSpPr>
          <p:cNvPr id="3" name="Pladsholder til indhold 2">
            <a:extLst>
              <a:ext uri="{FF2B5EF4-FFF2-40B4-BE49-F238E27FC236}">
                <a16:creationId xmlns:a16="http://schemas.microsoft.com/office/drawing/2014/main" id="{339997B2-9ED5-7B5A-EBCA-3B5D07672F58}"/>
              </a:ext>
            </a:extLst>
          </p:cNvPr>
          <p:cNvSpPr>
            <a:spLocks noGrp="1"/>
          </p:cNvSpPr>
          <p:nvPr>
            <p:ph sz="half" idx="2"/>
          </p:nvPr>
        </p:nvSpPr>
        <p:spPr/>
        <p:txBody>
          <a:bodyPr/>
          <a:lstStyle/>
          <a:p>
            <a:r>
              <a:rPr lang="da-DK" dirty="0" err="1"/>
              <a:t>Topic</a:t>
            </a:r>
            <a:endParaRPr lang="da-DK" dirty="0"/>
          </a:p>
          <a:p>
            <a:r>
              <a:rPr lang="da-DK" dirty="0"/>
              <a:t>Kan have skema	</a:t>
            </a:r>
          </a:p>
          <a:p>
            <a:r>
              <a:rPr lang="da-DK" dirty="0"/>
              <a:t>Event</a:t>
            </a:r>
          </a:p>
          <a:p>
            <a:r>
              <a:rPr lang="da-DK" dirty="0"/>
              <a:t>Understøtter ikke </a:t>
            </a:r>
            <a:r>
              <a:rPr lang="da-DK" dirty="0" err="1"/>
              <a:t>Request</a:t>
            </a:r>
            <a:r>
              <a:rPr lang="da-DK" dirty="0"/>
              <a:t>/</a:t>
            </a:r>
            <a:r>
              <a:rPr lang="da-DK" dirty="0" err="1"/>
              <a:t>Response</a:t>
            </a:r>
            <a:endParaRPr lang="da-DK" dirty="0"/>
          </a:p>
          <a:p>
            <a:r>
              <a:rPr lang="da-DK" dirty="0"/>
              <a:t>Consumer kan kun oprette </a:t>
            </a:r>
            <a:r>
              <a:rPr lang="da-DK" dirty="0" err="1"/>
              <a:t>topic</a:t>
            </a:r>
            <a:r>
              <a:rPr lang="da-DK" dirty="0"/>
              <a:t>, hvis broker tillader det</a:t>
            </a:r>
          </a:p>
        </p:txBody>
      </p:sp>
      <p:sp>
        <p:nvSpPr>
          <p:cNvPr id="4" name="Pladsholder til tekst 3">
            <a:extLst>
              <a:ext uri="{FF2B5EF4-FFF2-40B4-BE49-F238E27FC236}">
                <a16:creationId xmlns:a16="http://schemas.microsoft.com/office/drawing/2014/main" id="{D2BCD25E-3062-C776-FDCD-8724CFA931AE}"/>
              </a:ext>
            </a:extLst>
          </p:cNvPr>
          <p:cNvSpPr>
            <a:spLocks noGrp="1"/>
          </p:cNvSpPr>
          <p:nvPr>
            <p:ph type="body" sz="quarter" idx="3"/>
          </p:nvPr>
        </p:nvSpPr>
        <p:spPr/>
        <p:txBody>
          <a:bodyPr/>
          <a:lstStyle/>
          <a:p>
            <a:r>
              <a:rPr lang="da-DK" dirty="0" err="1"/>
              <a:t>RabbitMQ</a:t>
            </a:r>
            <a:endParaRPr lang="da-DK" dirty="0"/>
          </a:p>
        </p:txBody>
      </p:sp>
      <p:sp>
        <p:nvSpPr>
          <p:cNvPr id="5" name="Pladsholder til indhold 4">
            <a:extLst>
              <a:ext uri="{FF2B5EF4-FFF2-40B4-BE49-F238E27FC236}">
                <a16:creationId xmlns:a16="http://schemas.microsoft.com/office/drawing/2014/main" id="{A6395EEA-AED6-2FD6-EC89-277DA9898817}"/>
              </a:ext>
            </a:extLst>
          </p:cNvPr>
          <p:cNvSpPr>
            <a:spLocks noGrp="1"/>
          </p:cNvSpPr>
          <p:nvPr>
            <p:ph sz="quarter" idx="4"/>
          </p:nvPr>
        </p:nvSpPr>
        <p:spPr/>
        <p:txBody>
          <a:bodyPr/>
          <a:lstStyle/>
          <a:p>
            <a:r>
              <a:rPr lang="da-DK" dirty="0"/>
              <a:t>Queue/Stream</a:t>
            </a:r>
          </a:p>
          <a:p>
            <a:r>
              <a:rPr lang="da-DK" dirty="0"/>
              <a:t>Intet skema</a:t>
            </a:r>
          </a:p>
          <a:p>
            <a:r>
              <a:rPr lang="da-DK" dirty="0"/>
              <a:t>Message</a:t>
            </a:r>
          </a:p>
          <a:p>
            <a:r>
              <a:rPr lang="da-DK" dirty="0"/>
              <a:t>Remote Procedure Call</a:t>
            </a:r>
          </a:p>
          <a:p>
            <a:r>
              <a:rPr lang="da-DK" dirty="0"/>
              <a:t>Consumer kan selv oprette </a:t>
            </a:r>
            <a:r>
              <a:rPr lang="da-DK" dirty="0" err="1"/>
              <a:t>queue</a:t>
            </a:r>
            <a:endParaRPr lang="da-DK" dirty="0"/>
          </a:p>
        </p:txBody>
      </p:sp>
    </p:spTree>
    <p:extLst>
      <p:ext uri="{BB962C8B-B14F-4D97-AF65-F5344CB8AC3E}">
        <p14:creationId xmlns:p14="http://schemas.microsoft.com/office/powerpoint/2010/main" val="1977421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Hvis brugt i produktet</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Kafka understøtter ikke </a:t>
            </a:r>
            <a:r>
              <a:rPr lang="da-DK" dirty="0" err="1"/>
              <a:t>Request-Response</a:t>
            </a:r>
            <a:endParaRPr lang="da-DK" dirty="0"/>
          </a:p>
          <a:p>
            <a:pPr lvl="1"/>
            <a:r>
              <a:rPr lang="da-DK" dirty="0"/>
              <a:t>Skulle selv implementer en løsning for dette</a:t>
            </a:r>
          </a:p>
          <a:p>
            <a:r>
              <a:rPr lang="da-DK" dirty="0"/>
              <a:t>Consumers i </a:t>
            </a:r>
            <a:r>
              <a:rPr lang="da-DK" dirty="0" err="1"/>
              <a:t>Catering.DataProcessingPlatform</a:t>
            </a:r>
            <a:r>
              <a:rPr lang="da-DK" dirty="0"/>
              <a:t> skulle håndtere </a:t>
            </a:r>
            <a:r>
              <a:rPr lang="da-DK" dirty="0" err="1"/>
              <a:t>opskalering</a:t>
            </a:r>
            <a:endParaRPr lang="da-DK" dirty="0"/>
          </a:p>
        </p:txBody>
      </p:sp>
    </p:spTree>
    <p:extLst>
      <p:ext uri="{BB962C8B-B14F-4D97-AF65-F5344CB8AC3E}">
        <p14:creationId xmlns:p14="http://schemas.microsoft.com/office/powerpoint/2010/main" val="1680969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2D000-224A-BA2B-755A-B15044B919B1}"/>
              </a:ext>
            </a:extLst>
          </p:cNvPr>
          <p:cNvSpPr>
            <a:spLocks noGrp="1"/>
          </p:cNvSpPr>
          <p:nvPr>
            <p:ph type="title"/>
          </p:nvPr>
        </p:nvSpPr>
        <p:spPr/>
        <p:txBody>
          <a:bodyPr/>
          <a:lstStyle/>
          <a:p>
            <a:r>
              <a:rPr lang="da-DK" dirty="0"/>
              <a:t>Kafka - </a:t>
            </a:r>
            <a:r>
              <a:rPr lang="da-DK" dirty="0" err="1"/>
              <a:t>Request-Response</a:t>
            </a:r>
            <a:endParaRPr lang="da-DK" dirty="0"/>
          </a:p>
        </p:txBody>
      </p:sp>
      <p:pic>
        <p:nvPicPr>
          <p:cNvPr id="7" name="Pladsholder til indhold 6">
            <a:extLst>
              <a:ext uri="{FF2B5EF4-FFF2-40B4-BE49-F238E27FC236}">
                <a16:creationId xmlns:a16="http://schemas.microsoft.com/office/drawing/2014/main" id="{AA9A49C4-0F77-453D-3AB4-03BA00FCB6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4737" y="2558256"/>
            <a:ext cx="4962525" cy="3295650"/>
          </a:xfrm>
        </p:spPr>
      </p:pic>
    </p:spTree>
    <p:extLst>
      <p:ext uri="{BB962C8B-B14F-4D97-AF65-F5344CB8AC3E}">
        <p14:creationId xmlns:p14="http://schemas.microsoft.com/office/powerpoint/2010/main" val="2036341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r>
              <a:rPr lang="da-DK" dirty="0"/>
              <a:t>[1] M. Fowler: </a:t>
            </a:r>
            <a:r>
              <a:rPr lang="da-DK" dirty="0">
                <a:hlinkClick r:id="rId2">
                  <a:extLst>
                    <a:ext uri="{A12FA001-AC4F-418D-AE19-62706E023703}">
                      <ahyp:hlinkClr xmlns:ahyp="http://schemas.microsoft.com/office/drawing/2018/hyperlinkcolor" val="tx"/>
                    </a:ext>
                  </a:extLst>
                </a:hlinkClick>
              </a:rPr>
              <a:t>https://martinfowler.com/bliki/UbiquitousLanguage.html</a:t>
            </a:r>
            <a:r>
              <a:rPr lang="da-DK" dirty="0"/>
              <a:t> (3/5/2024</a:t>
            </a:r>
          </a:p>
          <a:p>
            <a:r>
              <a:rPr lang="da-DK" dirty="0"/>
              <a:t>[2] Microsoft: </a:t>
            </a:r>
            <a:r>
              <a:rPr lang="da-DK" dirty="0">
                <a:hlinkClick r:id="rId3">
                  <a:extLst>
                    <a:ext uri="{A12FA001-AC4F-418D-AE19-62706E023703}">
                      <ahyp:hlinkClr xmlns:ahyp="http://schemas.microsoft.com/office/drawing/2018/hyperlinkcolor" val="tx"/>
                    </a:ext>
                  </a:extLst>
                </a:hlinkClick>
              </a:rPr>
              <a:t>https://learn.microsoft.com/en-us/dotnet/architecture/microservices/microservice-ddd-cqrs-patterns/ddd-oriented-microservice</a:t>
            </a:r>
            <a:r>
              <a:rPr lang="da-DK" dirty="0"/>
              <a:t> (8/5/2024)</a:t>
            </a:r>
          </a:p>
          <a:p>
            <a:r>
              <a:rPr lang="da-DK" dirty="0"/>
              <a:t>[3] </a:t>
            </a:r>
            <a:r>
              <a:rPr lang="da-DK" dirty="0" err="1"/>
              <a:t>WebAssembly</a:t>
            </a:r>
            <a:r>
              <a:rPr lang="da-DK" dirty="0"/>
              <a:t>: </a:t>
            </a:r>
            <a:r>
              <a:rPr lang="da-DK" dirty="0">
                <a:hlinkClick r:id="rId4">
                  <a:extLst>
                    <a:ext uri="{A12FA001-AC4F-418D-AE19-62706E023703}">
                      <ahyp:hlinkClr xmlns:ahyp="http://schemas.microsoft.com/office/drawing/2018/hyperlinkcolor" val="tx"/>
                    </a:ext>
                  </a:extLst>
                </a:hlinkClick>
              </a:rPr>
              <a:t>https://webassembly.org/docs/faq/</a:t>
            </a:r>
            <a:r>
              <a:rPr lang="da-DK" dirty="0"/>
              <a:t> (8/5/2024)</a:t>
            </a:r>
          </a:p>
          <a:p>
            <a:r>
              <a:rPr lang="da-DK" dirty="0"/>
              <a:t>[4] Apache Kafka: </a:t>
            </a:r>
            <a:r>
              <a:rPr lang="da-DK" dirty="0">
                <a:hlinkClick r:id="rId5">
                  <a:extLst>
                    <a:ext uri="{A12FA001-AC4F-418D-AE19-62706E023703}">
                      <ahyp:hlinkClr xmlns:ahyp="http://schemas.microsoft.com/office/drawing/2018/hyperlinkcolor" val="tx"/>
                    </a:ext>
                  </a:extLst>
                </a:hlinkClick>
              </a:rPr>
              <a:t>https://kafka.apache.org/documentation</a:t>
            </a:r>
            <a:r>
              <a:rPr lang="da-DK" dirty="0"/>
              <a:t> (6/5/2024)</a:t>
            </a:r>
          </a:p>
          <a:p>
            <a:endParaRPr lang="da-DK" dirty="0"/>
          </a:p>
          <a:p>
            <a:endParaRPr lang="da-DK" dirty="0"/>
          </a:p>
        </p:txBody>
      </p:sp>
    </p:spTree>
    <p:extLst>
      <p:ext uri="{BB962C8B-B14F-4D97-AF65-F5344CB8AC3E}">
        <p14:creationId xmlns:p14="http://schemas.microsoft.com/office/powerpoint/2010/main" val="221808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r>
              <a:rPr lang="da-DK" dirty="0"/>
              <a:t>[1] M. Fowler: </a:t>
            </a:r>
            <a:r>
              <a:rPr lang="da-DK" dirty="0">
                <a:hlinkClick r:id="rId2">
                  <a:extLst>
                    <a:ext uri="{A12FA001-AC4F-418D-AE19-62706E023703}">
                      <ahyp:hlinkClr xmlns:ahyp="http://schemas.microsoft.com/office/drawing/2018/hyperlinkcolor" val="tx"/>
                    </a:ext>
                  </a:extLst>
                </a:hlinkClick>
              </a:rPr>
              <a:t>https://martinfowler.com/bliki/UbiquitousLanguage.html</a:t>
            </a:r>
            <a:r>
              <a:rPr lang="da-DK" dirty="0"/>
              <a:t> (3/5/2024</a:t>
            </a:r>
          </a:p>
          <a:p>
            <a:r>
              <a:rPr lang="da-DK" dirty="0"/>
              <a:t>[2] Microsoft: </a:t>
            </a:r>
            <a:r>
              <a:rPr lang="da-DK" dirty="0">
                <a:hlinkClick r:id="rId3">
                  <a:extLst>
                    <a:ext uri="{A12FA001-AC4F-418D-AE19-62706E023703}">
                      <ahyp:hlinkClr xmlns:ahyp="http://schemas.microsoft.com/office/drawing/2018/hyperlinkcolor" val="tx"/>
                    </a:ext>
                  </a:extLst>
                </a:hlinkClick>
              </a:rPr>
              <a:t>https://learn.microsoft.com/en-us/dotnet/architecture/microservices/microservice-ddd-cqrs-patterns/ddd-oriented-microservice</a:t>
            </a:r>
            <a:r>
              <a:rPr lang="da-DK" dirty="0"/>
              <a:t> (8/5/2024) </a:t>
            </a:r>
          </a:p>
          <a:p>
            <a:r>
              <a:rPr lang="da-DK" dirty="0"/>
              <a:t>[3] Apache Kafka: </a:t>
            </a:r>
            <a:r>
              <a:rPr lang="da-DK" dirty="0">
                <a:hlinkClick r:id="rId4">
                  <a:extLst>
                    <a:ext uri="{A12FA001-AC4F-418D-AE19-62706E023703}">
                      <ahyp:hlinkClr xmlns:ahyp="http://schemas.microsoft.com/office/drawing/2018/hyperlinkcolor" val="tx"/>
                    </a:ext>
                  </a:extLst>
                </a:hlinkClick>
              </a:rPr>
              <a:t>https://kafka.apache.org/documentation</a:t>
            </a:r>
            <a:r>
              <a:rPr lang="da-DK" dirty="0"/>
              <a:t> (6/5/2024)</a:t>
            </a:r>
          </a:p>
          <a:p>
            <a:endParaRPr lang="da-DK" dirty="0"/>
          </a:p>
          <a:p>
            <a:endParaRPr lang="da-DK" dirty="0"/>
          </a:p>
        </p:txBody>
      </p:sp>
    </p:spTree>
    <p:extLst>
      <p:ext uri="{BB962C8B-B14F-4D97-AF65-F5344CB8AC3E}">
        <p14:creationId xmlns:p14="http://schemas.microsoft.com/office/powerpoint/2010/main" val="361876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67D15-5AE9-AC67-0705-80D86BCD3E5C}"/>
              </a:ext>
            </a:extLst>
          </p:cNvPr>
          <p:cNvSpPr>
            <a:spLocks noGrp="1"/>
          </p:cNvSpPr>
          <p:nvPr>
            <p:ph type="title"/>
          </p:nvPr>
        </p:nvSpPr>
        <p:spPr/>
        <p:txBody>
          <a:bodyPr/>
          <a:lstStyle/>
          <a:p>
            <a:r>
              <a:rPr lang="da-DK" dirty="0" err="1"/>
              <a:t>ProblemFormulering</a:t>
            </a:r>
            <a:endParaRPr lang="da-DK" dirty="0"/>
          </a:p>
        </p:txBody>
      </p:sp>
      <p:sp>
        <p:nvSpPr>
          <p:cNvPr id="3" name="Pladsholder til indhold 2">
            <a:extLst>
              <a:ext uri="{FF2B5EF4-FFF2-40B4-BE49-F238E27FC236}">
                <a16:creationId xmlns:a16="http://schemas.microsoft.com/office/drawing/2014/main" id="{27AD109B-849B-C0E2-6121-163B7DBD64B9}"/>
              </a:ext>
            </a:extLst>
          </p:cNvPr>
          <p:cNvSpPr>
            <a:spLocks noGrp="1"/>
          </p:cNvSpPr>
          <p:nvPr>
            <p:ph idx="1"/>
          </p:nvPr>
        </p:nvSpPr>
        <p:spPr/>
        <p:txBody>
          <a:bodyPr/>
          <a:lstStyle/>
          <a:p>
            <a:pPr marL="0" indent="0">
              <a:buNone/>
            </a:pPr>
            <a:r>
              <a:rPr lang="da-DK" dirty="0"/>
              <a:t>Hvordan kan et system for catering blive opbygget, der tillader brugere at oprette sig, bestille bestemte retter med tidspunkt og lokation, samt tillade virksomheden at oprette valgmuligheder og se bestillinger?</a:t>
            </a:r>
          </a:p>
        </p:txBody>
      </p:sp>
    </p:spTree>
    <p:extLst>
      <p:ext uri="{BB962C8B-B14F-4D97-AF65-F5344CB8AC3E}">
        <p14:creationId xmlns:p14="http://schemas.microsoft.com/office/powerpoint/2010/main" val="344535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DAD81-554D-853A-6F20-72EF7330BC82}"/>
              </a:ext>
            </a:extLst>
          </p:cNvPr>
          <p:cNvSpPr>
            <a:spLocks noGrp="1"/>
          </p:cNvSpPr>
          <p:nvPr>
            <p:ph type="title"/>
          </p:nvPr>
        </p:nvSpPr>
        <p:spPr/>
        <p:txBody>
          <a:bodyPr/>
          <a:lstStyle/>
          <a:p>
            <a:r>
              <a:rPr lang="da-DK" dirty="0"/>
              <a:t>Begrænsninger</a:t>
            </a:r>
          </a:p>
        </p:txBody>
      </p:sp>
      <p:sp>
        <p:nvSpPr>
          <p:cNvPr id="3" name="Pladsholder til indhold 2">
            <a:extLst>
              <a:ext uri="{FF2B5EF4-FFF2-40B4-BE49-F238E27FC236}">
                <a16:creationId xmlns:a16="http://schemas.microsoft.com/office/drawing/2014/main" id="{4553E2CC-6CB5-A2DD-CD9A-F89D0501C370}"/>
              </a:ext>
            </a:extLst>
          </p:cNvPr>
          <p:cNvSpPr>
            <a:spLocks noGrp="1"/>
          </p:cNvSpPr>
          <p:nvPr>
            <p:ph idx="1"/>
          </p:nvPr>
        </p:nvSpPr>
        <p:spPr/>
        <p:txBody>
          <a:bodyPr/>
          <a:lstStyle/>
          <a:p>
            <a:r>
              <a:rPr lang="da-DK" dirty="0"/>
              <a:t>Intet </a:t>
            </a:r>
            <a:r>
              <a:rPr lang="da-DK" dirty="0" err="1"/>
              <a:t>betalingssytem</a:t>
            </a:r>
            <a:endParaRPr lang="da-DK" dirty="0"/>
          </a:p>
          <a:p>
            <a:r>
              <a:rPr lang="da-DK" dirty="0"/>
              <a:t>Simple grafisk brugerflade</a:t>
            </a:r>
          </a:p>
          <a:p>
            <a:r>
              <a:rPr lang="da-DK" dirty="0"/>
              <a:t>Minimalt sikkerhed i forhold til et virkeligt produkt</a:t>
            </a:r>
          </a:p>
          <a:p>
            <a:r>
              <a:rPr lang="da-DK" dirty="0"/>
              <a:t>Intet </a:t>
            </a:r>
            <a:r>
              <a:rPr lang="da-DK" dirty="0" err="1"/>
              <a:t>frontend</a:t>
            </a:r>
            <a:r>
              <a:rPr lang="da-DK" dirty="0"/>
              <a:t> for </a:t>
            </a:r>
            <a:r>
              <a:rPr lang="da-DK" dirty="0" err="1"/>
              <a:t>FoodForAll</a:t>
            </a:r>
            <a:r>
              <a:rPr lang="da-DK" dirty="0"/>
              <a:t> A/S egen interaktion </a:t>
            </a:r>
          </a:p>
        </p:txBody>
      </p:sp>
    </p:spTree>
    <p:extLst>
      <p:ext uri="{BB962C8B-B14F-4D97-AF65-F5344CB8AC3E}">
        <p14:creationId xmlns:p14="http://schemas.microsoft.com/office/powerpoint/2010/main" val="358642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37FBC-AEB3-CD6C-8508-70187D9878A9}"/>
              </a:ext>
            </a:extLst>
          </p:cNvPr>
          <p:cNvSpPr>
            <a:spLocks noGrp="1"/>
          </p:cNvSpPr>
          <p:nvPr>
            <p:ph type="title"/>
          </p:nvPr>
        </p:nvSpPr>
        <p:spPr/>
        <p:txBody>
          <a:bodyPr/>
          <a:lstStyle/>
          <a:p>
            <a:r>
              <a:rPr lang="da-DK" dirty="0"/>
              <a:t>Løsning</a:t>
            </a:r>
          </a:p>
        </p:txBody>
      </p:sp>
      <p:pic>
        <p:nvPicPr>
          <p:cNvPr id="5" name="Pladsholder til indhold 4">
            <a:extLst>
              <a:ext uri="{FF2B5EF4-FFF2-40B4-BE49-F238E27FC236}">
                <a16:creationId xmlns:a16="http://schemas.microsoft.com/office/drawing/2014/main" id="{8C883641-BA3F-FE04-CB3A-CE5E74CAE6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136" y="2169454"/>
            <a:ext cx="9801728" cy="4073256"/>
          </a:xfrm>
        </p:spPr>
      </p:pic>
    </p:spTree>
    <p:extLst>
      <p:ext uri="{BB962C8B-B14F-4D97-AF65-F5344CB8AC3E}">
        <p14:creationId xmlns:p14="http://schemas.microsoft.com/office/powerpoint/2010/main" val="352148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40878B-622F-32D3-0FF2-197EE5F6E0DE}"/>
              </a:ext>
            </a:extLst>
          </p:cNvPr>
          <p:cNvSpPr>
            <a:spLocks noGrp="1"/>
          </p:cNvSpPr>
          <p:nvPr>
            <p:ph type="title"/>
          </p:nvPr>
        </p:nvSpPr>
        <p:spPr/>
        <p:txBody>
          <a:bodyPr/>
          <a:lstStyle/>
          <a:p>
            <a:r>
              <a:rPr lang="da-DK" dirty="0"/>
              <a:t>Catering </a:t>
            </a:r>
            <a:r>
              <a:rPr lang="da-DK" dirty="0" err="1"/>
              <a:t>DataProcessing</a:t>
            </a:r>
            <a:endParaRPr lang="da-DK" dirty="0"/>
          </a:p>
        </p:txBody>
      </p:sp>
      <p:pic>
        <p:nvPicPr>
          <p:cNvPr id="20" name="Pladsholder til indhold 19">
            <a:extLst>
              <a:ext uri="{FF2B5EF4-FFF2-40B4-BE49-F238E27FC236}">
                <a16:creationId xmlns:a16="http://schemas.microsoft.com/office/drawing/2014/main" id="{B0202E46-FD08-A964-AF43-EC0A9AD94E6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3037" y="2296319"/>
            <a:ext cx="3819525" cy="3819525"/>
          </a:xfrm>
        </p:spPr>
      </p:pic>
      <p:sp>
        <p:nvSpPr>
          <p:cNvPr id="4" name="Pladsholder til indhold 3">
            <a:extLst>
              <a:ext uri="{FF2B5EF4-FFF2-40B4-BE49-F238E27FC236}">
                <a16:creationId xmlns:a16="http://schemas.microsoft.com/office/drawing/2014/main" id="{56AA19B8-0519-D331-8F44-26F301E0C792}"/>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429391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24EA9-0751-4D8F-6035-58AF2CA4DA7F}"/>
              </a:ext>
            </a:extLst>
          </p:cNvPr>
          <p:cNvSpPr>
            <a:spLocks noGrp="1"/>
          </p:cNvSpPr>
          <p:nvPr>
            <p:ph type="title"/>
          </p:nvPr>
        </p:nvSpPr>
        <p:spPr/>
        <p:txBody>
          <a:bodyPr/>
          <a:lstStyle/>
          <a:p>
            <a:r>
              <a:rPr lang="da-DK" dirty="0"/>
              <a:t>Catering REST-API</a:t>
            </a:r>
          </a:p>
        </p:txBody>
      </p:sp>
      <p:pic>
        <p:nvPicPr>
          <p:cNvPr id="18" name="Pladsholder til indhold 17">
            <a:extLst>
              <a:ext uri="{FF2B5EF4-FFF2-40B4-BE49-F238E27FC236}">
                <a16:creationId xmlns:a16="http://schemas.microsoft.com/office/drawing/2014/main" id="{128464E9-B1CA-1606-B8A2-68A8C42B211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38287" y="2391569"/>
            <a:ext cx="3629025" cy="3629025"/>
          </a:xfrm>
        </p:spPr>
      </p:pic>
      <p:sp>
        <p:nvSpPr>
          <p:cNvPr id="19" name="Pladsholder til indhold 18">
            <a:extLst>
              <a:ext uri="{FF2B5EF4-FFF2-40B4-BE49-F238E27FC236}">
                <a16:creationId xmlns:a16="http://schemas.microsoft.com/office/drawing/2014/main" id="{ED0F0403-8AC3-451A-EF2D-132D8CDDB870}"/>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278636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D7E37-21A4-C9DB-8FA5-A7B3443295CE}"/>
              </a:ext>
            </a:extLst>
          </p:cNvPr>
          <p:cNvSpPr>
            <a:spLocks noGrp="1"/>
          </p:cNvSpPr>
          <p:nvPr>
            <p:ph type="title"/>
          </p:nvPr>
        </p:nvSpPr>
        <p:spPr/>
        <p:txBody>
          <a:bodyPr/>
          <a:lstStyle/>
          <a:p>
            <a:r>
              <a:rPr lang="da-DK" dirty="0"/>
              <a:t>USER REST-API</a:t>
            </a:r>
          </a:p>
        </p:txBody>
      </p:sp>
      <p:sp>
        <p:nvSpPr>
          <p:cNvPr id="21" name="Pladsholder til indhold 20">
            <a:extLst>
              <a:ext uri="{FF2B5EF4-FFF2-40B4-BE49-F238E27FC236}">
                <a16:creationId xmlns:a16="http://schemas.microsoft.com/office/drawing/2014/main" id="{01AC32FC-7F70-7C54-AFED-088713D46E4F}"/>
              </a:ext>
            </a:extLst>
          </p:cNvPr>
          <p:cNvSpPr>
            <a:spLocks noGrp="1"/>
          </p:cNvSpPr>
          <p:nvPr>
            <p:ph sz="half" idx="2"/>
          </p:nvPr>
        </p:nvSpPr>
        <p:spPr/>
        <p:txBody>
          <a:bodyPr/>
          <a:lstStyle/>
          <a:p>
            <a:endParaRPr lang="da-DK" dirty="0"/>
          </a:p>
        </p:txBody>
      </p:sp>
      <p:pic>
        <p:nvPicPr>
          <p:cNvPr id="25" name="Pladsholder til indhold 24">
            <a:extLst>
              <a:ext uri="{FF2B5EF4-FFF2-40B4-BE49-F238E27FC236}">
                <a16:creationId xmlns:a16="http://schemas.microsoft.com/office/drawing/2014/main" id="{D032BAC6-B8C9-30BA-88DA-45FE49B5A23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40643" y="2193925"/>
            <a:ext cx="4024313" cy="4024313"/>
          </a:xfrm>
        </p:spPr>
      </p:pic>
    </p:spTree>
    <p:extLst>
      <p:ext uri="{BB962C8B-B14F-4D97-AF65-F5344CB8AC3E}">
        <p14:creationId xmlns:p14="http://schemas.microsoft.com/office/powerpoint/2010/main" val="437419451"/>
      </p:ext>
    </p:extLst>
  </p:cSld>
  <p:clrMapOvr>
    <a:masterClrMapping/>
  </p:clrMapOvr>
</p:sld>
</file>

<file path=ppt/theme/theme1.xml><?xml version="1.0" encoding="utf-8"?>
<a:theme xmlns:a="http://schemas.openxmlformats.org/drawingml/2006/main" name="Tågespor">
  <a:themeElements>
    <a:clrScheme name="Tågespor">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åges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TM04033937[[fn=Tågespor]]</Template>
  <TotalTime>1076</TotalTime>
  <Words>1527</Words>
  <Application>Microsoft Office PowerPoint</Application>
  <PresentationFormat>Widescreen</PresentationFormat>
  <Paragraphs>282</Paragraphs>
  <Slides>37</Slides>
  <Notes>26</Notes>
  <HiddenSlides>9</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37</vt:i4>
      </vt:variant>
    </vt:vector>
  </HeadingPairs>
  <TitlesOfParts>
    <vt:vector size="42" baseType="lpstr">
      <vt:lpstr>Arial</vt:lpstr>
      <vt:lpstr>Calibri</vt:lpstr>
      <vt:lpstr>Cascadia Mono</vt:lpstr>
      <vt:lpstr>Times New Roman</vt:lpstr>
      <vt:lpstr>Tågespor</vt:lpstr>
      <vt:lpstr>CateringPlatform</vt:lpstr>
      <vt:lpstr>Agenda </vt:lpstr>
      <vt:lpstr>Case</vt:lpstr>
      <vt:lpstr>ProblemFormulering</vt:lpstr>
      <vt:lpstr>Begrænsninger</vt:lpstr>
      <vt:lpstr>Løsning</vt:lpstr>
      <vt:lpstr>Catering DataProcessing</vt:lpstr>
      <vt:lpstr>Catering REST-API</vt:lpstr>
      <vt:lpstr>USER REST-API</vt:lpstr>
      <vt:lpstr>Demo</vt:lpstr>
      <vt:lpstr>Domain Driven Design</vt:lpstr>
      <vt:lpstr>Domain Driven Design</vt:lpstr>
      <vt:lpstr>Domain Driven Design - Aggregat</vt:lpstr>
      <vt:lpstr>Domain Driven Design –   Value Objekt</vt:lpstr>
      <vt:lpstr>Domain Driven Design – Bounded Context</vt:lpstr>
      <vt:lpstr>Domain Driven Design - Begrænsninger</vt:lpstr>
      <vt:lpstr>RabbitMQ</vt:lpstr>
      <vt:lpstr>RabbitMQ</vt:lpstr>
      <vt:lpstr>Command Query Responsilibty Segregation</vt:lpstr>
      <vt:lpstr>Logning</vt:lpstr>
      <vt:lpstr>Logning</vt:lpstr>
      <vt:lpstr>Frontend</vt:lpstr>
      <vt:lpstr>Blazor</vt:lpstr>
      <vt:lpstr>Blazor – Refresh Token</vt:lpstr>
      <vt:lpstr>Konklusion</vt:lpstr>
      <vt:lpstr>Konklusion</vt:lpstr>
      <vt:lpstr>Selvvalgt Emne  Kafka</vt:lpstr>
      <vt:lpstr>Apache Kafka</vt:lpstr>
      <vt:lpstr>Apache Kafka - Hvad Er</vt:lpstr>
      <vt:lpstr>Apache Kafka - API</vt:lpstr>
      <vt:lpstr>Apache Kafka - Dele</vt:lpstr>
      <vt:lpstr>Demo Kafka</vt:lpstr>
      <vt:lpstr>Kafka - I forhold til RabbitMQ</vt:lpstr>
      <vt:lpstr>Kafka - Hvis brugt i produktet</vt:lpstr>
      <vt:lpstr>Kafka - Request-Response</vt:lpstr>
      <vt:lpstr>Referencer</vt:lpstr>
      <vt:lpstr>Referencer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CateringPlatform</dc:title>
  <dc:creator>Benjamin Larsen</dc:creator>
  <cp:lastModifiedBy>Benjamin Larsen</cp:lastModifiedBy>
  <cp:revision>74</cp:revision>
  <dcterms:created xsi:type="dcterms:W3CDTF">2024-05-03T11:19:47Z</dcterms:created>
  <dcterms:modified xsi:type="dcterms:W3CDTF">2024-05-09T19:18:30Z</dcterms:modified>
</cp:coreProperties>
</file>