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9"/>
  </p:notesMasterIdLst>
  <p:sldIdLst>
    <p:sldId id="256" r:id="rId2"/>
    <p:sldId id="257" r:id="rId3"/>
    <p:sldId id="258" r:id="rId4"/>
    <p:sldId id="287" r:id="rId5"/>
    <p:sldId id="283" r:id="rId6"/>
    <p:sldId id="259" r:id="rId7"/>
    <p:sldId id="284" r:id="rId8"/>
    <p:sldId id="285" r:id="rId9"/>
    <p:sldId id="286" r:id="rId10"/>
    <p:sldId id="260" r:id="rId11"/>
    <p:sldId id="273" r:id="rId12"/>
    <p:sldId id="263" r:id="rId13"/>
    <p:sldId id="278" r:id="rId14"/>
    <p:sldId id="280" r:id="rId15"/>
    <p:sldId id="279" r:id="rId16"/>
    <p:sldId id="288" r:id="rId17"/>
    <p:sldId id="290" r:id="rId18"/>
    <p:sldId id="296" r:id="rId19"/>
    <p:sldId id="289" r:id="rId20"/>
    <p:sldId id="276" r:id="rId21"/>
    <p:sldId id="274" r:id="rId22"/>
    <p:sldId id="293" r:id="rId23"/>
    <p:sldId id="294" r:id="rId24"/>
    <p:sldId id="295" r:id="rId25"/>
    <p:sldId id="297" r:id="rId26"/>
    <p:sldId id="282" r:id="rId27"/>
    <p:sldId id="277" r:id="rId28"/>
    <p:sldId id="262" r:id="rId29"/>
    <p:sldId id="268" r:id="rId30"/>
    <p:sldId id="292" r:id="rId31"/>
    <p:sldId id="270" r:id="rId32"/>
    <p:sldId id="267" r:id="rId33"/>
    <p:sldId id="269" r:id="rId34"/>
    <p:sldId id="271" r:id="rId35"/>
    <p:sldId id="272" r:id="rId36"/>
    <p:sldId id="281"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09-05-2024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Kunne fremvise noget kode på hist og her</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4</a:t>
            </a:fld>
            <a:endParaRPr lang="da-DK"/>
          </a:p>
        </p:txBody>
      </p:sp>
    </p:spTree>
    <p:extLst>
      <p:ext uri="{BB962C8B-B14F-4D97-AF65-F5344CB8AC3E}">
        <p14:creationId xmlns:p14="http://schemas.microsoft.com/office/powerpoint/2010/main" val="415631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Håndtering af referencer</a:t>
            </a:r>
          </a:p>
          <a:p>
            <a:r>
              <a:rPr lang="da-DK" dirty="0"/>
              <a:t>Produktet fremviser ikke helt det brugbare for DDD pga. </a:t>
            </a:r>
            <a:r>
              <a:rPr lang="da-DK" dirty="0" err="1"/>
              <a:t>simplehed</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16</a:t>
            </a:fld>
            <a:endParaRPr lang="da-DK"/>
          </a:p>
        </p:txBody>
      </p:sp>
    </p:spTree>
    <p:extLst>
      <p:ext uri="{BB962C8B-B14F-4D97-AF65-F5344CB8AC3E}">
        <p14:creationId xmlns:p14="http://schemas.microsoft.com/office/powerpoint/2010/main" val="2516361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Channels tillader at benytte en enkel TCP forbindelse. Intet kommunikation mellem </a:t>
            </a:r>
            <a:r>
              <a:rPr lang="da-DK" dirty="0" err="1"/>
              <a:t>channels</a:t>
            </a:r>
            <a:r>
              <a:rPr lang="da-DK" dirty="0"/>
              <a:t>. Normalt en </a:t>
            </a:r>
            <a:r>
              <a:rPr lang="da-DK" dirty="0" err="1"/>
              <a:t>kannal</a:t>
            </a:r>
            <a:r>
              <a:rPr lang="da-DK" dirty="0"/>
              <a:t> per tråd </a:t>
            </a:r>
          </a:p>
          <a:p>
            <a:r>
              <a:rPr lang="da-DK" dirty="0" err="1"/>
              <a:t>Streams</a:t>
            </a:r>
            <a:r>
              <a:rPr lang="da-DK" dirty="0"/>
              <a:t> fjerner ikke beskeder. Kan bruges til at sende besked til flere </a:t>
            </a:r>
            <a:r>
              <a:rPr lang="da-DK" dirty="0" err="1"/>
              <a:t>consumers</a:t>
            </a:r>
            <a:endParaRPr lang="da-DK" dirty="0"/>
          </a:p>
          <a:p>
            <a:r>
              <a:rPr lang="da-DK" dirty="0"/>
              <a:t>Queue </a:t>
            </a:r>
            <a:r>
              <a:rPr lang="da-DK" dirty="0" err="1"/>
              <a:t>ordered</a:t>
            </a:r>
            <a:r>
              <a:rPr lang="da-DK" dirty="0"/>
              <a:t> samling af beskeder, FIFO. </a:t>
            </a:r>
            <a:r>
              <a:rPr lang="da-DK" dirty="0" err="1"/>
              <a:t>Enqueued</a:t>
            </a:r>
            <a:r>
              <a:rPr lang="da-DK" dirty="0"/>
              <a:t>, </a:t>
            </a:r>
            <a:r>
              <a:rPr lang="da-DK" dirty="0" err="1"/>
              <a:t>dequeued</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18</a:t>
            </a:fld>
            <a:endParaRPr lang="da-DK"/>
          </a:p>
        </p:txBody>
      </p:sp>
    </p:spTree>
    <p:extLst>
      <p:ext uri="{BB962C8B-B14F-4D97-AF65-F5344CB8AC3E}">
        <p14:creationId xmlns:p14="http://schemas.microsoft.com/office/powerpoint/2010/main" val="109115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20</a:t>
            </a:fld>
            <a:endParaRPr lang="da-DK"/>
          </a:p>
        </p:txBody>
      </p:sp>
    </p:spTree>
    <p:extLst>
      <p:ext uri="{BB962C8B-B14F-4D97-AF65-F5344CB8AC3E}">
        <p14:creationId xmlns:p14="http://schemas.microsoft.com/office/powerpoint/2010/main" val="2289638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Seq</a:t>
            </a:r>
            <a:r>
              <a:rPr lang="da-DK" dirty="0"/>
              <a:t> og </a:t>
            </a:r>
            <a:r>
              <a:rPr lang="da-DK" dirty="0" err="1"/>
              <a:t>Serilog</a:t>
            </a:r>
            <a:r>
              <a:rPr lang="da-DK" dirty="0"/>
              <a:t> er begge lette og små? </a:t>
            </a:r>
            <a:r>
              <a:rPr lang="da-DK" dirty="0" err="1"/>
              <a:t>Koncenteret</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21</a:t>
            </a:fld>
            <a:endParaRPr lang="da-DK"/>
          </a:p>
        </p:txBody>
      </p:sp>
    </p:spTree>
    <p:extLst>
      <p:ext uri="{BB962C8B-B14F-4D97-AF65-F5344CB8AC3E}">
        <p14:creationId xmlns:p14="http://schemas.microsoft.com/office/powerpoint/2010/main" val="229423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22</a:t>
            </a:fld>
            <a:endParaRPr lang="da-DK"/>
          </a:p>
        </p:txBody>
      </p:sp>
    </p:spTree>
    <p:extLst>
      <p:ext uri="{BB962C8B-B14F-4D97-AF65-F5344CB8AC3E}">
        <p14:creationId xmlns:p14="http://schemas.microsoft.com/office/powerpoint/2010/main" val="4069340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20x hurtigere end JavaScript, </a:t>
            </a:r>
            <a:r>
              <a:rPr lang="da-DK" dirty="0" err="1"/>
              <a:t>stack-based</a:t>
            </a:r>
            <a:r>
              <a:rPr lang="da-DK" dirty="0"/>
              <a:t> JavaScript VM, </a:t>
            </a:r>
            <a:r>
              <a:rPr lang="da-DK" dirty="0" err="1"/>
              <a:t>sandboxed</a:t>
            </a:r>
            <a:r>
              <a:rPr lang="da-DK" dirty="0"/>
              <a:t>, binær format, C/C++ compiler</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https://webassembly.org/docs/faq/</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23</a:t>
            </a:fld>
            <a:endParaRPr lang="da-DK"/>
          </a:p>
        </p:txBody>
      </p:sp>
    </p:spTree>
    <p:extLst>
      <p:ext uri="{BB962C8B-B14F-4D97-AF65-F5344CB8AC3E}">
        <p14:creationId xmlns:p14="http://schemas.microsoft.com/office/powerpoint/2010/main" val="3114175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25</a:t>
            </a:fld>
            <a:endParaRPr lang="da-DK"/>
          </a:p>
        </p:txBody>
      </p:sp>
    </p:spTree>
    <p:extLst>
      <p:ext uri="{BB962C8B-B14F-4D97-AF65-F5344CB8AC3E}">
        <p14:creationId xmlns:p14="http://schemas.microsoft.com/office/powerpoint/2010/main" val="237130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Refresh</a:t>
            </a:r>
            <a:r>
              <a:rPr lang="da-DK" dirty="0"/>
              <a:t> </a:t>
            </a:r>
            <a:r>
              <a:rPr lang="da-DK" dirty="0" err="1"/>
              <a:t>token</a:t>
            </a:r>
            <a:r>
              <a:rPr lang="da-DK" dirty="0"/>
              <a:t> bliver ikke sat til invalid når den bruges til skabe nye </a:t>
            </a:r>
            <a:r>
              <a:rPr lang="da-DK" dirty="0" err="1"/>
              <a:t>tokens</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26</a:t>
            </a:fld>
            <a:endParaRPr lang="da-DK"/>
          </a:p>
        </p:txBody>
      </p:sp>
    </p:spTree>
    <p:extLst>
      <p:ext uri="{BB962C8B-B14F-4D97-AF65-F5344CB8AC3E}">
        <p14:creationId xmlns:p14="http://schemas.microsoft.com/office/powerpoint/2010/main" val="671521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https://kafka.apache.org/documentation/#intro_nutshell</a:t>
            </a:r>
          </a:p>
          <a:p>
            <a:r>
              <a:rPr lang="da-DK" dirty="0"/>
              <a:t>https://kafka.apache.org/documentation/#kraft_role</a:t>
            </a:r>
          </a:p>
        </p:txBody>
      </p:sp>
      <p:sp>
        <p:nvSpPr>
          <p:cNvPr id="4" name="Pladsholder til slidenummer 3"/>
          <p:cNvSpPr>
            <a:spLocks noGrp="1"/>
          </p:cNvSpPr>
          <p:nvPr>
            <p:ph type="sldNum" sz="quarter" idx="5"/>
          </p:nvPr>
        </p:nvSpPr>
        <p:spPr/>
        <p:txBody>
          <a:bodyPr/>
          <a:lstStyle/>
          <a:p>
            <a:fld id="{252E21F2-0B82-4ACE-A045-2AAC56859006}" type="slidenum">
              <a:rPr lang="da-DK" smtClean="0"/>
              <a:t>28</a:t>
            </a:fld>
            <a:endParaRPr lang="da-DK"/>
          </a:p>
        </p:txBody>
      </p:sp>
    </p:spTree>
    <p:extLst>
      <p:ext uri="{BB962C8B-B14F-4D97-AF65-F5344CB8AC3E}">
        <p14:creationId xmlns:p14="http://schemas.microsoft.com/office/powerpoint/2010/main" val="8081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Event </a:t>
            </a:r>
            <a:r>
              <a:rPr lang="da-DK" dirty="0" err="1"/>
              <a:t>schema</a:t>
            </a:r>
            <a:r>
              <a:rPr lang="da-DK" dirty="0"/>
              <a:t> //ikke nødvendigt</a:t>
            </a:r>
          </a:p>
          <a:p>
            <a:r>
              <a:rPr lang="da-DK" dirty="0"/>
              <a:t>Event, noget der er sket</a:t>
            </a:r>
          </a:p>
          <a:p>
            <a:r>
              <a:rPr lang="da-DK" dirty="0" err="1"/>
              <a:t>Topic</a:t>
            </a:r>
            <a:r>
              <a:rPr lang="da-DK" dirty="0"/>
              <a:t> </a:t>
            </a:r>
            <a:r>
              <a:rPr lang="da-DK" dirty="0" err="1"/>
              <a:t>partitioneret</a:t>
            </a:r>
            <a:r>
              <a:rPr lang="da-DK" dirty="0"/>
              <a:t> – en </a:t>
            </a:r>
            <a:r>
              <a:rPr lang="da-DK" dirty="0" err="1"/>
              <a:t>consumer</a:t>
            </a:r>
            <a:r>
              <a:rPr lang="da-DK" dirty="0"/>
              <a:t> kan få data fra en eller flere partitioner </a:t>
            </a:r>
          </a:p>
          <a:p>
            <a:r>
              <a:rPr lang="da-DK" dirty="0"/>
              <a:t>Event </a:t>
            </a:r>
            <a:r>
              <a:rPr lang="da-DK" dirty="0" err="1"/>
              <a:t>Replikering</a:t>
            </a:r>
            <a:r>
              <a:rPr lang="da-DK" dirty="0"/>
              <a:t>, event er </a:t>
            </a:r>
            <a:r>
              <a:rPr lang="da-DK" dirty="0" err="1"/>
              <a:t>replikeret</a:t>
            </a:r>
            <a:r>
              <a:rPr lang="da-DK" dirty="0"/>
              <a:t> over flere brokers</a:t>
            </a:r>
          </a:p>
          <a:p>
            <a:r>
              <a:rPr lang="da-DK" dirty="0"/>
              <a:t>Consumer </a:t>
            </a:r>
            <a:r>
              <a:rPr lang="da-DK" dirty="0" err="1"/>
              <a:t>groupId</a:t>
            </a:r>
            <a:r>
              <a:rPr lang="da-DK" dirty="0"/>
              <a:t>, hvis samme id, </a:t>
            </a:r>
            <a:r>
              <a:rPr lang="da-DK" dirty="0" err="1"/>
              <a:t>round-robin</a:t>
            </a:r>
            <a:r>
              <a:rPr lang="da-DK" dirty="0"/>
              <a:t> fra </a:t>
            </a:r>
            <a:r>
              <a:rPr lang="da-DK" dirty="0" err="1"/>
              <a:t>partioner</a:t>
            </a:r>
            <a:r>
              <a:rPr lang="da-DK" dirty="0"/>
              <a:t> og der er mere end en partitioner</a:t>
            </a:r>
          </a:p>
          <a:p>
            <a:r>
              <a:rPr lang="da-DK" dirty="0"/>
              <a:t>https://stackoverflow.com/questions/38024514/understanding-kafka-topics-and-partitions</a:t>
            </a:r>
          </a:p>
        </p:txBody>
      </p:sp>
      <p:sp>
        <p:nvSpPr>
          <p:cNvPr id="4" name="Pladsholder til slidenummer 3"/>
          <p:cNvSpPr>
            <a:spLocks noGrp="1"/>
          </p:cNvSpPr>
          <p:nvPr>
            <p:ph type="sldNum" sz="quarter" idx="5"/>
          </p:nvPr>
        </p:nvSpPr>
        <p:spPr/>
        <p:txBody>
          <a:bodyPr/>
          <a:lstStyle/>
          <a:p>
            <a:fld id="{252E21F2-0B82-4ACE-A045-2AAC56859006}" type="slidenum">
              <a:rPr lang="da-DK" smtClean="0"/>
              <a:t>29</a:t>
            </a:fld>
            <a:endParaRPr lang="da-DK"/>
          </a:p>
        </p:txBody>
      </p:sp>
    </p:spTree>
    <p:extLst>
      <p:ext uri="{BB962C8B-B14F-4D97-AF65-F5344CB8AC3E}">
        <p14:creationId xmlns:p14="http://schemas.microsoft.com/office/powerpoint/2010/main" val="276426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https://martinfowler.com/microservices/</a:t>
            </a:r>
          </a:p>
          <a:p>
            <a:r>
              <a:rPr lang="da-DK" dirty="0"/>
              <a:t>Hver boks er sin egen </a:t>
            </a:r>
            <a:r>
              <a:rPr lang="da-DK" dirty="0" err="1"/>
              <a:t>microservice</a:t>
            </a:r>
            <a:r>
              <a:rPr lang="da-DK" dirty="0"/>
              <a:t> i princippet</a:t>
            </a:r>
          </a:p>
        </p:txBody>
      </p:sp>
      <p:sp>
        <p:nvSpPr>
          <p:cNvPr id="4" name="Pladsholder til slidenummer 3"/>
          <p:cNvSpPr>
            <a:spLocks noGrp="1"/>
          </p:cNvSpPr>
          <p:nvPr>
            <p:ph type="sldNum" sz="quarter" idx="5"/>
          </p:nvPr>
        </p:nvSpPr>
        <p:spPr/>
        <p:txBody>
          <a:bodyPr/>
          <a:lstStyle/>
          <a:p>
            <a:fld id="{252E21F2-0B82-4ACE-A045-2AAC56859006}" type="slidenum">
              <a:rPr lang="da-DK" smtClean="0"/>
              <a:t>6</a:t>
            </a:fld>
            <a:endParaRPr lang="da-DK"/>
          </a:p>
        </p:txBody>
      </p:sp>
    </p:spTree>
    <p:extLst>
      <p:ext uri="{BB962C8B-B14F-4D97-AF65-F5344CB8AC3E}">
        <p14:creationId xmlns:p14="http://schemas.microsoft.com/office/powerpoint/2010/main" val="669242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30</a:t>
            </a:fld>
            <a:endParaRPr lang="da-DK"/>
          </a:p>
        </p:txBody>
      </p:sp>
    </p:spTree>
    <p:extLst>
      <p:ext uri="{BB962C8B-B14F-4D97-AF65-F5344CB8AC3E}">
        <p14:creationId xmlns:p14="http://schemas.microsoft.com/office/powerpoint/2010/main" val="2125408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r>
              <a:rPr lang="da-DK" dirty="0" err="1"/>
              <a:t>ZooKeeper</a:t>
            </a:r>
            <a:r>
              <a:rPr lang="da-DK" dirty="0"/>
              <a:t> udskiftet med </a:t>
            </a:r>
            <a:r>
              <a:rPr lang="da-DK" dirty="0" err="1"/>
              <a:t>KRaft</a:t>
            </a:r>
            <a:r>
              <a:rPr lang="da-DK" dirty="0"/>
              <a:t>, en </a:t>
            </a:r>
            <a:r>
              <a:rPr lang="da-DK" dirty="0" err="1"/>
              <a:t>kafka</a:t>
            </a:r>
            <a:r>
              <a:rPr lang="da-DK" dirty="0"/>
              <a:t> server som enten er en controller, broker eller begge</a:t>
            </a:r>
          </a:p>
        </p:txBody>
      </p:sp>
      <p:sp>
        <p:nvSpPr>
          <p:cNvPr id="4" name="Pladsholder til slidenummer 3"/>
          <p:cNvSpPr>
            <a:spLocks noGrp="1"/>
          </p:cNvSpPr>
          <p:nvPr>
            <p:ph type="sldNum" sz="quarter" idx="5"/>
          </p:nvPr>
        </p:nvSpPr>
        <p:spPr/>
        <p:txBody>
          <a:bodyPr/>
          <a:lstStyle/>
          <a:p>
            <a:fld id="{252E21F2-0B82-4ACE-A045-2AAC56859006}" type="slidenum">
              <a:rPr lang="da-DK" smtClean="0"/>
              <a:t>31</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a:p>
            <a:r>
              <a:rPr lang="da-DK" dirty="0"/>
              <a:t>Kunne havde brugt </a:t>
            </a:r>
            <a:r>
              <a:rPr lang="da-DK" dirty="0" err="1"/>
              <a:t>Knet</a:t>
            </a:r>
            <a:endParaRPr lang="da-DK" dirty="0"/>
          </a:p>
          <a:p>
            <a:r>
              <a:rPr lang="da-DK" dirty="0"/>
              <a:t>JSON, </a:t>
            </a:r>
            <a:r>
              <a:rPr lang="da-DK" dirty="0" err="1"/>
              <a:t>Arvo</a:t>
            </a:r>
            <a:r>
              <a:rPr lang="da-DK" dirty="0"/>
              <a:t>, </a:t>
            </a:r>
            <a:r>
              <a:rPr lang="da-DK" dirty="0" err="1"/>
              <a:t>Protobuf</a:t>
            </a:r>
            <a:r>
              <a:rPr lang="da-DK" dirty="0"/>
              <a:t>. </a:t>
            </a:r>
            <a:r>
              <a:rPr lang="da-DK" dirty="0" err="1"/>
              <a:t>Arvo</a:t>
            </a:r>
            <a:r>
              <a:rPr lang="da-DK" dirty="0"/>
              <a:t> brugt, da den virker til at være det mest </a:t>
            </a:r>
            <a:r>
              <a:rPr lang="da-DK" dirty="0" err="1"/>
              <a:t>almendlige</a:t>
            </a:r>
            <a:r>
              <a:rPr lang="da-DK" dirty="0"/>
              <a:t>. </a:t>
            </a:r>
            <a:r>
              <a:rPr lang="da-DK" dirty="0" err="1"/>
              <a:t>Arvo</a:t>
            </a:r>
            <a:r>
              <a:rPr lang="da-DK" dirty="0"/>
              <a:t> er Apache</a:t>
            </a:r>
          </a:p>
          <a:p>
            <a:r>
              <a:rPr lang="da-DK" dirty="0"/>
              <a:t>Key/Value, Key bruges til at sikre sig at beskeder sendes til den samme partition</a:t>
            </a:r>
          </a:p>
          <a:p>
            <a:r>
              <a:rPr lang="da-DK" dirty="0"/>
              <a:t>https://github.com/confluentinc/cp-all-in-one/blob/7.6.1-post/cp-all-in-one-kraft/docker-compose.yml</a:t>
            </a:r>
          </a:p>
        </p:txBody>
      </p:sp>
      <p:sp>
        <p:nvSpPr>
          <p:cNvPr id="4" name="Pladsholder til slidenummer 3"/>
          <p:cNvSpPr>
            <a:spLocks noGrp="1"/>
          </p:cNvSpPr>
          <p:nvPr>
            <p:ph type="sldNum" sz="quarter" idx="5"/>
          </p:nvPr>
        </p:nvSpPr>
        <p:spPr/>
        <p:txBody>
          <a:bodyPr/>
          <a:lstStyle/>
          <a:p>
            <a:fld id="{252E21F2-0B82-4ACE-A045-2AAC56859006}" type="slidenum">
              <a:rPr lang="da-DK" smtClean="0"/>
              <a:t>32</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endParaRPr lang="da-DK" dirty="0"/>
          </a:p>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 </a:t>
            </a:r>
          </a:p>
          <a:p>
            <a:r>
              <a:rPr lang="da-DK" dirty="0"/>
              <a:t>https://kafka.apache.org/documentation/#intro_nutshell nævner Kafka som en alternativ til </a:t>
            </a:r>
            <a:r>
              <a:rPr lang="da-DK" dirty="0" err="1"/>
              <a:t>RabbitMQ</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33</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a:p>
            <a:r>
              <a:rPr lang="da-DK" dirty="0"/>
              <a:t>Kafka er nok bedre for Event Collaboration/</a:t>
            </a:r>
            <a:r>
              <a:rPr lang="da-DK" dirty="0" err="1"/>
              <a:t>Sourcing</a:t>
            </a:r>
            <a:endParaRPr lang="da-DK" dirty="0"/>
          </a:p>
          <a:p>
            <a:r>
              <a:rPr lang="da-DK" dirty="0"/>
              <a:t>https://martinfowler.com/eaaDev/EventCollaboration.html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34</a:t>
            </a:fld>
            <a:endParaRPr lang="da-DK"/>
          </a:p>
        </p:txBody>
      </p:sp>
    </p:spTree>
    <p:extLst>
      <p:ext uri="{BB962C8B-B14F-4D97-AF65-F5344CB8AC3E}">
        <p14:creationId xmlns:p14="http://schemas.microsoft.com/office/powerpoint/2010/main" val="282527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a:p>
            <a:r>
              <a:rPr lang="da-DK" dirty="0"/>
              <a:t>Kafka er nok bedre hvis </a:t>
            </a:r>
            <a:r>
              <a:rPr lang="da-DK" dirty="0" err="1"/>
              <a:t>producer’en</a:t>
            </a:r>
            <a:r>
              <a:rPr lang="da-DK" dirty="0"/>
              <a:t> ikke skal reagere på </a:t>
            </a:r>
            <a:r>
              <a:rPr lang="da-DK" dirty="0" err="1"/>
              <a:t>consumer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35</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Nedarvning ude -&gt; ind</a:t>
            </a:r>
          </a:p>
          <a:p>
            <a:r>
              <a:rPr lang="da-DK" dirty="0" err="1"/>
              <a:t>Infrastucture</a:t>
            </a:r>
            <a:r>
              <a:rPr lang="da-DK" dirty="0"/>
              <a:t> -&gt; </a:t>
            </a:r>
            <a:r>
              <a:rPr lang="da-DK" dirty="0" err="1"/>
              <a:t>entityframework</a:t>
            </a:r>
            <a:endParaRPr lang="da-DK" dirty="0"/>
          </a:p>
          <a:p>
            <a:endParaRPr lang="da-DK" dirty="0"/>
          </a:p>
          <a:p>
            <a:r>
              <a:rPr lang="da-DK" dirty="0" err="1"/>
              <a:t>Onion</a:t>
            </a:r>
            <a:r>
              <a:rPr lang="da-DK" dirty="0"/>
              <a:t> Arkitektur</a:t>
            </a:r>
          </a:p>
          <a:p>
            <a:r>
              <a:rPr lang="da-DK" dirty="0"/>
              <a:t>Diagram</a:t>
            </a:r>
          </a:p>
          <a:p>
            <a:r>
              <a:rPr lang="da-DK" dirty="0"/>
              <a:t>Domain </a:t>
            </a:r>
            <a:r>
              <a:rPr lang="da-DK" dirty="0" err="1"/>
              <a:t>Serice</a:t>
            </a:r>
            <a:r>
              <a:rPr lang="da-DK" dirty="0"/>
              <a:t> </a:t>
            </a:r>
            <a:r>
              <a:rPr lang="da-DK" dirty="0" err="1"/>
              <a:t>Layer</a:t>
            </a:r>
            <a:r>
              <a:rPr lang="da-DK" dirty="0"/>
              <a:t> had domæne logik, </a:t>
            </a:r>
            <a:r>
              <a:rPr lang="da-DK" dirty="0" err="1"/>
              <a:t>application</a:t>
            </a:r>
            <a:r>
              <a:rPr lang="da-DK" dirty="0"/>
              <a:t> service </a:t>
            </a:r>
            <a:r>
              <a:rPr lang="da-DK" dirty="0" err="1"/>
              <a:t>layer</a:t>
            </a:r>
            <a:r>
              <a:rPr lang="da-DK" dirty="0"/>
              <a:t> har ikke</a:t>
            </a:r>
          </a:p>
          <a:p>
            <a:endParaRPr lang="da-DK" dirty="0"/>
          </a:p>
          <a:p>
            <a:r>
              <a:rPr lang="da-DK" dirty="0"/>
              <a:t>Domain og Application Service </a:t>
            </a:r>
            <a:r>
              <a:rPr lang="da-DK" dirty="0" err="1"/>
              <a:t>Layer</a:t>
            </a:r>
            <a:endParaRPr lang="da-DK" dirty="0"/>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7</a:t>
            </a:fld>
            <a:endParaRPr lang="da-DK"/>
          </a:p>
        </p:txBody>
      </p:sp>
    </p:spTree>
    <p:extLst>
      <p:ext uri="{BB962C8B-B14F-4D97-AF65-F5344CB8AC3E}">
        <p14:creationId xmlns:p14="http://schemas.microsoft.com/office/powerpoint/2010/main" val="191657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Application Service </a:t>
            </a:r>
            <a:r>
              <a:rPr lang="da-DK" dirty="0" err="1"/>
              <a:t>Layer</a:t>
            </a:r>
            <a:endParaRPr lang="da-DK" dirty="0"/>
          </a:p>
          <a:p>
            <a:r>
              <a:rPr lang="da-DK" dirty="0" err="1"/>
              <a:t>Infrastructure</a:t>
            </a:r>
            <a:r>
              <a:rPr lang="da-DK" dirty="0"/>
              <a:t>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8</a:t>
            </a:fld>
            <a:endParaRPr lang="da-DK"/>
          </a:p>
        </p:txBody>
      </p:sp>
    </p:spTree>
    <p:extLst>
      <p:ext uri="{BB962C8B-B14F-4D97-AF65-F5344CB8AC3E}">
        <p14:creationId xmlns:p14="http://schemas.microsoft.com/office/powerpoint/2010/main" val="398363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Domain og Application Service </a:t>
            </a:r>
            <a:r>
              <a:rPr lang="da-DK" dirty="0" err="1"/>
              <a:t>Layer</a:t>
            </a:r>
            <a:r>
              <a:rPr lang="da-DK" dirty="0"/>
              <a:t> </a:t>
            </a:r>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9</a:t>
            </a:fld>
            <a:endParaRPr lang="da-DK"/>
          </a:p>
        </p:txBody>
      </p:sp>
    </p:spTree>
    <p:extLst>
      <p:ext uri="{BB962C8B-B14F-4D97-AF65-F5344CB8AC3E}">
        <p14:creationId xmlns:p14="http://schemas.microsoft.com/office/powerpoint/2010/main" val="4130427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Ubiquitous</a:t>
            </a:r>
            <a:r>
              <a:rPr lang="da-DK" dirty="0"/>
              <a:t> Language, koden skal tilpasset forretningssproget</a:t>
            </a:r>
          </a:p>
          <a:p>
            <a:endParaRPr lang="da-DK" dirty="0"/>
          </a:p>
          <a:p>
            <a:r>
              <a:rPr lang="da-DK" dirty="0"/>
              <a:t>Domæne – forretningsregler, forretningsmodeller</a:t>
            </a:r>
          </a:p>
          <a:p>
            <a:r>
              <a:rPr lang="da-DK" dirty="0"/>
              <a:t>Applikation – jobs softwaren skal gøre og direkte til domæne objekter til at udføre arbejdet. </a:t>
            </a:r>
            <a:r>
              <a:rPr lang="da-DK" dirty="0" err="1"/>
              <a:t>Use</a:t>
            </a:r>
            <a:r>
              <a:rPr lang="da-DK" dirty="0"/>
              <a:t> cases for en givet </a:t>
            </a:r>
            <a:r>
              <a:rPr lang="da-DK" dirty="0" err="1"/>
              <a:t>frontend</a:t>
            </a:r>
            <a:endParaRPr lang="da-DK" dirty="0"/>
          </a:p>
          <a:p>
            <a:r>
              <a:rPr lang="da-DK" dirty="0"/>
              <a:t>Infrastruktur – vedblev data  </a:t>
            </a:r>
          </a:p>
          <a:p>
            <a:endParaRPr lang="da-DK" dirty="0"/>
          </a:p>
          <a:p>
            <a:r>
              <a:rPr lang="da-DK" dirty="0"/>
              <a:t>https://learn.microsoft.com/en-us/dotnet/architecture/microservices/microservice-ddd-cqrs-patterns/ddd-oriented-microservice</a:t>
            </a:r>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82429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a:p>
            <a:r>
              <a:rPr lang="da-DK" dirty="0"/>
              <a:t>Søgning: F.eks. </a:t>
            </a:r>
            <a:r>
              <a:rPr lang="da-DK" dirty="0" err="1"/>
              <a:t>MenuPart</a:t>
            </a:r>
            <a:r>
              <a:rPr lang="da-DK" dirty="0"/>
              <a:t> indeholdte information omkring den bestemte </a:t>
            </a:r>
            <a:r>
              <a:rPr lang="da-DK" dirty="0" err="1"/>
              <a:t>MenuPart</a:t>
            </a:r>
            <a:r>
              <a:rPr lang="da-DK" dirty="0"/>
              <a:t> er vegansk eller ej, så ville der være en metode på roden der returner true, hvis alle </a:t>
            </a:r>
            <a:r>
              <a:rPr lang="da-DK" dirty="0" err="1"/>
              <a:t>MenuParts</a:t>
            </a:r>
            <a:r>
              <a:rPr lang="da-DK" dirty="0"/>
              <a:t> i Menu er </a:t>
            </a:r>
            <a:r>
              <a:rPr lang="da-DK" dirty="0" err="1"/>
              <a:t>veganisk</a:t>
            </a:r>
            <a:endParaRPr lang="da-DK" dirty="0"/>
          </a:p>
          <a:p>
            <a:r>
              <a:rPr lang="da-DK" dirty="0" err="1"/>
              <a:t>IAggregateRoot</a:t>
            </a:r>
            <a:r>
              <a:rPr lang="da-DK" dirty="0"/>
              <a:t> og </a:t>
            </a:r>
            <a:r>
              <a:rPr lang="da-DK" dirty="0" err="1"/>
              <a:t>ReferenceId</a:t>
            </a:r>
            <a:r>
              <a:rPr lang="da-DK" dirty="0"/>
              <a:t>, hjælpe med at styre hvad er en rod (for </a:t>
            </a:r>
            <a:r>
              <a:rPr lang="da-DK" dirty="0" err="1"/>
              <a:t>entiyframework</a:t>
            </a:r>
            <a:r>
              <a:rPr lang="da-DK" dirty="0"/>
              <a:t>) og </a:t>
            </a:r>
            <a:r>
              <a:rPr lang="da-DK" dirty="0" err="1"/>
              <a:t>referenceId</a:t>
            </a:r>
            <a:r>
              <a:rPr lang="da-DK" dirty="0"/>
              <a:t> kan være </a:t>
            </a:r>
            <a:r>
              <a:rPr lang="da-DK" dirty="0" err="1"/>
              <a:t>burgbart</a:t>
            </a:r>
            <a:r>
              <a:rPr lang="da-DK" dirty="0"/>
              <a:t> for komplekse </a:t>
            </a:r>
            <a:r>
              <a:rPr lang="da-DK" dirty="0" err="1"/>
              <a:t>id’er</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815936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14</a:t>
            </a:fld>
            <a:endParaRPr lang="da-DK"/>
          </a:p>
        </p:txBody>
      </p:sp>
    </p:spTree>
    <p:extLst>
      <p:ext uri="{BB962C8B-B14F-4D97-AF65-F5344CB8AC3E}">
        <p14:creationId xmlns:p14="http://schemas.microsoft.com/office/powerpoint/2010/main" val="2313198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og Customer deler Id, navn og lokation. Id skal altid være det samme</a:t>
            </a:r>
          </a:p>
          <a:p>
            <a:r>
              <a:rPr lang="da-DK" dirty="0" err="1"/>
              <a:t>CompanyName</a:t>
            </a:r>
            <a:r>
              <a:rPr lang="da-DK" dirty="0"/>
              <a:t> og </a:t>
            </a:r>
            <a:r>
              <a:rPr lang="da-DK" dirty="0" err="1"/>
              <a:t>CustomerName</a:t>
            </a:r>
            <a:r>
              <a:rPr lang="da-DK" dirty="0"/>
              <a:t> er for at undgå at skulle slå op i begge databaser </a:t>
            </a:r>
          </a:p>
          <a:p>
            <a:endParaRPr lang="da-DK" dirty="0"/>
          </a:p>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2568857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09-05-2024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09-05-2024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09-05-2024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09-05-2024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09-05-2024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09-05-2024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5" Type="http://schemas.openxmlformats.org/officeDocument/2006/relationships/hyperlink" Target="https://kafka.apache.org/documentation/#kraft_role" TargetMode="External"/><Relationship Id="rId4" Type="http://schemas.openxmlformats.org/officeDocument/2006/relationships/hyperlink" Target="https://webassembly.org/docs/faq/"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4" Type="http://schemas.openxmlformats.org/officeDocument/2006/relationships/hyperlink" Target="https://kafka.apache.org/documentation/#kraft_ro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domænet</a:t>
            </a:r>
          </a:p>
          <a:p>
            <a:r>
              <a:rPr lang="da-DK" dirty="0"/>
              <a:t>Forretningslogik i modellerne</a:t>
            </a:r>
          </a:p>
          <a:p>
            <a:r>
              <a:rPr lang="da-DK" dirty="0"/>
              <a:t>Allestedsnærværende sprog</a:t>
            </a:r>
          </a:p>
          <a:p>
            <a:endParaRPr lang="da-DK" dirty="0"/>
          </a:p>
          <a:p>
            <a:r>
              <a:rPr lang="da-DK" dirty="0"/>
              <a:t>Lager</a:t>
            </a:r>
          </a:p>
          <a:p>
            <a:pPr lvl="1"/>
            <a:r>
              <a:rPr lang="da-DK" dirty="0"/>
              <a:t>Domæne Model Lager</a:t>
            </a:r>
          </a:p>
          <a:p>
            <a:pPr lvl="1"/>
            <a:r>
              <a:rPr lang="da-DK" dirty="0"/>
              <a:t>Applikation Lager</a:t>
            </a:r>
          </a:p>
          <a:p>
            <a:pPr lvl="1"/>
            <a:r>
              <a:rPr lang="da-DK" dirty="0"/>
              <a:t>Infrastruktur Lager</a:t>
            </a:r>
          </a:p>
          <a:p>
            <a:pPr lvl="1"/>
            <a:endParaRPr lang="da-DK" dirty="0"/>
          </a:p>
        </p:txBody>
      </p:sp>
    </p:spTree>
    <p:extLst>
      <p:ext uri="{BB962C8B-B14F-4D97-AF65-F5344CB8AC3E}">
        <p14:creationId xmlns:p14="http://schemas.microsoft.com/office/powerpoint/2010/main" val="99942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roden</a:t>
            </a:r>
          </a:p>
          <a:p>
            <a:r>
              <a:rPr lang="da-DK" dirty="0"/>
              <a:t>Alle ændringer foregår igennem roden</a:t>
            </a:r>
          </a:p>
          <a:p>
            <a:r>
              <a:rPr lang="da-DK" dirty="0"/>
              <a:t>Søgning foregår via roden</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spTree>
    <p:extLst>
      <p:ext uri="{BB962C8B-B14F-4D97-AF65-F5344CB8AC3E}">
        <p14:creationId xmlns:p14="http://schemas.microsoft.com/office/powerpoint/2010/main" val="19201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som ikke er reference objekter</a:t>
            </a:r>
          </a:p>
          <a:p>
            <a:r>
              <a:rPr lang="da-DK" dirty="0"/>
              <a:t>Kun værdierne er vigtige</a:t>
            </a:r>
          </a:p>
          <a:p>
            <a:r>
              <a:rPr lang="da-DK" dirty="0"/>
              <a:t>Uforanderlig</a:t>
            </a:r>
          </a:p>
          <a:p>
            <a:r>
              <a:rPr lang="da-DK" dirty="0"/>
              <a:t>Kan have forretningslogik</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spTree>
    <p:extLst>
      <p:ext uri="{BB962C8B-B14F-4D97-AF65-F5344CB8AC3E}">
        <p14:creationId xmlns:p14="http://schemas.microsoft.com/office/powerpoint/2010/main" val="18402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9" name="Pladsholder til tekst 8">
            <a:extLst>
              <a:ext uri="{FF2B5EF4-FFF2-40B4-BE49-F238E27FC236}">
                <a16:creationId xmlns:a16="http://schemas.microsoft.com/office/drawing/2014/main" id="{8CD27D15-F433-31E6-177B-EE7D35E5646B}"/>
              </a:ext>
            </a:extLst>
          </p:cNvPr>
          <p:cNvSpPr>
            <a:spLocks noGrp="1"/>
          </p:cNvSpPr>
          <p:nvPr>
            <p:ph type="body" idx="1"/>
          </p:nvPr>
        </p:nvSpPr>
        <p:spPr/>
        <p:txBody>
          <a:bodyPr/>
          <a:lstStyle/>
          <a:p>
            <a:pPr algn="ctr"/>
            <a:r>
              <a:rPr lang="da-DK" dirty="0"/>
              <a:t>User</a:t>
            </a:r>
          </a:p>
        </p:txBody>
      </p:sp>
      <p:sp>
        <p:nvSpPr>
          <p:cNvPr id="11" name="Pladsholder til tekst 10">
            <a:extLst>
              <a:ext uri="{FF2B5EF4-FFF2-40B4-BE49-F238E27FC236}">
                <a16:creationId xmlns:a16="http://schemas.microsoft.com/office/drawing/2014/main" id="{14554AD5-EA8E-D605-0809-108E611B2BEF}"/>
              </a:ext>
            </a:extLst>
          </p:cNvPr>
          <p:cNvSpPr>
            <a:spLocks noGrp="1"/>
          </p:cNvSpPr>
          <p:nvPr>
            <p:ph type="body" sz="quarter" idx="3"/>
          </p:nvPr>
        </p:nvSpPr>
        <p:spPr/>
        <p:txBody>
          <a:bodyPr/>
          <a:lstStyle/>
          <a:p>
            <a:pPr algn="ctr"/>
            <a:r>
              <a:rPr lang="da-DK" dirty="0"/>
              <a:t>Catering</a:t>
            </a:r>
          </a:p>
        </p:txBody>
      </p:sp>
      <p:pic>
        <p:nvPicPr>
          <p:cNvPr id="6" name="Billede 5">
            <a:extLst>
              <a:ext uri="{FF2B5EF4-FFF2-40B4-BE49-F238E27FC236}">
                <a16:creationId xmlns:a16="http://schemas.microsoft.com/office/drawing/2014/main" id="{125A1F25-01B0-C0A5-288F-9106BAD68F5F}"/>
              </a:ext>
            </a:extLst>
          </p:cNvPr>
          <p:cNvPicPr>
            <a:picLocks noChangeAspect="1"/>
          </p:cNvPicPr>
          <p:nvPr/>
        </p:nvPicPr>
        <p:blipFill rotWithShape="1">
          <a:blip r:embed="rId3">
            <a:extLst>
              <a:ext uri="{28A0092B-C50C-407E-A947-70E740481C1C}">
                <a14:useLocalDpi xmlns:a14="http://schemas.microsoft.com/office/drawing/2010/main" val="0"/>
              </a:ext>
            </a:extLst>
          </a:blip>
          <a:srcRect l="33944" r="43745" b="60746"/>
          <a:stretch/>
        </p:blipFill>
        <p:spPr>
          <a:xfrm>
            <a:off x="2417536" y="3429000"/>
            <a:ext cx="1990531" cy="2506702"/>
          </a:xfrm>
          <a:prstGeom prst="rect">
            <a:avLst/>
          </a:prstGeom>
        </p:spPr>
      </p:pic>
      <p:pic>
        <p:nvPicPr>
          <p:cNvPr id="8" name="Billede 7">
            <a:extLst>
              <a:ext uri="{FF2B5EF4-FFF2-40B4-BE49-F238E27FC236}">
                <a16:creationId xmlns:a16="http://schemas.microsoft.com/office/drawing/2014/main" id="{582A40D8-C014-360C-D41B-E148BDAB2608}"/>
              </a:ext>
            </a:extLst>
          </p:cNvPr>
          <p:cNvPicPr>
            <a:picLocks noChangeAspect="1"/>
          </p:cNvPicPr>
          <p:nvPr/>
        </p:nvPicPr>
        <p:blipFill rotWithShape="1">
          <a:blip r:embed="rId3">
            <a:extLst>
              <a:ext uri="{28A0092B-C50C-407E-A947-70E740481C1C}">
                <a14:useLocalDpi xmlns:a14="http://schemas.microsoft.com/office/drawing/2010/main" val="0"/>
              </a:ext>
            </a:extLst>
          </a:blip>
          <a:srcRect l="25459" t="63600" r="56168" b="11146"/>
          <a:stretch/>
        </p:blipFill>
        <p:spPr>
          <a:xfrm>
            <a:off x="8073312" y="3429000"/>
            <a:ext cx="1760375" cy="1731878"/>
          </a:xfrm>
          <a:prstGeom prst="rect">
            <a:avLst/>
          </a:prstGeom>
        </p:spPr>
      </p:pic>
      <p:pic>
        <p:nvPicPr>
          <p:cNvPr id="14" name="Billede 13">
            <a:extLst>
              <a:ext uri="{FF2B5EF4-FFF2-40B4-BE49-F238E27FC236}">
                <a16:creationId xmlns:a16="http://schemas.microsoft.com/office/drawing/2014/main" id="{48964D9A-3568-05BA-7614-1FB93E695559}"/>
              </a:ext>
            </a:extLst>
          </p:cNvPr>
          <p:cNvPicPr>
            <a:picLocks noChangeAspect="1"/>
          </p:cNvPicPr>
          <p:nvPr/>
        </p:nvPicPr>
        <p:blipFill rotWithShape="1">
          <a:blip r:embed="rId3">
            <a:extLst>
              <a:ext uri="{28A0092B-C50C-407E-A947-70E740481C1C}">
                <a14:useLocalDpi xmlns:a14="http://schemas.microsoft.com/office/drawing/2010/main" val="0"/>
              </a:ext>
            </a:extLst>
          </a:blip>
          <a:srcRect l="61036" t="45516" r="24948" b="45872"/>
          <a:stretch/>
        </p:blipFill>
        <p:spPr>
          <a:xfrm>
            <a:off x="5569177" y="3999664"/>
            <a:ext cx="1343025" cy="590550"/>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a:t>Domain Driven Design - Begrænsninger</a:t>
            </a:r>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Tungt</a:t>
            </a:r>
          </a:p>
          <a:p>
            <a:r>
              <a:rPr lang="da-DK" dirty="0"/>
              <a:t>Kræver domæne eksperter</a:t>
            </a:r>
          </a:p>
          <a:p>
            <a:r>
              <a:rPr lang="da-DK" dirty="0"/>
              <a:t>Kan tage lang tid at implementere</a:t>
            </a:r>
          </a:p>
          <a:p>
            <a:r>
              <a:rPr lang="da-DK" dirty="0"/>
              <a:t>Data duplikering</a:t>
            </a:r>
          </a:p>
          <a:p>
            <a:r>
              <a:rPr lang="da-DK" dirty="0"/>
              <a:t>Ikke så godt for mindre projekter</a:t>
            </a:r>
          </a:p>
          <a:p>
            <a:r>
              <a:rPr lang="da-DK" dirty="0"/>
              <a:t>Håndtering af datakonsistens, eventuelt</a:t>
            </a:r>
          </a:p>
        </p:txBody>
      </p:sp>
    </p:spTree>
    <p:extLst>
      <p:ext uri="{BB962C8B-B14F-4D97-AF65-F5344CB8AC3E}">
        <p14:creationId xmlns:p14="http://schemas.microsoft.com/office/powerpoint/2010/main" val="35722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RabbitMQ</a:t>
            </a:r>
            <a:endParaRPr lang="da-DK" dirty="0"/>
          </a:p>
        </p:txBody>
      </p:sp>
    </p:spTree>
    <p:extLst>
      <p:ext uri="{BB962C8B-B14F-4D97-AF65-F5344CB8AC3E}">
        <p14:creationId xmlns:p14="http://schemas.microsoft.com/office/powerpoint/2010/main" val="24790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err="1"/>
              <a:t>RabbitMQ</a:t>
            </a:r>
            <a:endParaRPr lang="da-DK" dirty="0"/>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Åben-kilde </a:t>
            </a:r>
            <a:r>
              <a:rPr lang="da-DK" dirty="0" err="1"/>
              <a:t>messaging</a:t>
            </a:r>
            <a:r>
              <a:rPr lang="da-DK" dirty="0"/>
              <a:t> og streaming broker</a:t>
            </a:r>
          </a:p>
          <a:p>
            <a:r>
              <a:rPr lang="da-DK" dirty="0"/>
              <a:t>Queue</a:t>
            </a:r>
          </a:p>
          <a:p>
            <a:r>
              <a:rPr lang="da-DK" dirty="0"/>
              <a:t>Stream</a:t>
            </a:r>
          </a:p>
          <a:p>
            <a:r>
              <a:rPr lang="da-DK" dirty="0"/>
              <a:t>Skrive beskeder</a:t>
            </a:r>
          </a:p>
          <a:p>
            <a:r>
              <a:rPr lang="da-DK" dirty="0"/>
              <a:t>Læse beskeder</a:t>
            </a:r>
          </a:p>
          <a:p>
            <a:r>
              <a:rPr lang="da-DK" dirty="0" err="1"/>
              <a:t>Round-robin</a:t>
            </a:r>
            <a:endParaRPr lang="da-DK" dirty="0"/>
          </a:p>
          <a:p>
            <a:r>
              <a:rPr lang="da-DK" dirty="0"/>
              <a:t>Remote Procedure Call</a:t>
            </a:r>
          </a:p>
          <a:p>
            <a:r>
              <a:rPr lang="da-DK" dirty="0"/>
              <a:t>Intet dataskema</a:t>
            </a:r>
          </a:p>
        </p:txBody>
      </p:sp>
    </p:spTree>
    <p:extLst>
      <p:ext uri="{BB962C8B-B14F-4D97-AF65-F5344CB8AC3E}">
        <p14:creationId xmlns:p14="http://schemas.microsoft.com/office/powerpoint/2010/main" val="3106996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Command Query </a:t>
            </a:r>
            <a:r>
              <a:rPr lang="da-DK" dirty="0" err="1"/>
              <a:t>Responsilibty</a:t>
            </a:r>
            <a:r>
              <a:rPr lang="da-DK" dirty="0"/>
              <a:t> Segregation</a:t>
            </a:r>
          </a:p>
        </p:txBody>
      </p:sp>
    </p:spTree>
    <p:extLst>
      <p:ext uri="{BB962C8B-B14F-4D97-AF65-F5344CB8AC3E}">
        <p14:creationId xmlns:p14="http://schemas.microsoft.com/office/powerpoint/2010/main" val="135906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normAutofit/>
          </a:bodyPr>
          <a:lstStyle/>
          <a:p>
            <a:r>
              <a:rPr lang="da-DK" dirty="0"/>
              <a:t>Case</a:t>
            </a:r>
          </a:p>
          <a:p>
            <a:r>
              <a:rPr lang="da-DK" dirty="0"/>
              <a:t>Løsning</a:t>
            </a:r>
          </a:p>
          <a:p>
            <a:r>
              <a:rPr lang="da-DK" dirty="0"/>
              <a:t>Demo</a:t>
            </a:r>
          </a:p>
          <a:p>
            <a:r>
              <a:rPr lang="da-DK" dirty="0"/>
              <a:t>Domain Driven Design</a:t>
            </a:r>
          </a:p>
          <a:p>
            <a:r>
              <a:rPr lang="da-DK" dirty="0" err="1"/>
              <a:t>RabbitMQ</a:t>
            </a:r>
            <a:endParaRPr lang="da-DK" dirty="0"/>
          </a:p>
          <a:p>
            <a:r>
              <a:rPr lang="da-DK" dirty="0"/>
              <a:t>Konklusion</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normAutofit/>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Logning</a:t>
            </a:r>
          </a:p>
        </p:txBody>
      </p:sp>
    </p:spTree>
    <p:extLst>
      <p:ext uri="{BB962C8B-B14F-4D97-AF65-F5344CB8AC3E}">
        <p14:creationId xmlns:p14="http://schemas.microsoft.com/office/powerpoint/2010/main" val="113621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30BFC-C22D-1BBC-081D-EF99A2BD28B4}"/>
              </a:ext>
            </a:extLst>
          </p:cNvPr>
          <p:cNvSpPr>
            <a:spLocks noGrp="1"/>
          </p:cNvSpPr>
          <p:nvPr>
            <p:ph type="title"/>
          </p:nvPr>
        </p:nvSpPr>
        <p:spPr/>
        <p:txBody>
          <a:bodyPr/>
          <a:lstStyle/>
          <a:p>
            <a:r>
              <a:rPr lang="da-DK" dirty="0"/>
              <a:t>Logning</a:t>
            </a:r>
          </a:p>
        </p:txBody>
      </p:sp>
      <p:sp>
        <p:nvSpPr>
          <p:cNvPr id="3" name="Pladsholder til indhold 2">
            <a:extLst>
              <a:ext uri="{FF2B5EF4-FFF2-40B4-BE49-F238E27FC236}">
                <a16:creationId xmlns:a16="http://schemas.microsoft.com/office/drawing/2014/main" id="{33B21E7F-37E8-8AE0-E2C8-025FD2672AC8}"/>
              </a:ext>
            </a:extLst>
          </p:cNvPr>
          <p:cNvSpPr>
            <a:spLocks noGrp="1"/>
          </p:cNvSpPr>
          <p:nvPr>
            <p:ph idx="1"/>
          </p:nvPr>
        </p:nvSpPr>
        <p:spPr/>
        <p:txBody>
          <a:bodyPr/>
          <a:lstStyle/>
          <a:p>
            <a:endParaRPr lang="da-DK" dirty="0"/>
          </a:p>
          <a:p>
            <a:r>
              <a:rPr lang="da-DK" dirty="0"/>
              <a:t>Benytter </a:t>
            </a:r>
            <a:r>
              <a:rPr lang="da-DK" dirty="0" err="1"/>
              <a:t>Seq</a:t>
            </a:r>
            <a:r>
              <a:rPr lang="da-DK" dirty="0"/>
              <a:t> og </a:t>
            </a:r>
            <a:r>
              <a:rPr lang="da-DK" dirty="0" err="1"/>
              <a:t>Serilog</a:t>
            </a:r>
            <a:endParaRPr lang="da-DK" dirty="0"/>
          </a:p>
          <a:p>
            <a:r>
              <a:rPr lang="da-DK" dirty="0"/>
              <a:t>Hjælper med at finde opførelser over tid</a:t>
            </a:r>
          </a:p>
          <a:p>
            <a:r>
              <a:rPr lang="da-DK" dirty="0"/>
              <a:t>Hjælper med at forstå bugs, der først opstår efter lang tid</a:t>
            </a:r>
          </a:p>
          <a:p>
            <a:pPr marL="0" indent="0">
              <a:buNone/>
            </a:pPr>
            <a:endParaRPr lang="da-DK" dirty="0"/>
          </a:p>
        </p:txBody>
      </p:sp>
    </p:spTree>
    <p:extLst>
      <p:ext uri="{BB962C8B-B14F-4D97-AF65-F5344CB8AC3E}">
        <p14:creationId xmlns:p14="http://schemas.microsoft.com/office/powerpoint/2010/main" val="323148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Frontend</a:t>
            </a:r>
            <a:endParaRPr lang="da-DK" dirty="0"/>
          </a:p>
        </p:txBody>
      </p:sp>
    </p:spTree>
    <p:extLst>
      <p:ext uri="{BB962C8B-B14F-4D97-AF65-F5344CB8AC3E}">
        <p14:creationId xmlns:p14="http://schemas.microsoft.com/office/powerpoint/2010/main" val="68445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19DD0-C209-385A-D32B-340F2A60648D}"/>
              </a:ext>
            </a:extLst>
          </p:cNvPr>
          <p:cNvSpPr>
            <a:spLocks noGrp="1"/>
          </p:cNvSpPr>
          <p:nvPr>
            <p:ph type="title"/>
          </p:nvPr>
        </p:nvSpPr>
        <p:spPr/>
        <p:txBody>
          <a:bodyPr/>
          <a:lstStyle/>
          <a:p>
            <a:r>
              <a:rPr lang="da-DK" dirty="0" err="1"/>
              <a:t>Blazor</a:t>
            </a:r>
            <a:endParaRPr lang="da-DK" dirty="0"/>
          </a:p>
        </p:txBody>
      </p:sp>
      <p:sp>
        <p:nvSpPr>
          <p:cNvPr id="3" name="Pladsholder til indhold 2">
            <a:extLst>
              <a:ext uri="{FF2B5EF4-FFF2-40B4-BE49-F238E27FC236}">
                <a16:creationId xmlns:a16="http://schemas.microsoft.com/office/drawing/2014/main" id="{703AD30A-B471-D400-AECD-D6CB46AD4206}"/>
              </a:ext>
            </a:extLst>
          </p:cNvPr>
          <p:cNvSpPr>
            <a:spLocks noGrp="1"/>
          </p:cNvSpPr>
          <p:nvPr>
            <p:ph idx="1"/>
          </p:nvPr>
        </p:nvSpPr>
        <p:spPr/>
        <p:txBody>
          <a:bodyPr/>
          <a:lstStyle/>
          <a:p>
            <a:r>
              <a:rPr lang="da-DK" dirty="0" err="1"/>
              <a:t>WebAssembly</a:t>
            </a:r>
            <a:endParaRPr lang="da-DK" dirty="0"/>
          </a:p>
          <a:p>
            <a:r>
              <a:rPr lang="da-DK" dirty="0" err="1"/>
              <a:t>Razor</a:t>
            </a:r>
            <a:r>
              <a:rPr lang="da-DK" dirty="0"/>
              <a:t> Syntaks</a:t>
            </a:r>
          </a:p>
          <a:p>
            <a:r>
              <a:rPr lang="da-DK" dirty="0"/>
              <a:t>Single og </a:t>
            </a:r>
            <a:r>
              <a:rPr lang="da-DK" dirty="0" err="1"/>
              <a:t>Multi</a:t>
            </a:r>
            <a:r>
              <a:rPr lang="da-DK" dirty="0"/>
              <a:t> Page Application</a:t>
            </a:r>
          </a:p>
          <a:p>
            <a:r>
              <a:rPr lang="da-DK" dirty="0"/>
              <a:t>Komponenter</a:t>
            </a:r>
          </a:p>
        </p:txBody>
      </p:sp>
    </p:spTree>
    <p:extLst>
      <p:ext uri="{BB962C8B-B14F-4D97-AF65-F5344CB8AC3E}">
        <p14:creationId xmlns:p14="http://schemas.microsoft.com/office/powerpoint/2010/main" val="89830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AAF8386-09A5-C985-33B7-777E34A0D9E9}"/>
              </a:ext>
            </a:extLst>
          </p:cNvPr>
          <p:cNvSpPr>
            <a:spLocks noGrp="1"/>
          </p:cNvSpPr>
          <p:nvPr>
            <p:ph type="title"/>
          </p:nvPr>
        </p:nvSpPr>
        <p:spPr/>
        <p:txBody>
          <a:bodyPr/>
          <a:lstStyle/>
          <a:p>
            <a:r>
              <a:rPr lang="da-DK" dirty="0" err="1"/>
              <a:t>Blazor</a:t>
            </a:r>
            <a:r>
              <a:rPr lang="da-DK" dirty="0"/>
              <a:t> – </a:t>
            </a:r>
            <a:r>
              <a:rPr lang="da-DK" dirty="0" err="1"/>
              <a:t>Refresh</a:t>
            </a:r>
            <a:r>
              <a:rPr lang="da-DK" dirty="0"/>
              <a:t> </a:t>
            </a:r>
            <a:r>
              <a:rPr lang="da-DK" dirty="0" err="1"/>
              <a:t>Token</a:t>
            </a:r>
            <a:endParaRPr lang="da-DK" dirty="0"/>
          </a:p>
        </p:txBody>
      </p:sp>
      <p:sp>
        <p:nvSpPr>
          <p:cNvPr id="4" name="Pladsholder til tekst 3">
            <a:extLst>
              <a:ext uri="{FF2B5EF4-FFF2-40B4-BE49-F238E27FC236}">
                <a16:creationId xmlns:a16="http://schemas.microsoft.com/office/drawing/2014/main" id="{63F805C9-2BBE-AAAF-AC3D-0012B553FE7E}"/>
              </a:ext>
            </a:extLst>
          </p:cNvPr>
          <p:cNvSpPr>
            <a:spLocks noGrp="1"/>
          </p:cNvSpPr>
          <p:nvPr>
            <p:ph type="body" idx="1"/>
          </p:nvPr>
        </p:nvSpPr>
        <p:spPr/>
        <p:txBody>
          <a:bodyPr/>
          <a:lstStyle/>
          <a:p>
            <a:r>
              <a:rPr lang="da-DK" dirty="0" err="1"/>
              <a:t>Blazor</a:t>
            </a:r>
            <a:endParaRPr lang="da-DK" dirty="0"/>
          </a:p>
        </p:txBody>
      </p:sp>
      <p:sp>
        <p:nvSpPr>
          <p:cNvPr id="5" name="Pladsholder til indhold 4">
            <a:extLst>
              <a:ext uri="{FF2B5EF4-FFF2-40B4-BE49-F238E27FC236}">
                <a16:creationId xmlns:a16="http://schemas.microsoft.com/office/drawing/2014/main" id="{FA4DD623-FA22-1FCD-9537-ADE6F504CE02}"/>
              </a:ext>
            </a:extLst>
          </p:cNvPr>
          <p:cNvSpPr>
            <a:spLocks noGrp="1"/>
          </p:cNvSpPr>
          <p:nvPr>
            <p:ph sz="half" idx="2"/>
          </p:nvPr>
        </p:nvSpPr>
        <p:spPr/>
        <p:txBody>
          <a:bodyPr/>
          <a:lstStyle/>
          <a:p>
            <a:r>
              <a:rPr lang="da-DK" dirty="0"/>
              <a:t>Har ikke </a:t>
            </a:r>
            <a:r>
              <a:rPr lang="da-DK" dirty="0" err="1"/>
              <a:t>interceptors</a:t>
            </a:r>
            <a:r>
              <a:rPr lang="da-DK" dirty="0"/>
              <a:t> som </a:t>
            </a:r>
            <a:r>
              <a:rPr lang="da-DK" dirty="0" err="1"/>
              <a:t>Angular</a:t>
            </a:r>
            <a:endParaRPr lang="da-DK" dirty="0"/>
          </a:p>
          <a:p>
            <a:r>
              <a:rPr lang="da-DK" dirty="0" err="1"/>
              <a:t>Blazor</a:t>
            </a:r>
            <a:r>
              <a:rPr lang="da-DK" dirty="0"/>
              <a:t> SPA har ikke </a:t>
            </a:r>
            <a:r>
              <a:rPr lang="da-DK" dirty="0" err="1"/>
              <a:t>middleware</a:t>
            </a:r>
            <a:endParaRPr lang="da-DK" dirty="0"/>
          </a:p>
          <a:p>
            <a:endParaRPr lang="da-DK" dirty="0"/>
          </a:p>
          <a:p>
            <a:r>
              <a:rPr lang="da-DK" dirty="0"/>
              <a:t>Særlig HTTP Klient service</a:t>
            </a:r>
          </a:p>
        </p:txBody>
      </p:sp>
      <p:sp>
        <p:nvSpPr>
          <p:cNvPr id="6" name="Pladsholder til tekst 5">
            <a:extLst>
              <a:ext uri="{FF2B5EF4-FFF2-40B4-BE49-F238E27FC236}">
                <a16:creationId xmlns:a16="http://schemas.microsoft.com/office/drawing/2014/main" id="{6034F8DD-ACCE-41BD-1076-C9ADCCD72CC2}"/>
              </a:ext>
            </a:extLst>
          </p:cNvPr>
          <p:cNvSpPr>
            <a:spLocks noGrp="1"/>
          </p:cNvSpPr>
          <p:nvPr>
            <p:ph type="body" sz="quarter" idx="3"/>
          </p:nvPr>
        </p:nvSpPr>
        <p:spPr/>
        <p:txBody>
          <a:bodyPr/>
          <a:lstStyle/>
          <a:p>
            <a:r>
              <a:rPr lang="da-DK" dirty="0" err="1"/>
              <a:t>Angular</a:t>
            </a:r>
            <a:endParaRPr lang="da-DK" dirty="0"/>
          </a:p>
        </p:txBody>
      </p:sp>
      <p:pic>
        <p:nvPicPr>
          <p:cNvPr id="9" name="Pladsholder til indhold 8">
            <a:extLst>
              <a:ext uri="{FF2B5EF4-FFF2-40B4-BE49-F238E27FC236}">
                <a16:creationId xmlns:a16="http://schemas.microsoft.com/office/drawing/2014/main" id="{05298FA0-6CD7-3C1A-2D1D-3AED3663FDED}"/>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10126" r="671" b="8745"/>
          <a:stretch/>
        </p:blipFill>
        <p:spPr>
          <a:xfrm>
            <a:off x="8274254" y="1710173"/>
            <a:ext cx="3917746" cy="5147827"/>
          </a:xfrm>
        </p:spPr>
      </p:pic>
    </p:spTree>
    <p:extLst>
      <p:ext uri="{BB962C8B-B14F-4D97-AF65-F5344CB8AC3E}">
        <p14:creationId xmlns:p14="http://schemas.microsoft.com/office/powerpoint/2010/main" val="17269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Konklusion</a:t>
            </a:r>
          </a:p>
        </p:txBody>
      </p:sp>
    </p:spTree>
    <p:extLst>
      <p:ext uri="{BB962C8B-B14F-4D97-AF65-F5344CB8AC3E}">
        <p14:creationId xmlns:p14="http://schemas.microsoft.com/office/powerpoint/2010/main" val="163276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A813-A89A-825A-72FF-FA237F2E8B70}"/>
              </a:ext>
            </a:extLst>
          </p:cNvPr>
          <p:cNvSpPr>
            <a:spLocks noGrp="1"/>
          </p:cNvSpPr>
          <p:nvPr>
            <p:ph type="title"/>
          </p:nvPr>
        </p:nvSpPr>
        <p:spPr/>
        <p:txBody>
          <a:bodyPr/>
          <a:lstStyle/>
          <a:p>
            <a:r>
              <a:rPr lang="da-DK" dirty="0"/>
              <a:t>Konklusion</a:t>
            </a:r>
          </a:p>
        </p:txBody>
      </p:sp>
      <p:sp>
        <p:nvSpPr>
          <p:cNvPr id="3" name="Pladsholder til indhold 2">
            <a:extLst>
              <a:ext uri="{FF2B5EF4-FFF2-40B4-BE49-F238E27FC236}">
                <a16:creationId xmlns:a16="http://schemas.microsoft.com/office/drawing/2014/main" id="{4273B0C1-65DB-7237-D931-F20125F6C970}"/>
              </a:ext>
            </a:extLst>
          </p:cNvPr>
          <p:cNvSpPr>
            <a:spLocks noGrp="1"/>
          </p:cNvSpPr>
          <p:nvPr>
            <p:ph idx="1"/>
          </p:nvPr>
        </p:nvSpPr>
        <p:spPr/>
        <p:txBody>
          <a:bodyPr/>
          <a:lstStyle/>
          <a:p>
            <a:r>
              <a:rPr lang="da-DK" dirty="0"/>
              <a:t>Produktet læste problemformulering</a:t>
            </a:r>
          </a:p>
          <a:p>
            <a:pPr lvl="1"/>
            <a:r>
              <a:rPr lang="da-DK" dirty="0"/>
              <a:t>Kundeoprettelse</a:t>
            </a:r>
          </a:p>
          <a:p>
            <a:pPr lvl="1"/>
            <a:r>
              <a:rPr lang="da-DK" dirty="0"/>
              <a:t>Menu-bestilling</a:t>
            </a:r>
          </a:p>
          <a:p>
            <a:pPr lvl="1"/>
            <a:r>
              <a:rPr lang="da-DK" dirty="0"/>
              <a:t>Menu og ret oprettelse</a:t>
            </a:r>
          </a:p>
          <a:p>
            <a:pPr lvl="1"/>
            <a:r>
              <a:rPr lang="da-DK" dirty="0"/>
              <a:t>Se ordrer </a:t>
            </a:r>
          </a:p>
          <a:p>
            <a:r>
              <a:rPr lang="da-DK" dirty="0"/>
              <a:t>Har mangler før det ville kunne bruges i virkeligheden</a:t>
            </a:r>
          </a:p>
          <a:p>
            <a:pPr lvl="1"/>
            <a:r>
              <a:rPr lang="da-DK" dirty="0"/>
              <a:t>Sikkerhed</a:t>
            </a:r>
          </a:p>
          <a:p>
            <a:pPr lvl="1"/>
            <a:r>
              <a:rPr lang="da-DK" dirty="0" err="1"/>
              <a:t>Frontend</a:t>
            </a:r>
            <a:endParaRPr lang="da-DK" dirty="0"/>
          </a:p>
          <a:p>
            <a:pPr lvl="1"/>
            <a:r>
              <a:rPr lang="da-DK" dirty="0"/>
              <a:t>Betaling </a:t>
            </a:r>
          </a:p>
          <a:p>
            <a:r>
              <a:rPr lang="da-DK" dirty="0"/>
              <a:t>Er mere hen af en prototype</a:t>
            </a:r>
          </a:p>
        </p:txBody>
      </p:sp>
    </p:spTree>
    <p:extLst>
      <p:ext uri="{BB962C8B-B14F-4D97-AF65-F5344CB8AC3E}">
        <p14:creationId xmlns:p14="http://schemas.microsoft.com/office/powerpoint/2010/main" val="2542655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2BA20-C2D2-35CC-B001-35FBC754D728}"/>
              </a:ext>
            </a:extLst>
          </p:cNvPr>
          <p:cNvSpPr>
            <a:spLocks noGrp="1"/>
          </p:cNvSpPr>
          <p:nvPr>
            <p:ph type="title"/>
          </p:nvPr>
        </p:nvSpPr>
        <p:spPr/>
        <p:txBody>
          <a:bodyPr/>
          <a:lstStyle/>
          <a:p>
            <a:r>
              <a:rPr lang="da-DK" dirty="0"/>
              <a:t>Apache Kafka</a:t>
            </a:r>
          </a:p>
        </p:txBody>
      </p:sp>
      <p:sp>
        <p:nvSpPr>
          <p:cNvPr id="3" name="Pladsholder til indhold 2">
            <a:extLst>
              <a:ext uri="{FF2B5EF4-FFF2-40B4-BE49-F238E27FC236}">
                <a16:creationId xmlns:a16="http://schemas.microsoft.com/office/drawing/2014/main" id="{9C39A511-988C-E6E3-1E83-875E8D499B70}"/>
              </a:ext>
            </a:extLst>
          </p:cNvPr>
          <p:cNvSpPr>
            <a:spLocks noGrp="1"/>
          </p:cNvSpPr>
          <p:nvPr>
            <p:ph idx="1"/>
          </p:nvPr>
        </p:nvSpPr>
        <p:spPr/>
        <p:txBody>
          <a:bodyPr>
            <a:normAutofit/>
          </a:bodyPr>
          <a:lstStyle/>
          <a:p>
            <a:r>
              <a:rPr lang="da-DK" dirty="0"/>
              <a:t>Event Streaming </a:t>
            </a:r>
          </a:p>
          <a:p>
            <a:r>
              <a:rPr lang="da-DK" dirty="0"/>
              <a:t>Broker – Lager</a:t>
            </a:r>
          </a:p>
          <a:p>
            <a:r>
              <a:rPr lang="da-DK" dirty="0"/>
              <a:t>Connect – </a:t>
            </a:r>
          </a:p>
          <a:p>
            <a:r>
              <a:rPr lang="da-DK" dirty="0"/>
              <a:t>Stream </a:t>
            </a:r>
          </a:p>
          <a:p>
            <a:r>
              <a:rPr lang="da-DK" dirty="0"/>
              <a:t>Event</a:t>
            </a:r>
          </a:p>
          <a:p>
            <a:r>
              <a:rPr lang="da-DK" dirty="0"/>
              <a:t>Producer</a:t>
            </a:r>
          </a:p>
          <a:p>
            <a:r>
              <a:rPr lang="da-DK" dirty="0"/>
              <a:t>Consumer</a:t>
            </a:r>
          </a:p>
          <a:p>
            <a:r>
              <a:rPr lang="da-DK" dirty="0" err="1"/>
              <a:t>Topic</a:t>
            </a:r>
            <a:endParaRPr lang="da-DK" dirty="0"/>
          </a:p>
          <a:p>
            <a:r>
              <a:rPr lang="da-DK" dirty="0"/>
              <a:t>Partition</a:t>
            </a:r>
          </a:p>
        </p:txBody>
      </p:sp>
    </p:spTree>
    <p:extLst>
      <p:ext uri="{BB962C8B-B14F-4D97-AF65-F5344CB8AC3E}">
        <p14:creationId xmlns:p14="http://schemas.microsoft.com/office/powerpoint/2010/main" val="4027690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a:t>
            </a:r>
          </a:p>
          <a:p>
            <a:r>
              <a:rPr lang="da-DK" dirty="0" err="1"/>
              <a:t>Topic</a:t>
            </a:r>
            <a:endParaRPr lang="da-DK" dirty="0"/>
          </a:p>
          <a:p>
            <a:pPr lvl="1"/>
            <a:r>
              <a:rPr lang="da-DK" dirty="0" err="1"/>
              <a:t>Partitioneret</a:t>
            </a:r>
            <a:endParaRPr lang="da-DK" dirty="0"/>
          </a:p>
          <a:p>
            <a:r>
              <a:rPr lang="da-DK" dirty="0"/>
              <a:t>Kommunikation via TCP</a:t>
            </a:r>
          </a:p>
          <a:p>
            <a:r>
              <a:rPr lang="da-DK" dirty="0"/>
              <a:t>Server/Klient kommunikation</a:t>
            </a:r>
          </a:p>
          <a:p>
            <a:r>
              <a:rPr lang="da-DK" dirty="0"/>
              <a:t>Event </a:t>
            </a:r>
            <a:r>
              <a:rPr lang="da-DK" dirty="0" err="1"/>
              <a:t>replikering</a:t>
            </a:r>
            <a:r>
              <a:rPr lang="da-DK" dirty="0"/>
              <a:t> </a:t>
            </a:r>
          </a:p>
          <a:p>
            <a:r>
              <a:rPr lang="da-DK" dirty="0"/>
              <a:t>Consumer</a:t>
            </a:r>
          </a:p>
          <a:p>
            <a:r>
              <a:rPr lang="da-DK" dirty="0"/>
              <a:t>Producer</a:t>
            </a:r>
          </a:p>
        </p:txBody>
      </p:sp>
    </p:spTree>
    <p:extLst>
      <p:ext uri="{BB962C8B-B14F-4D97-AF65-F5344CB8AC3E}">
        <p14:creationId xmlns:p14="http://schemas.microsoft.com/office/powerpoint/2010/main" val="286335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API</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sz="half" idx="1"/>
          </p:nvPr>
        </p:nvSpPr>
        <p:spPr/>
        <p:txBody>
          <a:bodyPr>
            <a:normAutofit/>
          </a:bodyPr>
          <a:lstStyle/>
          <a:p>
            <a:r>
              <a:rPr lang="da-DK" dirty="0" err="1"/>
              <a:t>Admin</a:t>
            </a:r>
            <a:r>
              <a:rPr lang="da-DK" dirty="0"/>
              <a:t> API </a:t>
            </a:r>
          </a:p>
          <a:p>
            <a:pPr lvl="1"/>
            <a:r>
              <a:rPr lang="da-DK" dirty="0"/>
              <a:t>Styring og inspicere af </a:t>
            </a:r>
          </a:p>
          <a:p>
            <a:pPr lvl="2"/>
            <a:r>
              <a:rPr lang="da-DK" dirty="0" err="1"/>
              <a:t>Topics</a:t>
            </a:r>
            <a:r>
              <a:rPr lang="da-DK" dirty="0"/>
              <a:t> </a:t>
            </a:r>
          </a:p>
          <a:p>
            <a:pPr lvl="2"/>
            <a:r>
              <a:rPr lang="da-DK" dirty="0"/>
              <a:t>Brokers </a:t>
            </a:r>
          </a:p>
          <a:p>
            <a:pPr lvl="2"/>
            <a:r>
              <a:rPr lang="da-DK" dirty="0"/>
              <a:t>Andre Kafka objekter</a:t>
            </a:r>
          </a:p>
          <a:p>
            <a:r>
              <a:rPr lang="da-DK" dirty="0"/>
              <a:t>Producer API</a:t>
            </a:r>
          </a:p>
          <a:p>
            <a:pPr lvl="1"/>
            <a:r>
              <a:rPr lang="da-DK" dirty="0"/>
              <a:t>Skrivning af events</a:t>
            </a:r>
          </a:p>
        </p:txBody>
      </p:sp>
      <p:sp>
        <p:nvSpPr>
          <p:cNvPr id="2" name="Pladsholder til indhold 1">
            <a:extLst>
              <a:ext uri="{FF2B5EF4-FFF2-40B4-BE49-F238E27FC236}">
                <a16:creationId xmlns:a16="http://schemas.microsoft.com/office/drawing/2014/main" id="{B3D68E9F-7A13-0520-7007-D08D335AD623}"/>
              </a:ext>
            </a:extLst>
          </p:cNvPr>
          <p:cNvSpPr>
            <a:spLocks noGrp="1"/>
          </p:cNvSpPr>
          <p:nvPr>
            <p:ph sz="half" idx="2"/>
          </p:nvPr>
        </p:nvSpPr>
        <p:spPr/>
        <p:txBody>
          <a:bodyPr>
            <a:normAutofit/>
          </a:bodyPr>
          <a:lstStyle/>
          <a:p>
            <a:r>
              <a:rPr lang="da-DK" dirty="0"/>
              <a:t>Consumer API</a:t>
            </a:r>
          </a:p>
          <a:p>
            <a:pPr lvl="1"/>
            <a:r>
              <a:rPr lang="da-DK" dirty="0"/>
              <a:t>Læsning af event</a:t>
            </a:r>
          </a:p>
          <a:p>
            <a:r>
              <a:rPr lang="da-DK" dirty="0" err="1"/>
              <a:t>Streams</a:t>
            </a:r>
            <a:r>
              <a:rPr lang="da-DK" dirty="0"/>
              <a:t> API</a:t>
            </a:r>
          </a:p>
          <a:p>
            <a:pPr lvl="1"/>
            <a:r>
              <a:rPr lang="da-DK" dirty="0"/>
              <a:t>Processering af event </a:t>
            </a:r>
            <a:r>
              <a:rPr lang="da-DK" dirty="0" err="1"/>
              <a:t>streams</a:t>
            </a:r>
            <a:r>
              <a:rPr lang="da-DK" dirty="0"/>
              <a:t> applikationer og </a:t>
            </a:r>
            <a:r>
              <a:rPr lang="da-DK" dirty="0" err="1"/>
              <a:t>microseriver</a:t>
            </a:r>
            <a:endParaRPr lang="da-DK" dirty="0"/>
          </a:p>
          <a:p>
            <a:pPr marL="0" indent="0">
              <a:buNone/>
            </a:pPr>
            <a:endParaRPr lang="da-DK" dirty="0"/>
          </a:p>
        </p:txBody>
      </p:sp>
    </p:spTree>
    <p:extLst>
      <p:ext uri="{BB962C8B-B14F-4D97-AF65-F5344CB8AC3E}">
        <p14:creationId xmlns:p14="http://schemas.microsoft.com/office/powerpoint/2010/main" val="122632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normAutofit/>
          </a:bodyPr>
          <a:lstStyle/>
          <a:p>
            <a:r>
              <a:rPr lang="da-DK" dirty="0"/>
              <a:t>Broker</a:t>
            </a:r>
          </a:p>
          <a:p>
            <a:pPr lvl="1"/>
            <a:r>
              <a:rPr lang="da-DK" dirty="0"/>
              <a:t>Lager servicer</a:t>
            </a:r>
          </a:p>
          <a:p>
            <a:r>
              <a:rPr lang="da-DK" dirty="0"/>
              <a:t>Controller </a:t>
            </a:r>
          </a:p>
          <a:p>
            <a:pPr lvl="1"/>
            <a:r>
              <a:rPr lang="da-DK" dirty="0"/>
              <a:t>Styre at events bliver </a:t>
            </a:r>
            <a:r>
              <a:rPr lang="da-DK" dirty="0" err="1"/>
              <a:t>replikeret</a:t>
            </a:r>
            <a:r>
              <a:rPr lang="da-DK" dirty="0"/>
              <a:t> og administrative opgaver</a:t>
            </a:r>
          </a:p>
          <a:p>
            <a:r>
              <a:rPr lang="da-DK" dirty="0"/>
              <a:t>Stream</a:t>
            </a:r>
          </a:p>
          <a:p>
            <a:pPr lvl="1"/>
            <a:r>
              <a:rPr lang="da-DK" dirty="0"/>
              <a:t>Real-Time transformering og berigelse af events</a:t>
            </a:r>
          </a:p>
          <a:p>
            <a:r>
              <a:rPr lang="da-DK" dirty="0" err="1"/>
              <a:t>Schema</a:t>
            </a:r>
            <a:r>
              <a:rPr lang="da-DK" dirty="0"/>
              <a:t> Registry</a:t>
            </a:r>
          </a:p>
          <a:p>
            <a:pPr lvl="1"/>
            <a:r>
              <a:rPr lang="da-DK" dirty="0"/>
              <a:t>Dataskema for </a:t>
            </a:r>
            <a:r>
              <a:rPr lang="da-DK" dirty="0" err="1"/>
              <a:t>topics</a:t>
            </a:r>
            <a:endParaRPr lang="da-DK" dirty="0"/>
          </a:p>
          <a:p>
            <a:r>
              <a:rPr lang="da-DK" dirty="0"/>
              <a:t>Connect</a:t>
            </a:r>
          </a:p>
          <a:p>
            <a:pPr lvl="1"/>
            <a:r>
              <a:rPr lang="da-DK" dirty="0"/>
              <a:t>Data import/</a:t>
            </a:r>
            <a:r>
              <a:rPr lang="da-DK" dirty="0" err="1"/>
              <a:t>export</a:t>
            </a:r>
            <a:r>
              <a:rPr lang="da-DK" dirty="0"/>
              <a:t> for event stream til og fra </a:t>
            </a:r>
            <a:r>
              <a:rPr lang="da-DK" dirty="0" err="1"/>
              <a:t>externe</a:t>
            </a:r>
            <a:r>
              <a:rPr lang="da-DK" dirty="0"/>
              <a:t> systemer</a:t>
            </a:r>
          </a:p>
          <a:p>
            <a:pPr marL="0" indent="0">
              <a:buNone/>
            </a:pPr>
            <a:endParaRPr lang="da-DK" dirty="0"/>
          </a:p>
        </p:txBody>
      </p:sp>
    </p:spTree>
    <p:extLst>
      <p:ext uri="{BB962C8B-B14F-4D97-AF65-F5344CB8AC3E}">
        <p14:creationId xmlns:p14="http://schemas.microsoft.com/office/powerpoint/2010/main" val="3462775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a:t>Event</a:t>
            </a:r>
          </a:p>
          <a:p>
            <a:r>
              <a:rPr lang="da-DK" dirty="0"/>
              <a:t>Understøtter ikke </a:t>
            </a:r>
            <a:r>
              <a:rPr lang="da-DK" dirty="0" err="1"/>
              <a:t>Request</a:t>
            </a:r>
            <a:r>
              <a:rPr lang="da-DK" dirty="0"/>
              <a:t>/</a:t>
            </a:r>
            <a:r>
              <a:rPr lang="da-DK" dirty="0" err="1"/>
              <a:t>Response</a:t>
            </a:r>
            <a:endParaRPr lang="da-DK" dirty="0"/>
          </a:p>
          <a:p>
            <a:r>
              <a:rPr lang="da-DK" dirty="0"/>
              <a:t>Consumer kan kun oprette </a:t>
            </a:r>
            <a:r>
              <a:rPr lang="da-DK" dirty="0" err="1"/>
              <a:t>topic</a:t>
            </a:r>
            <a:r>
              <a:rPr lang="da-DK" dirty="0"/>
              <a:t>, hvis broker tillader det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Queue/Stream</a:t>
            </a:r>
          </a:p>
          <a:p>
            <a:r>
              <a:rPr lang="da-DK" dirty="0"/>
              <a:t>Intet skema</a:t>
            </a:r>
          </a:p>
          <a:p>
            <a:r>
              <a:rPr lang="da-DK" dirty="0"/>
              <a:t>Message</a:t>
            </a:r>
          </a:p>
          <a:p>
            <a:r>
              <a:rPr lang="da-DK" dirty="0"/>
              <a:t>Remote Procedure Call</a:t>
            </a:r>
          </a:p>
          <a:p>
            <a:r>
              <a:rPr lang="da-DK" dirty="0"/>
              <a:t>Consumer kan selv oprette </a:t>
            </a:r>
            <a:r>
              <a:rPr lang="da-DK" dirty="0" err="1"/>
              <a:t>queue</a:t>
            </a:r>
            <a:endParaRPr lang="da-DK" dirty="0"/>
          </a:p>
        </p:txBody>
      </p:sp>
    </p:spTree>
    <p:extLst>
      <p:ext uri="{BB962C8B-B14F-4D97-AF65-F5344CB8AC3E}">
        <p14:creationId xmlns:p14="http://schemas.microsoft.com/office/powerpoint/2010/main" val="1977421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4" name="Pladsholder til indhold 3">
            <a:extLst>
              <a:ext uri="{FF2B5EF4-FFF2-40B4-BE49-F238E27FC236}">
                <a16:creationId xmlns:a16="http://schemas.microsoft.com/office/drawing/2014/main" id="{668A7713-CA03-DA91-C2AF-EB92AC0442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3494"/>
            <a:ext cx="4962525" cy="3305175"/>
          </a:xfrm>
          <a:prstGeom prst="rect">
            <a:avLst/>
          </a:prstGeom>
        </p:spPr>
      </p:pic>
    </p:spTree>
    <p:extLst>
      <p:ext uri="{BB962C8B-B14F-4D97-AF65-F5344CB8AC3E}">
        <p14:creationId xmlns:p14="http://schemas.microsoft.com/office/powerpoint/2010/main" val="2036341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a:t>
            </a:r>
          </a:p>
          <a:p>
            <a:r>
              <a:rPr lang="da-DK" dirty="0"/>
              <a:t>[3] </a:t>
            </a:r>
            <a:r>
              <a:rPr lang="da-DK" dirty="0" err="1"/>
              <a:t>WebAssembly</a:t>
            </a:r>
            <a:r>
              <a:rPr lang="da-DK" dirty="0"/>
              <a:t>: </a:t>
            </a:r>
            <a:r>
              <a:rPr lang="da-DK" dirty="0">
                <a:hlinkClick r:id="rId4">
                  <a:extLst>
                    <a:ext uri="{A12FA001-AC4F-418D-AE19-62706E023703}">
                      <ahyp:hlinkClr xmlns:ahyp="http://schemas.microsoft.com/office/drawing/2018/hyperlinkcolor" val="tx"/>
                    </a:ext>
                  </a:extLst>
                </a:hlinkClick>
              </a:rPr>
              <a:t>https://webassembly.org/docs/faq/</a:t>
            </a:r>
            <a:r>
              <a:rPr lang="da-DK" dirty="0"/>
              <a:t> (8/5/2024)</a:t>
            </a:r>
          </a:p>
          <a:p>
            <a:r>
              <a:rPr lang="da-DK" dirty="0"/>
              <a:t>[4] Apache Kafka: </a:t>
            </a:r>
            <a:r>
              <a:rPr lang="da-DK" dirty="0">
                <a:hlinkClick r:id="rId5">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221808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 </a:t>
            </a:r>
          </a:p>
          <a:p>
            <a:r>
              <a:rPr lang="da-DK" dirty="0"/>
              <a:t>[3] Apache Kafka: </a:t>
            </a:r>
            <a:r>
              <a:rPr lang="da-DK" dirty="0">
                <a:hlinkClick r:id="rId4">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361876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67D15-5AE9-AC67-0705-80D86BCD3E5C}"/>
              </a:ext>
            </a:extLst>
          </p:cNvPr>
          <p:cNvSpPr>
            <a:spLocks noGrp="1"/>
          </p:cNvSpPr>
          <p:nvPr>
            <p:ph type="title"/>
          </p:nvPr>
        </p:nvSpPr>
        <p:spPr/>
        <p:txBody>
          <a:bodyPr/>
          <a:lstStyle/>
          <a:p>
            <a:r>
              <a:rPr lang="da-DK" dirty="0" err="1"/>
              <a:t>ProblemFormulering</a:t>
            </a:r>
            <a:endParaRPr lang="da-DK" dirty="0"/>
          </a:p>
        </p:txBody>
      </p:sp>
      <p:sp>
        <p:nvSpPr>
          <p:cNvPr id="3" name="Pladsholder til indhold 2">
            <a:extLst>
              <a:ext uri="{FF2B5EF4-FFF2-40B4-BE49-F238E27FC236}">
                <a16:creationId xmlns:a16="http://schemas.microsoft.com/office/drawing/2014/main" id="{27AD109B-849B-C0E2-6121-163B7DBD64B9}"/>
              </a:ext>
            </a:extLst>
          </p:cNvPr>
          <p:cNvSpPr>
            <a:spLocks noGrp="1"/>
          </p:cNvSpPr>
          <p:nvPr>
            <p:ph idx="1"/>
          </p:nvPr>
        </p:nvSpPr>
        <p:spPr/>
        <p:txBody>
          <a:bodyPr/>
          <a:lstStyle/>
          <a:p>
            <a:pPr marL="0" indent="0">
              <a:buNone/>
            </a:pPr>
            <a:r>
              <a:rPr lang="da-DK" dirty="0"/>
              <a:t>Hvordan kan et system for catering blive opbygget, der tillader brugere at oprette sig, bestille bestemte retter med tidspunkt og lokation, samt tillade virksomheden at oprette valgmuligheder og se bestillinger?</a:t>
            </a:r>
          </a:p>
        </p:txBody>
      </p:sp>
    </p:spTree>
    <p:extLst>
      <p:ext uri="{BB962C8B-B14F-4D97-AF65-F5344CB8AC3E}">
        <p14:creationId xmlns:p14="http://schemas.microsoft.com/office/powerpoint/2010/main" val="344535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DAD81-554D-853A-6F20-72EF7330BC82}"/>
              </a:ext>
            </a:extLst>
          </p:cNvPr>
          <p:cNvSpPr>
            <a:spLocks noGrp="1"/>
          </p:cNvSpPr>
          <p:nvPr>
            <p:ph type="title"/>
          </p:nvPr>
        </p:nvSpPr>
        <p:spPr/>
        <p:txBody>
          <a:bodyPr/>
          <a:lstStyle/>
          <a:p>
            <a:r>
              <a:rPr lang="da-DK" dirty="0"/>
              <a:t>Begrænsninger</a:t>
            </a:r>
          </a:p>
        </p:txBody>
      </p:sp>
      <p:sp>
        <p:nvSpPr>
          <p:cNvPr id="3" name="Pladsholder til indhold 2">
            <a:extLst>
              <a:ext uri="{FF2B5EF4-FFF2-40B4-BE49-F238E27FC236}">
                <a16:creationId xmlns:a16="http://schemas.microsoft.com/office/drawing/2014/main" id="{4553E2CC-6CB5-A2DD-CD9A-F89D0501C370}"/>
              </a:ext>
            </a:extLst>
          </p:cNvPr>
          <p:cNvSpPr>
            <a:spLocks noGrp="1"/>
          </p:cNvSpPr>
          <p:nvPr>
            <p:ph idx="1"/>
          </p:nvPr>
        </p:nvSpPr>
        <p:spPr/>
        <p:txBody>
          <a:bodyPr/>
          <a:lstStyle/>
          <a:p>
            <a:r>
              <a:rPr lang="da-DK" dirty="0"/>
              <a:t>Intet </a:t>
            </a:r>
            <a:r>
              <a:rPr lang="da-DK" dirty="0" err="1"/>
              <a:t>betalingssytem</a:t>
            </a:r>
            <a:endParaRPr lang="da-DK" dirty="0"/>
          </a:p>
          <a:p>
            <a:r>
              <a:rPr lang="da-DK" dirty="0"/>
              <a:t>Simple grafisk brugerflade</a:t>
            </a:r>
          </a:p>
          <a:p>
            <a:r>
              <a:rPr lang="da-DK" dirty="0"/>
              <a:t>Minimalt sikkerhed i forhold til et virkeligt produkt</a:t>
            </a:r>
          </a:p>
          <a:p>
            <a:r>
              <a:rPr lang="da-DK" dirty="0"/>
              <a:t>Intet </a:t>
            </a:r>
            <a:r>
              <a:rPr lang="da-DK" dirty="0" err="1"/>
              <a:t>frontend</a:t>
            </a:r>
            <a:r>
              <a:rPr lang="da-DK" dirty="0"/>
              <a:t> for </a:t>
            </a:r>
            <a:r>
              <a:rPr lang="da-DK" dirty="0" err="1"/>
              <a:t>FoodForAll</a:t>
            </a:r>
            <a:r>
              <a:rPr lang="da-DK" dirty="0"/>
              <a:t> A/S egen interaktion </a:t>
            </a:r>
          </a:p>
        </p:txBody>
      </p:sp>
    </p:spTree>
    <p:extLst>
      <p:ext uri="{BB962C8B-B14F-4D97-AF65-F5344CB8AC3E}">
        <p14:creationId xmlns:p14="http://schemas.microsoft.com/office/powerpoint/2010/main" val="358642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0878B-622F-32D3-0FF2-197EE5F6E0DE}"/>
              </a:ext>
            </a:extLst>
          </p:cNvPr>
          <p:cNvSpPr>
            <a:spLocks noGrp="1"/>
          </p:cNvSpPr>
          <p:nvPr>
            <p:ph type="title"/>
          </p:nvPr>
        </p:nvSpPr>
        <p:spPr/>
        <p:txBody>
          <a:bodyPr/>
          <a:lstStyle/>
          <a:p>
            <a:r>
              <a:rPr lang="da-DK" dirty="0"/>
              <a:t>Catering </a:t>
            </a:r>
            <a:r>
              <a:rPr lang="da-DK" dirty="0" err="1"/>
              <a:t>DataProcessing</a:t>
            </a:r>
            <a:endParaRPr lang="da-DK" dirty="0"/>
          </a:p>
        </p:txBody>
      </p:sp>
      <p:pic>
        <p:nvPicPr>
          <p:cNvPr id="20" name="Pladsholder til indhold 19">
            <a:extLst>
              <a:ext uri="{FF2B5EF4-FFF2-40B4-BE49-F238E27FC236}">
                <a16:creationId xmlns:a16="http://schemas.microsoft.com/office/drawing/2014/main" id="{B0202E46-FD08-A964-AF43-EC0A9AD94E6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3037" y="2296319"/>
            <a:ext cx="3819525" cy="3819525"/>
          </a:xfrm>
        </p:spPr>
      </p:pic>
      <p:sp>
        <p:nvSpPr>
          <p:cNvPr id="4" name="Pladsholder til indhold 3">
            <a:extLst>
              <a:ext uri="{FF2B5EF4-FFF2-40B4-BE49-F238E27FC236}">
                <a16:creationId xmlns:a16="http://schemas.microsoft.com/office/drawing/2014/main" id="{56AA19B8-0519-D331-8F44-26F301E0C792}"/>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42939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24EA9-0751-4D8F-6035-58AF2CA4DA7F}"/>
              </a:ext>
            </a:extLst>
          </p:cNvPr>
          <p:cNvSpPr>
            <a:spLocks noGrp="1"/>
          </p:cNvSpPr>
          <p:nvPr>
            <p:ph type="title"/>
          </p:nvPr>
        </p:nvSpPr>
        <p:spPr/>
        <p:txBody>
          <a:bodyPr/>
          <a:lstStyle/>
          <a:p>
            <a:r>
              <a:rPr lang="da-DK" dirty="0"/>
              <a:t>Catering REST-API</a:t>
            </a:r>
          </a:p>
        </p:txBody>
      </p:sp>
      <p:pic>
        <p:nvPicPr>
          <p:cNvPr id="18" name="Pladsholder til indhold 17">
            <a:extLst>
              <a:ext uri="{FF2B5EF4-FFF2-40B4-BE49-F238E27FC236}">
                <a16:creationId xmlns:a16="http://schemas.microsoft.com/office/drawing/2014/main" id="{128464E9-B1CA-1606-B8A2-68A8C42B211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8287" y="2391569"/>
            <a:ext cx="3629025" cy="3629025"/>
          </a:xfrm>
        </p:spPr>
      </p:pic>
      <p:sp>
        <p:nvSpPr>
          <p:cNvPr id="19" name="Pladsholder til indhold 18">
            <a:extLst>
              <a:ext uri="{FF2B5EF4-FFF2-40B4-BE49-F238E27FC236}">
                <a16:creationId xmlns:a16="http://schemas.microsoft.com/office/drawing/2014/main" id="{ED0F0403-8AC3-451A-EF2D-132D8CDDB870}"/>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27863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7E37-21A4-C9DB-8FA5-A7B3443295CE}"/>
              </a:ext>
            </a:extLst>
          </p:cNvPr>
          <p:cNvSpPr>
            <a:spLocks noGrp="1"/>
          </p:cNvSpPr>
          <p:nvPr>
            <p:ph type="title"/>
          </p:nvPr>
        </p:nvSpPr>
        <p:spPr/>
        <p:txBody>
          <a:bodyPr/>
          <a:lstStyle/>
          <a:p>
            <a:r>
              <a:rPr lang="da-DK" dirty="0"/>
              <a:t>USER REST-API</a:t>
            </a:r>
          </a:p>
        </p:txBody>
      </p:sp>
      <p:sp>
        <p:nvSpPr>
          <p:cNvPr id="21" name="Pladsholder til indhold 20">
            <a:extLst>
              <a:ext uri="{FF2B5EF4-FFF2-40B4-BE49-F238E27FC236}">
                <a16:creationId xmlns:a16="http://schemas.microsoft.com/office/drawing/2014/main" id="{01AC32FC-7F70-7C54-AFED-088713D46E4F}"/>
              </a:ext>
            </a:extLst>
          </p:cNvPr>
          <p:cNvSpPr>
            <a:spLocks noGrp="1"/>
          </p:cNvSpPr>
          <p:nvPr>
            <p:ph sz="half" idx="2"/>
          </p:nvPr>
        </p:nvSpPr>
        <p:spPr/>
        <p:txBody>
          <a:bodyPr/>
          <a:lstStyle/>
          <a:p>
            <a:endParaRPr lang="da-DK" dirty="0"/>
          </a:p>
        </p:txBody>
      </p:sp>
      <p:pic>
        <p:nvPicPr>
          <p:cNvPr id="25" name="Pladsholder til indhold 24">
            <a:extLst>
              <a:ext uri="{FF2B5EF4-FFF2-40B4-BE49-F238E27FC236}">
                <a16:creationId xmlns:a16="http://schemas.microsoft.com/office/drawing/2014/main" id="{D032BAC6-B8C9-30BA-88DA-45FE49B5A2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0643" y="2193925"/>
            <a:ext cx="4024313" cy="4024313"/>
          </a:xfrm>
        </p:spPr>
      </p:pic>
    </p:spTree>
    <p:extLst>
      <p:ext uri="{BB962C8B-B14F-4D97-AF65-F5344CB8AC3E}">
        <p14:creationId xmlns:p14="http://schemas.microsoft.com/office/powerpoint/2010/main" val="437419451"/>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1066</TotalTime>
  <Words>1507</Words>
  <Application>Microsoft Office PowerPoint</Application>
  <PresentationFormat>Widescreen</PresentationFormat>
  <Paragraphs>277</Paragraphs>
  <Slides>37</Slides>
  <Notes>25</Notes>
  <HiddenSlides>9</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37</vt:i4>
      </vt:variant>
    </vt:vector>
  </HeadingPairs>
  <TitlesOfParts>
    <vt:vector size="42" baseType="lpstr">
      <vt:lpstr>Arial</vt:lpstr>
      <vt:lpstr>Calibri</vt:lpstr>
      <vt:lpstr>Cascadia Mono</vt:lpstr>
      <vt:lpstr>Times New Roman</vt:lpstr>
      <vt:lpstr>Tågespor</vt:lpstr>
      <vt:lpstr>CateringPlatform</vt:lpstr>
      <vt:lpstr>Agenda </vt:lpstr>
      <vt:lpstr>Case</vt:lpstr>
      <vt:lpstr>ProblemFormulering</vt:lpstr>
      <vt:lpstr>Begrænsninger</vt:lpstr>
      <vt:lpstr>Løsning</vt:lpstr>
      <vt:lpstr>Catering DataProcessing</vt:lpstr>
      <vt:lpstr>Catering REST-API</vt:lpstr>
      <vt:lpstr>USER REST-API</vt:lpstr>
      <vt:lpstr>Demo</vt:lpstr>
      <vt:lpstr>Domain Driven Design</vt:lpstr>
      <vt:lpstr>Domain Driven Design</vt:lpstr>
      <vt:lpstr>Domain Driven Design - Aggregat</vt:lpstr>
      <vt:lpstr>Domain Driven Design –   Value Objekt</vt:lpstr>
      <vt:lpstr>Domain Driven Design – Bounded Context</vt:lpstr>
      <vt:lpstr>Domain Driven Design - Begrænsninger</vt:lpstr>
      <vt:lpstr>RabbitMQ</vt:lpstr>
      <vt:lpstr>RabbitMQ</vt:lpstr>
      <vt:lpstr>Command Query Responsilibty Segregation</vt:lpstr>
      <vt:lpstr>Logning</vt:lpstr>
      <vt:lpstr>Logning</vt:lpstr>
      <vt:lpstr>Frontend</vt:lpstr>
      <vt:lpstr>Blazor</vt:lpstr>
      <vt:lpstr>Blazor – Refresh Token</vt:lpstr>
      <vt:lpstr>Konklusion</vt:lpstr>
      <vt:lpstr>Konklusion</vt:lpstr>
      <vt:lpstr>Selvvalgt Emne  Kafka</vt:lpstr>
      <vt:lpstr>Apache Kafka</vt:lpstr>
      <vt:lpstr>Apache Kafka - Hvad Er</vt:lpstr>
      <vt:lpstr>Apache Kafka - API</vt:lpstr>
      <vt:lpstr>Apache Kafka - Dele</vt:lpstr>
      <vt:lpstr>Demo Kafka</vt:lpstr>
      <vt:lpstr>Kafka - I forhold til RabbitMQ</vt:lpstr>
      <vt:lpstr>Kafka - Hvis brugt i produktet</vt:lpstr>
      <vt:lpstr>Kafka - Request-Response</vt:lpstr>
      <vt:lpstr>Referencer</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68</cp:revision>
  <dcterms:created xsi:type="dcterms:W3CDTF">2024-05-03T11:19:47Z</dcterms:created>
  <dcterms:modified xsi:type="dcterms:W3CDTF">2024-05-09T13:38:24Z</dcterms:modified>
</cp:coreProperties>
</file>