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4"/>
  </p:sldMasterIdLst>
  <p:notesMasterIdLst>
    <p:notesMasterId r:id="rId8"/>
  </p:notesMasterIdLst>
  <p:handoutMasterIdLst>
    <p:handoutMasterId r:id="rId9"/>
  </p:handoutMasterIdLst>
  <p:sldIdLst>
    <p:sldId id="259" r:id="rId5"/>
    <p:sldId id="263" r:id="rId6"/>
    <p:sldId id="260" r:id="rId7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  <p:cmAuthor id="1" name="Mu-Sigma" initials="Mu-Sigma" lastIdx="22" clrIdx="1"/>
  <p:cmAuthor id="2" name="Jatin Dosajh" initials="JD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D8CBCB"/>
    <a:srgbClr val="006666"/>
    <a:srgbClr val="016666"/>
    <a:srgbClr val="0B1F65"/>
    <a:srgbClr val="360157"/>
    <a:srgbClr val="7ECCBD"/>
    <a:srgbClr val="E7C707"/>
    <a:srgbClr val="FF6600"/>
    <a:srgbClr val="DE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A4ED2-6211-9D15-0BCC-56908797FEEA}" v="2" dt="2024-09-30T08:52:31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40" y="40"/>
      </p:cViewPr>
      <p:guideLst>
        <p:guide orient="horz" pos="2160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h Kanaujia" userId="c2e4c137-914e-4811-b686-26292749328c" providerId="ADAL" clId="{05BD40FA-C481-49A6-9244-0C53F5E8409F}"/>
    <pc:docChg chg="custSel modSld">
      <pc:chgData name="Shreyash Kanaujia" userId="c2e4c137-914e-4811-b686-26292749328c" providerId="ADAL" clId="{05BD40FA-C481-49A6-9244-0C53F5E8409F}" dt="2019-09-23T14:18:31.001" v="125" actId="2711"/>
      <pc:docMkLst>
        <pc:docMk/>
      </pc:docMkLst>
      <pc:sldChg chg="addSp delSp modSp">
        <pc:chgData name="Shreyash Kanaujia" userId="c2e4c137-914e-4811-b686-26292749328c" providerId="ADAL" clId="{05BD40FA-C481-49A6-9244-0C53F5E8409F}" dt="2019-09-23T14:16:31.459" v="77" actId="113"/>
        <pc:sldMkLst>
          <pc:docMk/>
          <pc:sldMk cId="817283036" sldId="257"/>
        </pc:sldMkLst>
        <pc:spChg chg="mod">
          <ac:chgData name="Shreyash Kanaujia" userId="c2e4c137-914e-4811-b686-26292749328c" providerId="ADAL" clId="{05BD40FA-C481-49A6-9244-0C53F5E8409F}" dt="2019-09-23T14:07:05.221" v="51" actId="1076"/>
          <ac:spMkLst>
            <pc:docMk/>
            <pc:sldMk cId="817283036" sldId="257"/>
            <ac:spMk id="2" creationId="{00000000-0000-0000-0000-000000000000}"/>
          </ac:spMkLst>
        </pc:spChg>
        <pc:spChg chg="add del">
          <ac:chgData name="Shreyash Kanaujia" userId="c2e4c137-914e-4811-b686-26292749328c" providerId="ADAL" clId="{05BD40FA-C481-49A6-9244-0C53F5E8409F}" dt="2019-09-23T13:51:33.996" v="6"/>
          <ac:spMkLst>
            <pc:docMk/>
            <pc:sldMk cId="817283036" sldId="257"/>
            <ac:spMk id="3" creationId="{1B1BB79C-AB23-4180-A0A1-FC307CB3A39A}"/>
          </ac:spMkLst>
        </pc:spChg>
        <pc:spChg chg="mod">
          <ac:chgData name="Shreyash Kanaujia" userId="c2e4c137-914e-4811-b686-26292749328c" providerId="ADAL" clId="{05BD40FA-C481-49A6-9244-0C53F5E8409F}" dt="2019-09-23T14:06:52.140" v="50" actId="20577"/>
          <ac:spMkLst>
            <pc:docMk/>
            <pc:sldMk cId="817283036" sldId="257"/>
            <ac:spMk id="8" creationId="{00000000-0000-0000-0000-000000000000}"/>
          </ac:spMkLst>
        </pc:spChg>
        <pc:spChg chg="mod">
          <ac:chgData name="Shreyash Kanaujia" userId="c2e4c137-914e-4811-b686-26292749328c" providerId="ADAL" clId="{05BD40FA-C481-49A6-9244-0C53F5E8409F}" dt="2019-09-23T14:16:31.459" v="77" actId="113"/>
          <ac:spMkLst>
            <pc:docMk/>
            <pc:sldMk cId="817283036" sldId="257"/>
            <ac:spMk id="9" creationId="{00000000-0000-0000-0000-000000000000}"/>
          </ac:spMkLst>
        </pc:spChg>
      </pc:sldChg>
      <pc:sldChg chg="modSp">
        <pc:chgData name="Shreyash Kanaujia" userId="c2e4c137-914e-4811-b686-26292749328c" providerId="ADAL" clId="{05BD40FA-C481-49A6-9244-0C53F5E8409F}" dt="2019-09-23T14:18:31.001" v="125" actId="2711"/>
        <pc:sldMkLst>
          <pc:docMk/>
          <pc:sldMk cId="2374091340" sldId="260"/>
        </pc:sldMkLst>
        <pc:spChg chg="mod">
          <ac:chgData name="Shreyash Kanaujia" userId="c2e4c137-914e-4811-b686-26292749328c" providerId="ADAL" clId="{05BD40FA-C481-49A6-9244-0C53F5E8409F}" dt="2019-09-23T14:18:31.001" v="125" actId="2711"/>
          <ac:spMkLst>
            <pc:docMk/>
            <pc:sldMk cId="2374091340" sldId="260"/>
            <ac:spMk id="5" creationId="{89CCECE6-CCDD-494A-B43C-6EAC77DE0165}"/>
          </ac:spMkLst>
        </pc:spChg>
      </pc:sldChg>
    </pc:docChg>
  </pc:docChgLst>
  <pc:docChgLst>
    <pc:chgData name="Shravani Prasad" userId="S::shravani.prasad@mu-sigma.com::b6912cde-57e6-4ff9-9b20-073dcb7e54cb" providerId="AD" clId="Web-{384A4ED2-6211-9D15-0BCC-56908797FEEA}"/>
    <pc:docChg chg="modSld">
      <pc:chgData name="Shravani Prasad" userId="S::shravani.prasad@mu-sigma.com::b6912cde-57e6-4ff9-9b20-073dcb7e54cb" providerId="AD" clId="Web-{384A4ED2-6211-9D15-0BCC-56908797FEEA}" dt="2024-09-30T08:52:31.760" v="3"/>
      <pc:docMkLst>
        <pc:docMk/>
      </pc:docMkLst>
      <pc:sldChg chg="modSp">
        <pc:chgData name="Shravani Prasad" userId="S::shravani.prasad@mu-sigma.com::b6912cde-57e6-4ff9-9b20-073dcb7e54cb" providerId="AD" clId="Web-{384A4ED2-6211-9D15-0BCC-56908797FEEA}" dt="2024-09-30T08:52:31.760" v="3"/>
        <pc:sldMkLst>
          <pc:docMk/>
          <pc:sldMk cId="856382121" sldId="263"/>
        </pc:sldMkLst>
        <pc:graphicFrameChg chg="mod modGraphic">
          <ac:chgData name="Shravani Prasad" userId="S::shravani.prasad@mu-sigma.com::b6912cde-57e6-4ff9-9b20-073dcb7e54cb" providerId="AD" clId="Web-{384A4ED2-6211-9D15-0BCC-56908797FEEA}" dt="2024-09-30T08:52:31.760" v="3"/>
          <ac:graphicFrameMkLst>
            <pc:docMk/>
            <pc:sldMk cId="856382121" sldId="263"/>
            <ac:graphicFrameMk id="63" creationId="{00000000-0000-0000-0000-000000000000}"/>
          </ac:graphicFrameMkLst>
        </pc:graphicFrameChg>
      </pc:sldChg>
    </pc:docChg>
  </pc:docChgLst>
  <pc:docChgLst>
    <pc:chgData name="Sparsh Agrawal" userId="S::sparsh.agrawal@mu-sigma.com::5e89536d-e047-4ef0-aaa5-433afb32e58c" providerId="AD" clId="Web-{7E3B41E6-60FF-40B4-9FD6-9CC570C7FA0D}"/>
    <pc:docChg chg="modSld">
      <pc:chgData name="Sparsh Agrawal" userId="S::sparsh.agrawal@mu-sigma.com::5e89536d-e047-4ef0-aaa5-433afb32e58c" providerId="AD" clId="Web-{7E3B41E6-60FF-40B4-9FD6-9CC570C7FA0D}" dt="2019-09-23T15:13:03.822" v="17" actId="20577"/>
      <pc:docMkLst>
        <pc:docMk/>
      </pc:docMkLst>
      <pc:sldChg chg="modSp">
        <pc:chgData name="Sparsh Agrawal" userId="S::sparsh.agrawal@mu-sigma.com::5e89536d-e047-4ef0-aaa5-433afb32e58c" providerId="AD" clId="Web-{7E3B41E6-60FF-40B4-9FD6-9CC570C7FA0D}" dt="2019-09-23T15:13:03.822" v="16" actId="20577"/>
        <pc:sldMkLst>
          <pc:docMk/>
          <pc:sldMk cId="817283036" sldId="257"/>
        </pc:sldMkLst>
        <pc:spChg chg="mod">
          <ac:chgData name="Sparsh Agrawal" userId="S::sparsh.agrawal@mu-sigma.com::5e89536d-e047-4ef0-aaa5-433afb32e58c" providerId="AD" clId="Web-{7E3B41E6-60FF-40B4-9FD6-9CC570C7FA0D}" dt="2019-09-23T15:10:41.584" v="2" actId="20577"/>
          <ac:spMkLst>
            <pc:docMk/>
            <pc:sldMk cId="817283036" sldId="257"/>
            <ac:spMk id="9" creationId="{00000000-0000-0000-0000-000000000000}"/>
          </ac:spMkLst>
        </pc:spChg>
        <pc:spChg chg="mod">
          <ac:chgData name="Sparsh Agrawal" userId="S::sparsh.agrawal@mu-sigma.com::5e89536d-e047-4ef0-aaa5-433afb32e58c" providerId="AD" clId="Web-{7E3B41E6-60FF-40B4-9FD6-9CC570C7FA0D}" dt="2019-09-23T15:13:03.822" v="16" actId="20577"/>
          <ac:spMkLst>
            <pc:docMk/>
            <pc:sldMk cId="817283036" sldId="257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679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48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8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de975a76a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4de975a76a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67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2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3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85714" imgH="1286055" progId="PBrush">
                  <p:embed/>
                </p:oleObj>
              </mc:Choice>
              <mc:Fallback>
                <p:oleObj r:id="rId2" imgW="1085714" imgH="1286055" progId="PBrush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>
                <a:solidFill>
                  <a:schemeClr val="bg1"/>
                </a:solidFill>
              </a:rPr>
              <a:t>Proprietary Information</a:t>
            </a:r>
            <a:endParaRPr 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>
                <a:solidFill>
                  <a:schemeClr val="bg1"/>
                </a:solidFill>
              </a:rPr>
              <a:t>	</a:t>
            </a:r>
            <a:r>
              <a:rPr 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85714" imgH="1286055" progId="PBrush">
                  <p:embed/>
                </p:oleObj>
              </mc:Choice>
              <mc:Fallback>
                <p:oleObj r:id="rId4" imgW="1085714" imgH="1286055" progId="PBrush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>
                <a:solidFill>
                  <a:schemeClr val="bg1"/>
                </a:solidFill>
              </a:rPr>
              <a:t>Proprietary Information</a:t>
            </a:r>
            <a:endParaRPr 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>
                <a:solidFill>
                  <a:schemeClr val="bg1"/>
                </a:solidFill>
              </a:rPr>
              <a:t>	</a:t>
            </a:r>
            <a:r>
              <a:rPr 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594436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935393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994410" y="974089"/>
            <a:ext cx="1554480" cy="228600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994410" y="2569633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 rot="5400000">
            <a:off x="994410" y="4228676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778000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378199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5033434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39849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39849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942167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601634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947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 bwMode="auto">
          <a:xfrm>
            <a:off x="3149600" y="5173980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 userDrawn="1"/>
        </p:nvSpPr>
        <p:spPr bwMode="auto">
          <a:xfrm>
            <a:off x="3149600" y="3895936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 userDrawn="1"/>
        </p:nvSpPr>
        <p:spPr bwMode="auto">
          <a:xfrm>
            <a:off x="3149600" y="2617893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 rot="5400000">
            <a:off x="1186815" y="800735"/>
            <a:ext cx="1188720" cy="226695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 rot="5400000">
            <a:off x="1186815" y="2078778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 rot="5400000">
            <a:off x="1186815" y="3356821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86815" y="4634865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891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967567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258734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0" y="55245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4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3149600" y="1339849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462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617893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903134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225800" y="51816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4 and its sub-steps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3049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4859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4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3767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531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87434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31522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1821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1923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/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025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1282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2306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333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537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the company in terms of their business presence etc.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How has the company been performing?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the state of the market that the company is in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According to the company, what are the key focus areas or strategies for the near and distant future?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6800" y="37211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Situation – Current</a:t>
                      </a:r>
                      <a:r>
                        <a:rPr lang="en-US" sz="1400" baseline="0"/>
                        <a:t> State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What are the undisputed facts about the client and project?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Where would the client like to be?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891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Explain the cause of the gap between the current state and desired future state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895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911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7081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Questions – which</a:t>
                      </a:r>
                      <a:r>
                        <a:rPr lang="en-US" sz="1400" baseline="0"/>
                        <a:t> need answers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50927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What is the one key question that we should answer to get from current to desired future state?</a:t>
            </a:r>
          </a:p>
          <a:p>
            <a:pPr lvl="1"/>
            <a:r>
              <a:rPr lang="en-US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845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2" r:id="rId10"/>
    <p:sldLayoutId id="2147483770" r:id="rId11"/>
    <p:sldLayoutId id="2147483771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.homedepot.com/page/about-us" TargetMode="External"/><Relationship Id="rId2" Type="http://schemas.openxmlformats.org/officeDocument/2006/relationships/hyperlink" Target="https://en.wikipedia.org/wiki/Home_Depot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orbes.com/sites/greatspeculations/2017/05/30/a-closer-look-at-home-depots-growth-strategy/" TargetMode="External"/><Relationship Id="rId4" Type="http://schemas.openxmlformats.org/officeDocument/2006/relationships/hyperlink" Target="https://companiesmarketcap.com/home-depot/marketc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Home Depot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9</a:t>
            </a:r>
            <a:r>
              <a:rPr lang="en-GB" baseline="30000" dirty="0"/>
              <a:t>th</a:t>
            </a:r>
            <a:r>
              <a:rPr lang="en-GB" dirty="0"/>
              <a:t> July, 2024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Client context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77" y="5810865"/>
            <a:ext cx="8209936" cy="619432"/>
          </a:xfrm>
          <a:prstGeom prst="rect">
            <a:avLst/>
          </a:prstGeom>
          <a:solidFill>
            <a:srgbClr val="80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33897" y="5300133"/>
            <a:ext cx="2240492" cy="1378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Team Members: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Prarthana. E [ST1153]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Pritha Dey [ST1156]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Harshith.S [ST1166]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Sarthak Priyank Verma [ST1170]</a:t>
            </a:r>
            <a:endParaRPr lang="en-US" b="1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Shravani Prasad [ST1171]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Vansh Daryani [ST1177]</a:t>
            </a:r>
          </a:p>
        </p:txBody>
      </p:sp>
    </p:spTree>
    <p:extLst>
      <p:ext uri="{BB962C8B-B14F-4D97-AF65-F5344CB8AC3E}">
        <p14:creationId xmlns:p14="http://schemas.microsoft.com/office/powerpoint/2010/main" val="122201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237296" y="760289"/>
            <a:ext cx="9407684" cy="5424754"/>
          </a:xfrm>
          <a:prstGeom prst="rect">
            <a:avLst/>
          </a:prstGeom>
          <a:noFill/>
          <a:ln w="76200" cap="flat" cmpd="sng">
            <a:solidFill>
              <a:srgbClr val="8520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12" tIns="99012" rIns="99012" bIns="99012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19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712607338"/>
              </p:ext>
            </p:extLst>
          </p:nvPr>
        </p:nvGraphicFramePr>
        <p:xfrm>
          <a:off x="237296" y="760289"/>
          <a:ext cx="9407684" cy="54247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8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3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COMPANY FACTS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9012" marR="99012" marT="99012" marB="99012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COMPANY PERFORMANCE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9012" marR="99012" marT="99012" marB="99012">
                    <a:solidFill>
                      <a:srgbClr val="8520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1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Headquarters: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Atlanta, Georgia, United States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Establishment: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1978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Founders: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Bernie Marcus, Arthur Blank, Ron Brill, and Pat Farrah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revenue: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 $155.7 billion (12 months ending June 2024)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Operations: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2,324 stores across USA (1,986), Canada (182), and Mexico (156)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employees: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Approximately 475,000 associates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 brands: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Home Depot, HD Supply, Blinds.com, The Company Store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Competitors: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Lowe's, Menards, Ace Hardware, Amazon, Wayfair, Walmart</a:t>
                      </a:r>
                      <a:endParaRPr sz="12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012" marR="99012" marT="99012" marB="99012"/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Financial Highlights (12 months ending June 2024):</a:t>
                      </a:r>
                      <a:br>
                        <a:rPr lang="en-US" sz="12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-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Net Sales: 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$155.7 billion (1.1% YoY decrease)</a:t>
                      </a:r>
                      <a:br>
                        <a:rPr lang="en-US" sz="12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Net Earnings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: $15.8 billion (3.2% YoY decrease)</a:t>
                      </a:r>
                      <a:br>
                        <a:rPr lang="en-US" sz="12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Diluted Earnings Per Share: 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$15.95 (2.1% YoY increase)</a:t>
                      </a:r>
                      <a:br>
                        <a:rPr lang="en-US" sz="1200" dirty="0">
                          <a:latin typeface="Times New Roman"/>
                          <a:cs typeface="Times New Roman"/>
                        </a:rPr>
                      </a:br>
                      <a:r>
                        <a:rPr lang="en-US" sz="1200" b="1" dirty="0">
                          <a:latin typeface="Times New Roman"/>
                          <a:cs typeface="Times New Roman"/>
                        </a:rPr>
                        <a:t>- Operating Margin: </a:t>
                      </a: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14.3% (down from 14.5% previous year)</a:t>
                      </a:r>
                      <a:endParaRPr lang="en-US"/>
                    </a:p>
                    <a:p>
                      <a:pPr lvl="0" rtl="0">
                        <a:buNone/>
                      </a:pPr>
                      <a:endParaRPr lang="en-US"/>
                    </a:p>
                    <a:p>
                      <a:pPr lvl="0" rtl="0">
                        <a:buNone/>
                      </a:pPr>
                      <a:r>
                        <a:rPr lang="en-US" sz="1200" dirty="0">
                          <a:latin typeface="Times New Roman"/>
                          <a:cs typeface="Times New Roman"/>
                        </a:rPr>
                        <a:t>The Home Depot has shown resilience amid economic headwinds, including inflation and a cooling housing market. While experiencing a slight decline in sales and earnings, the company has maintained strong profitability and continued to invest in long-term growth initiatives.</a:t>
                      </a:r>
                      <a:endParaRPr lang="en-US"/>
                    </a:p>
                  </a:txBody>
                  <a:tcPr marL="99012" marR="99012" marT="99012" marB="990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</a:rPr>
                        <a:t>MARKET</a:t>
                      </a:r>
                      <a:r>
                        <a:rPr lang="en-US" sz="1200" b="1" baseline="0" dirty="0">
                          <a:solidFill>
                            <a:schemeClr val="lt1"/>
                          </a:solidFill>
                        </a:rPr>
                        <a:t> SITUATION</a:t>
                      </a:r>
                      <a:endParaRPr lang="en-US"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9012" marR="99012" marT="99012" marB="99012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</a:rPr>
                        <a:t>KEY</a:t>
                      </a:r>
                      <a:r>
                        <a:rPr lang="en-US" sz="1200" b="1" baseline="0" dirty="0">
                          <a:solidFill>
                            <a:schemeClr val="lt1"/>
                          </a:solidFill>
                        </a:rPr>
                        <a:t> IMPERATIVES</a:t>
                      </a:r>
                      <a:endParaRPr lang="en-US"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99012" marR="99012" marT="99012" marB="99012">
                    <a:solidFill>
                      <a:srgbClr val="8520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896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</a:t>
                      </a:r>
                      <a:r>
                        <a:rPr lang="en-US" sz="1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Position: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#1 home improvement retailer globally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- 17% market share in the U.S. home improvement market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- 90% of U.S. population within 10 miles of a Home Depot store</a:t>
                      </a:r>
                    </a:p>
                    <a:p>
                      <a:pPr rtl="0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rtl="0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Industry Trends: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Global home improvement market projected to reach $1,012.9 billion by 2028 (CAGR 6.4%)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Shift towards online and mobile shopping accelerating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Growing demand for smart home products and sustainable materials</a:t>
                      </a:r>
                    </a:p>
                  </a:txBody>
                  <a:tcPr marL="99012" marR="99012" marT="99012" marB="99012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World's Largest Home Improvement Retailer:</a:t>
                      </a:r>
                      <a:r>
                        <a:rPr lang="en-US" sz="1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Operates over 2,300 stores across North America as of 2024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Home Improvement Market: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to reach $1,012.9 billion by 2028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Projected CAGR of 6.4% from 2022 to 2028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In-Store and Online Experiences:</a:t>
                      </a:r>
                      <a:r>
                        <a:rPr lang="en-US" sz="1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customer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experience through seamless integration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 chain and delivery investments to</a:t>
                      </a:r>
                      <a:r>
                        <a:rPr lang="en-US" sz="12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meet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growing demand: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Increased focus on online shopping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services for professional contractors</a:t>
                      </a:r>
                    </a:p>
                  </a:txBody>
                  <a:tcPr marL="99012" marR="99012" marT="99012" marB="990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8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CCECE6-CCDD-494A-B43C-6EAC77DE0165}"/>
              </a:ext>
            </a:extLst>
          </p:cNvPr>
          <p:cNvSpPr/>
          <p:nvPr/>
        </p:nvSpPr>
        <p:spPr>
          <a:xfrm>
            <a:off x="444500" y="1283272"/>
            <a:ext cx="8746633" cy="2669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Calibri" panose="020F0502020204030204" pitchFamily="34" charset="0"/>
                <a:hlinkClick r:id="rId2"/>
              </a:rPr>
              <a:t>https://en.wikipedia.org/wiki/Home_Depot</a:t>
            </a:r>
            <a:endParaRPr lang="en-US" sz="1400" dirty="0">
              <a:latin typeface="+mn-lt"/>
              <a:cs typeface="Calibri" panose="020F050202020403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Calibri" panose="020F0502020204030204" pitchFamily="34" charset="0"/>
                <a:hlinkClick r:id="rId3"/>
              </a:rPr>
              <a:t>https://corporate.homedepot.com/page/about-us</a:t>
            </a:r>
            <a:endParaRPr lang="en-US" sz="1400" dirty="0">
              <a:latin typeface="+mn-lt"/>
              <a:cs typeface="Calibri" panose="020F050202020403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Calibri" panose="020F0502020204030204" pitchFamily="34" charset="0"/>
                <a:hlinkClick r:id="rId4"/>
              </a:rPr>
              <a:t>https://companiesmarketcap.com/home-depot/marketcap/</a:t>
            </a:r>
            <a:endParaRPr lang="en-US" sz="1400" dirty="0">
              <a:latin typeface="+mn-lt"/>
              <a:cs typeface="Calibri" panose="020F050202020403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Calibri" panose="020F0502020204030204" pitchFamily="34" charset="0"/>
                <a:hlinkClick r:id="rId5"/>
              </a:rPr>
              <a:t>https://www.forbes.com/sites/greatspeculations/2017/05/30/a-closer-look-at-home-depots-growth-strategy/</a:t>
            </a:r>
            <a:endParaRPr lang="en-US" sz="1400" dirty="0">
              <a:latin typeface="+mn-lt"/>
              <a:cs typeface="Calibri" panose="020F050202020403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cs typeface="Calibri" panose="020F050202020403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cs typeface="Calibri" panose="020F0502020204030204" pitchFamily="34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cs typeface="Calibri" panose="020F0502020204030204" pitchFamily="34" charset="0"/>
            </a:endParaRPr>
          </a:p>
          <a:p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3B7A3E-C82F-4B7A-89BF-947774689E7E}"/>
              </a:ext>
            </a:extLst>
          </p:cNvPr>
          <p:cNvSpPr txBox="1">
            <a:spLocks/>
          </p:cNvSpPr>
          <p:nvPr/>
        </p:nvSpPr>
        <p:spPr bwMode="auto">
          <a:xfrm>
            <a:off x="444500" y="285136"/>
            <a:ext cx="8746634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/>
              <a:t>References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37409134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E3359661C5E44484895CBD5501D669" ma:contentTypeVersion="4" ma:contentTypeDescription="Create a new document." ma:contentTypeScope="" ma:versionID="4ad7cda734d135d60024f3a11af2caed">
  <xsd:schema xmlns:xsd="http://www.w3.org/2001/XMLSchema" xmlns:xs="http://www.w3.org/2001/XMLSchema" xmlns:p="http://schemas.microsoft.com/office/2006/metadata/properties" xmlns:ns2="f5d46b47-56a4-45ae-bd31-fae1cb50b47e" targetNamespace="http://schemas.microsoft.com/office/2006/metadata/properties" ma:root="true" ma:fieldsID="d2c0762affd8445a3d092e6f0be55552" ns2:_="">
    <xsd:import namespace="f5d46b47-56a4-45ae-bd31-fae1cb50b4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46b47-56a4-45ae-bd31-fae1cb50b4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C56D97-EF87-49AD-9A8C-24BE4C12F99B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f5db6f8f-3dc2-42cf-9aca-8b7f2055698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DC9C613-1F6F-49C5-B533-01124CAB42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AA8F1C-B356-4D34-96D8-8CA1F16D76E1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</TotalTime>
  <Words>157</Words>
  <Application>Microsoft Office PowerPoint</Application>
  <PresentationFormat>Custom</PresentationFormat>
  <Paragraphs>36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</vt:lpstr>
      <vt:lpstr>The Home Depot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</dc:title>
  <dc:creator>Monish.Sakthivel@mu-sigma.com</dc:creator>
  <cp:lastModifiedBy>Shravani Prasad</cp:lastModifiedBy>
  <cp:revision>11</cp:revision>
  <cp:lastPrinted>2001-09-28T15:01:44Z</cp:lastPrinted>
  <dcterms:created xsi:type="dcterms:W3CDTF">2013-08-08T04:16:16Z</dcterms:created>
  <dcterms:modified xsi:type="dcterms:W3CDTF">2024-09-30T08:52:40Z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0x010100CBE3359661C5E44484895CBD5501D669</vt:lpwstr>
  </property>
</Properties>
</file>