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78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3" r:id="rId11"/>
    <p:sldId id="265" r:id="rId12"/>
    <p:sldId id="267" r:id="rId13"/>
    <p:sldId id="275" r:id="rId14"/>
    <p:sldId id="268" r:id="rId15"/>
    <p:sldId id="28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7"/>
    <p:restoredTop sz="96104"/>
  </p:normalViewPr>
  <p:slideViewPr>
    <p:cSldViewPr snapToGrid="0">
      <p:cViewPr varScale="1">
        <p:scale>
          <a:sx n="117" d="100"/>
          <a:sy n="117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DF092-DE1E-4A40-8A0D-5CF8CB13442E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CFB52857-3AB4-442E-B29A-DA82370B42A7}">
      <dgm:prSet custT="1"/>
      <dgm:spPr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gm:spPr>
      <dgm:t>
        <a:bodyPr spcFirstLastPara="0" vert="horz" wrap="square" lIns="357988" tIns="71120" rIns="71120" bIns="71120" numCol="1" spcCol="1270" anchor="ctr" anchorCtr="0"/>
        <a:lstStyle/>
        <a:p>
          <a:pPr rtl="0"/>
          <a:r>
            <a:rPr lang="fr-FR" sz="2800" b="1" kern="1200" dirty="0">
              <a:solidFill>
                <a:srgbClr val="2A1A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Acquérir</a:t>
          </a:r>
          <a:r>
            <a:rPr lang="fr-FR" sz="2800" b="1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des connaissances scientifiques et technologiques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5E859F5-0AE6-4E30-B5C7-CA3CAF3B73AB}" type="parTrans" cxnId="{C6824BEF-0BC4-4A5E-B767-6E4E75107664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7942B76-3C58-4830-A9AE-A17228E99C6C}" type="sibTrans" cxnId="{C6824BEF-0BC4-4A5E-B767-6E4E75107664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55C5AE5-058C-4206-9E72-5DE1E67E0395}">
      <dgm:prSet custT="1"/>
      <dgm:spPr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gm:spPr>
      <dgm:t>
        <a:bodyPr spcFirstLastPara="0" vert="horz" wrap="square" lIns="357988" tIns="71120" rIns="71120" bIns="71120" numCol="1" spcCol="1270" anchor="ctr" anchorCtr="0"/>
        <a:lstStyle/>
        <a:p>
          <a:pPr rtl="0"/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Acquérir</a:t>
          </a:r>
          <a:r>
            <a:rPr lang="fr-FR" sz="32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des méthodes efficaces de raisonnement ;</a:t>
          </a:r>
          <a:endParaRPr lang="fr-SN" sz="32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40A0BC7-8F41-42A8-9343-DC6D2D41736D}" type="parTrans" cxnId="{CCBBEE89-EF91-4F45-82FB-236EB03E4183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57B456-6B67-480A-B5EC-F931AC69B60C}" type="sibTrans" cxnId="{CCBBEE89-EF91-4F45-82FB-236EB03E4183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BCF7D3F-E2E2-4A3C-B149-C0D7CE971E07}">
      <dgm:prSet custT="1"/>
      <dgm:spPr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gm:spPr>
      <dgm:t>
        <a:bodyPr spcFirstLastPara="0" vert="horz" wrap="square" lIns="357988" tIns="71120" rIns="71120" bIns="71120" numCol="1" spcCol="1270" anchor="ctr" anchorCtr="0"/>
        <a:lstStyle/>
        <a:p>
          <a:pPr rtl="0"/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Acquérir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des méthodes efficaces de travail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4393AE8-A9F9-45CB-BB80-07EF98A917E7}" type="parTrans" cxnId="{A6C0B6CD-11EE-4635-A84C-85B69F17244D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C4A456B-1F88-4D7A-9C91-3568EE983614}" type="sibTrans" cxnId="{A6C0B6CD-11EE-4635-A84C-85B69F17244D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B3967FD-A1E8-4CA4-B098-575D470BDB59}">
      <dgm:prSet custT="1"/>
      <dgm:spPr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gm:spPr>
      <dgm:t>
        <a:bodyPr spcFirstLastPara="0" vert="horz" wrap="square" lIns="357988" tIns="71120" rIns="71120" bIns="71120" numCol="1" spcCol="1270" anchor="ctr" anchorCtr="0"/>
        <a:lstStyle/>
        <a:p>
          <a:pPr rtl="0"/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Développer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un sens critique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676BD94-3A80-4EC9-B423-C5D62C445397}" type="parTrans" cxnId="{4B0C7F1D-C87F-46F4-B18C-855675F7BA0F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6EA7C4C-B0C6-462E-8DB5-2FB342C931AA}" type="sibTrans" cxnId="{4B0C7F1D-C87F-46F4-B18C-855675F7BA0F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69A64CE-92FC-4CDE-BCB9-36C4579C9EF1}">
      <dgm:prSet custT="1"/>
      <dgm:spPr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gm:spPr>
      <dgm:t>
        <a:bodyPr spcFirstLastPara="0" vert="horz" wrap="square" lIns="357988" tIns="71120" rIns="71120" bIns="71120" numCol="1" spcCol="1270" anchor="ctr" anchorCtr="0"/>
        <a:lstStyle/>
        <a:p>
          <a:pPr rtl="0"/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Développer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une culture d’entreprise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DA10ECD-1332-4BD2-B873-132432B226A6}" type="parTrans" cxnId="{8E8F3E01-4116-4448-AFDA-E864731BF609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84DE6D6-89E6-412C-9E19-3DBC538B80CB}" type="sibTrans" cxnId="{8E8F3E01-4116-4448-AFDA-E864731BF609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83AF793-8435-4FC5-BADD-E9E7A61B40A6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fr-FR" sz="28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Développer une culture citoyenne</a:t>
          </a:r>
          <a:endParaRPr lang="fr-SN" sz="2800" b="1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AB72856-F4B5-44AC-81AB-B1AAB224B06B}" type="parTrans" cxnId="{2D3E87BF-4E88-4461-8867-31029CC2BDC5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036F9F2-F0CD-4C2B-85CF-46821A8B03C6}" type="sibTrans" cxnId="{2D3E87BF-4E88-4461-8867-31029CC2BDC5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F5F55D7-FC31-4234-B060-12A998DDAD99}">
      <dgm:prSet custT="1"/>
      <dgm:spPr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gm:spPr>
      <dgm:t>
        <a:bodyPr spcFirstLastPara="0" vert="horz" wrap="square" lIns="357988" tIns="71120" rIns="71120" bIns="71120" numCol="1" spcCol="1270" anchor="ctr" anchorCtr="0"/>
        <a:lstStyle/>
        <a:p>
          <a:pPr rtl="0"/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Développer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leur autonomie d’action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658A2A-FA57-42BF-8895-F1D2D82BD925}" type="parTrans" cxnId="{87F59D63-8AB3-4ED2-A36B-C00B5C1AB4FC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2FA7093-4B25-45E6-ABB5-50F210EECB6A}" type="sibTrans" cxnId="{87F59D63-8AB3-4ED2-A36B-C00B5C1AB4FC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362136D-1D84-4E7E-8048-891519953642}">
      <dgm:prSet custT="1"/>
      <dgm:spPr/>
      <dgm:t>
        <a:bodyPr/>
        <a:lstStyle/>
        <a:p>
          <a:endParaRPr lang="fr-FR"/>
        </a:p>
      </dgm:t>
    </dgm:pt>
    <dgm:pt modelId="{BC53A6BD-8159-45C7-8FE7-353292EDD48C}" type="parTrans" cxnId="{5B1F80B0-E7C8-4A84-A4B5-4DB2DF69FC9B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FBBF63A-1930-450E-A10E-BC9CD1D2FB1E}" type="sibTrans" cxnId="{5B1F80B0-E7C8-4A84-A4B5-4DB2DF69FC9B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0CBCC67-261D-4176-80EB-9B05620AFB80}">
      <dgm:prSet custT="1"/>
      <dgm:spPr/>
      <dgm:t>
        <a:bodyPr/>
        <a:lstStyle/>
        <a:p>
          <a:endParaRPr lang="fr-FR"/>
        </a:p>
      </dgm:t>
    </dgm:pt>
    <dgm:pt modelId="{E10BAFBA-63D8-448C-BDB3-7CF2B9702FCE}" type="parTrans" cxnId="{22447880-7024-438F-BB90-163EA1BA7A90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089BA77-2025-4D44-82CC-4AB3311F4847}" type="sibTrans" cxnId="{22447880-7024-438F-BB90-163EA1BA7A90}">
      <dgm:prSet/>
      <dgm:spPr/>
      <dgm:t>
        <a:bodyPr/>
        <a:lstStyle/>
        <a:p>
          <a:endParaRPr lang="fr-FR" sz="200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4C4E97E-8024-4A20-A8A1-1AFA6E4B624E}" type="pres">
      <dgm:prSet presAssocID="{532DF092-DE1E-4A40-8A0D-5CF8CB13442E}" presName="Name0" presStyleCnt="0">
        <dgm:presLayoutVars>
          <dgm:chMax val="7"/>
          <dgm:chPref val="7"/>
          <dgm:dir/>
        </dgm:presLayoutVars>
      </dgm:prSet>
      <dgm:spPr/>
    </dgm:pt>
    <dgm:pt modelId="{0E8BF2BB-5888-4B7A-90A4-59340BB352E4}" type="pres">
      <dgm:prSet presAssocID="{532DF092-DE1E-4A40-8A0D-5CF8CB13442E}" presName="Name1" presStyleCnt="0"/>
      <dgm:spPr/>
    </dgm:pt>
    <dgm:pt modelId="{0396E67D-E36C-4594-8A08-8932E8DCE68B}" type="pres">
      <dgm:prSet presAssocID="{532DF092-DE1E-4A40-8A0D-5CF8CB13442E}" presName="cycle" presStyleCnt="0"/>
      <dgm:spPr/>
    </dgm:pt>
    <dgm:pt modelId="{D2AC9F2D-7E8F-4550-99B6-30417B600D3B}" type="pres">
      <dgm:prSet presAssocID="{532DF092-DE1E-4A40-8A0D-5CF8CB13442E}" presName="srcNode" presStyleLbl="node1" presStyleIdx="0" presStyleCnt="7"/>
      <dgm:spPr/>
    </dgm:pt>
    <dgm:pt modelId="{8C032736-5B02-48B4-AF85-D696107C80D2}" type="pres">
      <dgm:prSet presAssocID="{532DF092-DE1E-4A40-8A0D-5CF8CB13442E}" presName="conn" presStyleLbl="parChTrans1D2" presStyleIdx="0" presStyleCnt="1" custLinFactNeighborX="72779" custLinFactNeighborY="244"/>
      <dgm:spPr/>
    </dgm:pt>
    <dgm:pt modelId="{5D750A7E-737E-4BD8-BA4C-D3B293F456A4}" type="pres">
      <dgm:prSet presAssocID="{532DF092-DE1E-4A40-8A0D-5CF8CB13442E}" presName="extraNode" presStyleLbl="node1" presStyleIdx="0" presStyleCnt="7"/>
      <dgm:spPr/>
    </dgm:pt>
    <dgm:pt modelId="{8F2B4DA1-F697-431A-8814-0874FEE778DD}" type="pres">
      <dgm:prSet presAssocID="{532DF092-DE1E-4A40-8A0D-5CF8CB13442E}" presName="dstNode" presStyleLbl="node1" presStyleIdx="0" presStyleCnt="7"/>
      <dgm:spPr/>
    </dgm:pt>
    <dgm:pt modelId="{51E1839C-149E-4311-819B-4182980C61B8}" type="pres">
      <dgm:prSet presAssocID="{CFB52857-3AB4-442E-B29A-DA82370B42A7}" presName="text_1" presStyleLbl="node1" presStyleIdx="0" presStyleCnt="7">
        <dgm:presLayoutVars>
          <dgm:bulletEnabled val="1"/>
        </dgm:presLayoutVars>
      </dgm:prSet>
      <dgm:spPr>
        <a:xfrm>
          <a:off x="348131" y="225603"/>
          <a:ext cx="10358993" cy="451008"/>
        </a:xfrm>
        <a:prstGeom prst="rect">
          <a:avLst/>
        </a:prstGeom>
      </dgm:spPr>
    </dgm:pt>
    <dgm:pt modelId="{06788795-F171-47CC-9B49-A2E5DB9B2384}" type="pres">
      <dgm:prSet presAssocID="{CFB52857-3AB4-442E-B29A-DA82370B42A7}" presName="accent_1" presStyleCnt="0"/>
      <dgm:spPr/>
    </dgm:pt>
    <dgm:pt modelId="{1BDAC39C-84D0-4E75-A91B-A0710F8772B2}" type="pres">
      <dgm:prSet presAssocID="{CFB52857-3AB4-442E-B29A-DA82370B42A7}" presName="accentRepeatNode" presStyleLbl="solidFgAcc1" presStyleIdx="0" presStyleCnt="7"/>
      <dgm:spPr/>
    </dgm:pt>
    <dgm:pt modelId="{1E0E0516-AC45-464A-B2EC-002D50768919}" type="pres">
      <dgm:prSet presAssocID="{F55C5AE5-058C-4206-9E72-5DE1E67E0395}" presName="text_2" presStyleLbl="node1" presStyleIdx="1" presStyleCnt="7">
        <dgm:presLayoutVars>
          <dgm:bulletEnabled val="1"/>
        </dgm:presLayoutVars>
      </dgm:prSet>
      <dgm:spPr>
        <a:xfrm>
          <a:off x="756560" y="902512"/>
          <a:ext cx="9950564" cy="451008"/>
        </a:xfrm>
        <a:prstGeom prst="rect">
          <a:avLst/>
        </a:prstGeom>
      </dgm:spPr>
    </dgm:pt>
    <dgm:pt modelId="{E782CCAE-5E87-4682-AD85-E42B2CA65968}" type="pres">
      <dgm:prSet presAssocID="{F55C5AE5-058C-4206-9E72-5DE1E67E0395}" presName="accent_2" presStyleCnt="0"/>
      <dgm:spPr/>
    </dgm:pt>
    <dgm:pt modelId="{D482506E-FE38-48BF-BBC5-3B62D5A26DF2}" type="pres">
      <dgm:prSet presAssocID="{F55C5AE5-058C-4206-9E72-5DE1E67E0395}" presName="accentRepeatNode" presStyleLbl="solidFgAcc1" presStyleIdx="1" presStyleCnt="7"/>
      <dgm:spPr/>
    </dgm:pt>
    <dgm:pt modelId="{06F33952-CF9A-44C9-AC49-D6479BB07D11}" type="pres">
      <dgm:prSet presAssocID="{3BCF7D3F-E2E2-4A3C-B149-C0D7CE971E07}" presName="text_3" presStyleLbl="node1" presStyleIdx="2" presStyleCnt="7">
        <dgm:presLayoutVars>
          <dgm:bulletEnabled val="1"/>
        </dgm:presLayoutVars>
      </dgm:prSet>
      <dgm:spPr>
        <a:xfrm>
          <a:off x="980377" y="1578925"/>
          <a:ext cx="9726747" cy="451008"/>
        </a:xfrm>
        <a:prstGeom prst="rect">
          <a:avLst/>
        </a:prstGeom>
      </dgm:spPr>
    </dgm:pt>
    <dgm:pt modelId="{961A0127-8726-416F-AB41-A35301E6EF3C}" type="pres">
      <dgm:prSet presAssocID="{3BCF7D3F-E2E2-4A3C-B149-C0D7CE971E07}" presName="accent_3" presStyleCnt="0"/>
      <dgm:spPr/>
    </dgm:pt>
    <dgm:pt modelId="{1B2FB858-B43B-44C4-AEC3-8211092E5A6C}" type="pres">
      <dgm:prSet presAssocID="{3BCF7D3F-E2E2-4A3C-B149-C0D7CE971E07}" presName="accentRepeatNode" presStyleLbl="solidFgAcc1" presStyleIdx="2" presStyleCnt="7"/>
      <dgm:spPr/>
    </dgm:pt>
    <dgm:pt modelId="{A2D22C28-B019-44CC-B94B-76B7FD8C0A16}" type="pres">
      <dgm:prSet presAssocID="{4B3967FD-A1E8-4CA4-B098-575D470BDB59}" presName="text_4" presStyleLbl="node1" presStyleIdx="3" presStyleCnt="7">
        <dgm:presLayoutVars>
          <dgm:bulletEnabled val="1"/>
        </dgm:presLayoutVars>
      </dgm:prSet>
      <dgm:spPr>
        <a:xfrm>
          <a:off x="1051839" y="2255835"/>
          <a:ext cx="9655285" cy="451008"/>
        </a:xfrm>
        <a:prstGeom prst="rect">
          <a:avLst/>
        </a:prstGeom>
      </dgm:spPr>
    </dgm:pt>
    <dgm:pt modelId="{3375D371-A60F-496D-9274-FDD3AE4583D1}" type="pres">
      <dgm:prSet presAssocID="{4B3967FD-A1E8-4CA4-B098-575D470BDB59}" presName="accent_4" presStyleCnt="0"/>
      <dgm:spPr/>
    </dgm:pt>
    <dgm:pt modelId="{A61A5127-4321-4736-BBC5-A47A9AAD28E0}" type="pres">
      <dgm:prSet presAssocID="{4B3967FD-A1E8-4CA4-B098-575D470BDB59}" presName="accentRepeatNode" presStyleLbl="solidFgAcc1" presStyleIdx="3" presStyleCnt="7"/>
      <dgm:spPr/>
    </dgm:pt>
    <dgm:pt modelId="{AE5E7B66-BAFA-4F8B-95D3-956452B78AD3}" type="pres">
      <dgm:prSet presAssocID="{869A64CE-92FC-4CDE-BCB9-36C4579C9EF1}" presName="text_5" presStyleLbl="node1" presStyleIdx="4" presStyleCnt="7">
        <dgm:presLayoutVars>
          <dgm:bulletEnabled val="1"/>
        </dgm:presLayoutVars>
      </dgm:prSet>
      <dgm:spPr>
        <a:xfrm>
          <a:off x="980377" y="2932744"/>
          <a:ext cx="9726747" cy="451008"/>
        </a:xfrm>
        <a:prstGeom prst="rect">
          <a:avLst/>
        </a:prstGeom>
      </dgm:spPr>
    </dgm:pt>
    <dgm:pt modelId="{C148B1C9-EA19-4266-910D-7A94046B3319}" type="pres">
      <dgm:prSet presAssocID="{869A64CE-92FC-4CDE-BCB9-36C4579C9EF1}" presName="accent_5" presStyleCnt="0"/>
      <dgm:spPr/>
    </dgm:pt>
    <dgm:pt modelId="{ADF40B93-3ED2-4D7F-9B7F-55749840D6EF}" type="pres">
      <dgm:prSet presAssocID="{869A64CE-92FC-4CDE-BCB9-36C4579C9EF1}" presName="accentRepeatNode" presStyleLbl="solidFgAcc1" presStyleIdx="4" presStyleCnt="7"/>
      <dgm:spPr/>
    </dgm:pt>
    <dgm:pt modelId="{350C5CE4-448D-46E6-9036-B6B44E3D7BF9}" type="pres">
      <dgm:prSet presAssocID="{A83AF793-8435-4FC5-BADD-E9E7A61B40A6}" presName="text_6" presStyleLbl="node1" presStyleIdx="5" presStyleCnt="7">
        <dgm:presLayoutVars>
          <dgm:bulletEnabled val="1"/>
        </dgm:presLayoutVars>
      </dgm:prSet>
      <dgm:spPr/>
    </dgm:pt>
    <dgm:pt modelId="{AE759405-11EC-4B75-8798-112D76578520}" type="pres">
      <dgm:prSet presAssocID="{A83AF793-8435-4FC5-BADD-E9E7A61B40A6}" presName="accent_6" presStyleCnt="0"/>
      <dgm:spPr/>
    </dgm:pt>
    <dgm:pt modelId="{75553535-DF23-408F-90BE-ED3E46E8F0E6}" type="pres">
      <dgm:prSet presAssocID="{A83AF793-8435-4FC5-BADD-E9E7A61B40A6}" presName="accentRepeatNode" presStyleLbl="solidFgAcc1" presStyleIdx="5" presStyleCnt="7"/>
      <dgm:spPr/>
    </dgm:pt>
    <dgm:pt modelId="{2F604A2C-32E3-48F8-8AE5-EC44FC35735B}" type="pres">
      <dgm:prSet presAssocID="{4F5F55D7-FC31-4234-B060-12A998DDAD99}" presName="text_7" presStyleLbl="node1" presStyleIdx="6" presStyleCnt="7">
        <dgm:presLayoutVars>
          <dgm:bulletEnabled val="1"/>
        </dgm:presLayoutVars>
      </dgm:prSet>
      <dgm:spPr>
        <a:xfrm>
          <a:off x="348131" y="4286067"/>
          <a:ext cx="10358993" cy="451008"/>
        </a:xfrm>
        <a:prstGeom prst="rect">
          <a:avLst/>
        </a:prstGeom>
      </dgm:spPr>
    </dgm:pt>
    <dgm:pt modelId="{DA6373AD-1104-4AFD-89F3-8988D5CBB61C}" type="pres">
      <dgm:prSet presAssocID="{4F5F55D7-FC31-4234-B060-12A998DDAD99}" presName="accent_7" presStyleCnt="0"/>
      <dgm:spPr/>
    </dgm:pt>
    <dgm:pt modelId="{044C1E27-DFDC-4053-88A6-25B0A21F47C9}" type="pres">
      <dgm:prSet presAssocID="{4F5F55D7-FC31-4234-B060-12A998DDAD99}" presName="accentRepeatNode" presStyleLbl="solidFgAcc1" presStyleIdx="6" presStyleCnt="7"/>
      <dgm:spPr/>
    </dgm:pt>
  </dgm:ptLst>
  <dgm:cxnLst>
    <dgm:cxn modelId="{8E8F3E01-4116-4448-AFDA-E864731BF609}" srcId="{532DF092-DE1E-4A40-8A0D-5CF8CB13442E}" destId="{869A64CE-92FC-4CDE-BCB9-36C4579C9EF1}" srcOrd="4" destOrd="0" parTransId="{DDA10ECD-1332-4BD2-B873-132432B226A6}" sibTransId="{184DE6D6-89E6-412C-9E19-3DBC538B80CB}"/>
    <dgm:cxn modelId="{4B0C7F1D-C87F-46F4-B18C-855675F7BA0F}" srcId="{532DF092-DE1E-4A40-8A0D-5CF8CB13442E}" destId="{4B3967FD-A1E8-4CA4-B098-575D470BDB59}" srcOrd="3" destOrd="0" parTransId="{E676BD94-3A80-4EC9-B423-C5D62C445397}" sibTransId="{16EA7C4C-B0C6-462E-8DB5-2FB342C931AA}"/>
    <dgm:cxn modelId="{55989722-FB86-413C-A84A-6781EB254C51}" type="presOf" srcId="{4F5F55D7-FC31-4234-B060-12A998DDAD99}" destId="{2F604A2C-32E3-48F8-8AE5-EC44FC35735B}" srcOrd="0" destOrd="0" presId="urn:microsoft.com/office/officeart/2008/layout/VerticalCurvedList"/>
    <dgm:cxn modelId="{0B859641-720A-4F7A-8C13-84DDE9292894}" type="presOf" srcId="{CFB52857-3AB4-442E-B29A-DA82370B42A7}" destId="{51E1839C-149E-4311-819B-4182980C61B8}" srcOrd="0" destOrd="0" presId="urn:microsoft.com/office/officeart/2008/layout/VerticalCurvedList"/>
    <dgm:cxn modelId="{648D1049-8DAF-41F0-9A57-B1F4DA603003}" type="presOf" srcId="{A83AF793-8435-4FC5-BADD-E9E7A61B40A6}" destId="{350C5CE4-448D-46E6-9036-B6B44E3D7BF9}" srcOrd="0" destOrd="0" presId="urn:microsoft.com/office/officeart/2008/layout/VerticalCurvedList"/>
    <dgm:cxn modelId="{CD50414D-A142-4361-863D-26C4B5339779}" type="presOf" srcId="{4B3967FD-A1E8-4CA4-B098-575D470BDB59}" destId="{A2D22C28-B019-44CC-B94B-76B7FD8C0A16}" srcOrd="0" destOrd="0" presId="urn:microsoft.com/office/officeart/2008/layout/VerticalCurvedList"/>
    <dgm:cxn modelId="{87F59D63-8AB3-4ED2-A36B-C00B5C1AB4FC}" srcId="{532DF092-DE1E-4A40-8A0D-5CF8CB13442E}" destId="{4F5F55D7-FC31-4234-B060-12A998DDAD99}" srcOrd="6" destOrd="0" parTransId="{6D658A2A-FA57-42BF-8895-F1D2D82BD925}" sibTransId="{22FA7093-4B25-45E6-ABB5-50F210EECB6A}"/>
    <dgm:cxn modelId="{40B4126F-3A30-4A39-91B1-6AA134793506}" type="presOf" srcId="{869A64CE-92FC-4CDE-BCB9-36C4579C9EF1}" destId="{AE5E7B66-BAFA-4F8B-95D3-956452B78AD3}" srcOrd="0" destOrd="0" presId="urn:microsoft.com/office/officeart/2008/layout/VerticalCurvedList"/>
    <dgm:cxn modelId="{22447880-7024-438F-BB90-163EA1BA7A90}" srcId="{532DF092-DE1E-4A40-8A0D-5CF8CB13442E}" destId="{B0CBCC67-261D-4176-80EB-9B05620AFB80}" srcOrd="8" destOrd="0" parTransId="{E10BAFBA-63D8-448C-BDB3-7CF2B9702FCE}" sibTransId="{D089BA77-2025-4D44-82CC-4AB3311F4847}"/>
    <dgm:cxn modelId="{AC29E680-F5AB-42B3-83B8-D5C5180E7A59}" type="presOf" srcId="{532DF092-DE1E-4A40-8A0D-5CF8CB13442E}" destId="{64C4E97E-8024-4A20-A8A1-1AFA6E4B624E}" srcOrd="0" destOrd="0" presId="urn:microsoft.com/office/officeart/2008/layout/VerticalCurvedList"/>
    <dgm:cxn modelId="{CCBBEE89-EF91-4F45-82FB-236EB03E4183}" srcId="{532DF092-DE1E-4A40-8A0D-5CF8CB13442E}" destId="{F55C5AE5-058C-4206-9E72-5DE1E67E0395}" srcOrd="1" destOrd="0" parTransId="{640A0BC7-8F41-42A8-9343-DC6D2D41736D}" sibTransId="{F957B456-6B67-480A-B5EC-F931AC69B60C}"/>
    <dgm:cxn modelId="{5B1F80B0-E7C8-4A84-A4B5-4DB2DF69FC9B}" srcId="{532DF092-DE1E-4A40-8A0D-5CF8CB13442E}" destId="{E362136D-1D84-4E7E-8048-891519953642}" srcOrd="7" destOrd="0" parTransId="{BC53A6BD-8159-45C7-8FE7-353292EDD48C}" sibTransId="{CFBBF63A-1930-450E-A10E-BC9CD1D2FB1E}"/>
    <dgm:cxn modelId="{2D3E87BF-4E88-4461-8867-31029CC2BDC5}" srcId="{532DF092-DE1E-4A40-8A0D-5CF8CB13442E}" destId="{A83AF793-8435-4FC5-BADD-E9E7A61B40A6}" srcOrd="5" destOrd="0" parTransId="{1AB72856-F4B5-44AC-81AB-B1AAB224B06B}" sibTransId="{1036F9F2-F0CD-4C2B-85CF-46821A8B03C6}"/>
    <dgm:cxn modelId="{A6C0B6CD-11EE-4635-A84C-85B69F17244D}" srcId="{532DF092-DE1E-4A40-8A0D-5CF8CB13442E}" destId="{3BCF7D3F-E2E2-4A3C-B149-C0D7CE971E07}" srcOrd="2" destOrd="0" parTransId="{94393AE8-A9F9-45CB-BB80-07EF98A917E7}" sibTransId="{2C4A456B-1F88-4D7A-9C91-3568EE983614}"/>
    <dgm:cxn modelId="{9FE510D9-4FF2-464C-9CF3-53E11771372C}" type="presOf" srcId="{E7942B76-3C58-4830-A9AE-A17228E99C6C}" destId="{8C032736-5B02-48B4-AF85-D696107C80D2}" srcOrd="0" destOrd="0" presId="urn:microsoft.com/office/officeart/2008/layout/VerticalCurvedList"/>
    <dgm:cxn modelId="{3F30CEDD-C281-4854-9D8E-7E9ADC4E2CDD}" type="presOf" srcId="{F55C5AE5-058C-4206-9E72-5DE1E67E0395}" destId="{1E0E0516-AC45-464A-B2EC-002D50768919}" srcOrd="0" destOrd="0" presId="urn:microsoft.com/office/officeart/2008/layout/VerticalCurvedList"/>
    <dgm:cxn modelId="{328A28E4-8505-4216-B2F1-E9E4B1918A81}" type="presOf" srcId="{3BCF7D3F-E2E2-4A3C-B149-C0D7CE971E07}" destId="{06F33952-CF9A-44C9-AC49-D6479BB07D11}" srcOrd="0" destOrd="0" presId="urn:microsoft.com/office/officeart/2008/layout/VerticalCurvedList"/>
    <dgm:cxn modelId="{C6824BEF-0BC4-4A5E-B767-6E4E75107664}" srcId="{532DF092-DE1E-4A40-8A0D-5CF8CB13442E}" destId="{CFB52857-3AB4-442E-B29A-DA82370B42A7}" srcOrd="0" destOrd="0" parTransId="{B5E859F5-0AE6-4E30-B5C7-CA3CAF3B73AB}" sibTransId="{E7942B76-3C58-4830-A9AE-A17228E99C6C}"/>
    <dgm:cxn modelId="{EC13B3EA-17E9-4897-B145-53A82C4FEBE3}" type="presParOf" srcId="{64C4E97E-8024-4A20-A8A1-1AFA6E4B624E}" destId="{0E8BF2BB-5888-4B7A-90A4-59340BB352E4}" srcOrd="0" destOrd="0" presId="urn:microsoft.com/office/officeart/2008/layout/VerticalCurvedList"/>
    <dgm:cxn modelId="{A543937C-E928-492C-8E74-71BDBBC57574}" type="presParOf" srcId="{0E8BF2BB-5888-4B7A-90A4-59340BB352E4}" destId="{0396E67D-E36C-4594-8A08-8932E8DCE68B}" srcOrd="0" destOrd="0" presId="urn:microsoft.com/office/officeart/2008/layout/VerticalCurvedList"/>
    <dgm:cxn modelId="{3AC27F61-797C-4745-BE9D-1B59B4C9DB90}" type="presParOf" srcId="{0396E67D-E36C-4594-8A08-8932E8DCE68B}" destId="{D2AC9F2D-7E8F-4550-99B6-30417B600D3B}" srcOrd="0" destOrd="0" presId="urn:microsoft.com/office/officeart/2008/layout/VerticalCurvedList"/>
    <dgm:cxn modelId="{1AB3D405-B274-47B9-A60B-C538CEEBA807}" type="presParOf" srcId="{0396E67D-E36C-4594-8A08-8932E8DCE68B}" destId="{8C032736-5B02-48B4-AF85-D696107C80D2}" srcOrd="1" destOrd="0" presId="urn:microsoft.com/office/officeart/2008/layout/VerticalCurvedList"/>
    <dgm:cxn modelId="{741C7A17-C43F-4426-8675-A4082002C31E}" type="presParOf" srcId="{0396E67D-E36C-4594-8A08-8932E8DCE68B}" destId="{5D750A7E-737E-4BD8-BA4C-D3B293F456A4}" srcOrd="2" destOrd="0" presId="urn:microsoft.com/office/officeart/2008/layout/VerticalCurvedList"/>
    <dgm:cxn modelId="{8B3196CB-1CC7-4474-B636-C0FCEC16BDE6}" type="presParOf" srcId="{0396E67D-E36C-4594-8A08-8932E8DCE68B}" destId="{8F2B4DA1-F697-431A-8814-0874FEE778DD}" srcOrd="3" destOrd="0" presId="urn:microsoft.com/office/officeart/2008/layout/VerticalCurvedList"/>
    <dgm:cxn modelId="{4697B18F-F526-4487-9F0E-E4D364791D9F}" type="presParOf" srcId="{0E8BF2BB-5888-4B7A-90A4-59340BB352E4}" destId="{51E1839C-149E-4311-819B-4182980C61B8}" srcOrd="1" destOrd="0" presId="urn:microsoft.com/office/officeart/2008/layout/VerticalCurvedList"/>
    <dgm:cxn modelId="{24B3FB31-6434-4A36-9394-2298A7F92228}" type="presParOf" srcId="{0E8BF2BB-5888-4B7A-90A4-59340BB352E4}" destId="{06788795-F171-47CC-9B49-A2E5DB9B2384}" srcOrd="2" destOrd="0" presId="urn:microsoft.com/office/officeart/2008/layout/VerticalCurvedList"/>
    <dgm:cxn modelId="{1C1969F5-3CE2-4BC8-A9BD-12086CBD5F82}" type="presParOf" srcId="{06788795-F171-47CC-9B49-A2E5DB9B2384}" destId="{1BDAC39C-84D0-4E75-A91B-A0710F8772B2}" srcOrd="0" destOrd="0" presId="urn:microsoft.com/office/officeart/2008/layout/VerticalCurvedList"/>
    <dgm:cxn modelId="{83F21275-1966-40C3-8995-F198D5F8B781}" type="presParOf" srcId="{0E8BF2BB-5888-4B7A-90A4-59340BB352E4}" destId="{1E0E0516-AC45-464A-B2EC-002D50768919}" srcOrd="3" destOrd="0" presId="urn:microsoft.com/office/officeart/2008/layout/VerticalCurvedList"/>
    <dgm:cxn modelId="{9A687239-21EE-4AB9-9857-D6A533411E59}" type="presParOf" srcId="{0E8BF2BB-5888-4B7A-90A4-59340BB352E4}" destId="{E782CCAE-5E87-4682-AD85-E42B2CA65968}" srcOrd="4" destOrd="0" presId="urn:microsoft.com/office/officeart/2008/layout/VerticalCurvedList"/>
    <dgm:cxn modelId="{9480F9C7-C7C8-4029-B483-A911340C23F2}" type="presParOf" srcId="{E782CCAE-5E87-4682-AD85-E42B2CA65968}" destId="{D482506E-FE38-48BF-BBC5-3B62D5A26DF2}" srcOrd="0" destOrd="0" presId="urn:microsoft.com/office/officeart/2008/layout/VerticalCurvedList"/>
    <dgm:cxn modelId="{5C1A32CF-5651-47B6-BFC1-25A98D2C759E}" type="presParOf" srcId="{0E8BF2BB-5888-4B7A-90A4-59340BB352E4}" destId="{06F33952-CF9A-44C9-AC49-D6479BB07D11}" srcOrd="5" destOrd="0" presId="urn:microsoft.com/office/officeart/2008/layout/VerticalCurvedList"/>
    <dgm:cxn modelId="{CAFC1C49-B2F3-4732-BC28-8843571F8F8F}" type="presParOf" srcId="{0E8BF2BB-5888-4B7A-90A4-59340BB352E4}" destId="{961A0127-8726-416F-AB41-A35301E6EF3C}" srcOrd="6" destOrd="0" presId="urn:microsoft.com/office/officeart/2008/layout/VerticalCurvedList"/>
    <dgm:cxn modelId="{7133DA4C-1135-4BCE-943B-0D4068350439}" type="presParOf" srcId="{961A0127-8726-416F-AB41-A35301E6EF3C}" destId="{1B2FB858-B43B-44C4-AEC3-8211092E5A6C}" srcOrd="0" destOrd="0" presId="urn:microsoft.com/office/officeart/2008/layout/VerticalCurvedList"/>
    <dgm:cxn modelId="{98055F5F-4737-4412-A56E-0533DD74A1C9}" type="presParOf" srcId="{0E8BF2BB-5888-4B7A-90A4-59340BB352E4}" destId="{A2D22C28-B019-44CC-B94B-76B7FD8C0A16}" srcOrd="7" destOrd="0" presId="urn:microsoft.com/office/officeart/2008/layout/VerticalCurvedList"/>
    <dgm:cxn modelId="{FDD623E1-3A33-421B-BAD4-2556A3BE8D67}" type="presParOf" srcId="{0E8BF2BB-5888-4B7A-90A4-59340BB352E4}" destId="{3375D371-A60F-496D-9274-FDD3AE4583D1}" srcOrd="8" destOrd="0" presId="urn:microsoft.com/office/officeart/2008/layout/VerticalCurvedList"/>
    <dgm:cxn modelId="{8C85B295-279C-442C-A820-446914B3093E}" type="presParOf" srcId="{3375D371-A60F-496D-9274-FDD3AE4583D1}" destId="{A61A5127-4321-4736-BBC5-A47A9AAD28E0}" srcOrd="0" destOrd="0" presId="urn:microsoft.com/office/officeart/2008/layout/VerticalCurvedList"/>
    <dgm:cxn modelId="{C889C02C-1BC9-41D2-B7C7-EC32A12EF38B}" type="presParOf" srcId="{0E8BF2BB-5888-4B7A-90A4-59340BB352E4}" destId="{AE5E7B66-BAFA-4F8B-95D3-956452B78AD3}" srcOrd="9" destOrd="0" presId="urn:microsoft.com/office/officeart/2008/layout/VerticalCurvedList"/>
    <dgm:cxn modelId="{962398AD-ECC8-475F-8B37-239CEEB590F5}" type="presParOf" srcId="{0E8BF2BB-5888-4B7A-90A4-59340BB352E4}" destId="{C148B1C9-EA19-4266-910D-7A94046B3319}" srcOrd="10" destOrd="0" presId="urn:microsoft.com/office/officeart/2008/layout/VerticalCurvedList"/>
    <dgm:cxn modelId="{763ABB71-CE99-404E-B3E6-BE432E38907C}" type="presParOf" srcId="{C148B1C9-EA19-4266-910D-7A94046B3319}" destId="{ADF40B93-3ED2-4D7F-9B7F-55749840D6EF}" srcOrd="0" destOrd="0" presId="urn:microsoft.com/office/officeart/2008/layout/VerticalCurvedList"/>
    <dgm:cxn modelId="{D88A26AC-F731-48BF-B89A-02105883EB6F}" type="presParOf" srcId="{0E8BF2BB-5888-4B7A-90A4-59340BB352E4}" destId="{350C5CE4-448D-46E6-9036-B6B44E3D7BF9}" srcOrd="11" destOrd="0" presId="urn:microsoft.com/office/officeart/2008/layout/VerticalCurvedList"/>
    <dgm:cxn modelId="{2DDE5F74-B4E1-476A-B13A-819B8F8A782A}" type="presParOf" srcId="{0E8BF2BB-5888-4B7A-90A4-59340BB352E4}" destId="{AE759405-11EC-4B75-8798-112D76578520}" srcOrd="12" destOrd="0" presId="urn:microsoft.com/office/officeart/2008/layout/VerticalCurvedList"/>
    <dgm:cxn modelId="{EBC6A0FD-37BF-4943-AFD7-DBDF2D833DB1}" type="presParOf" srcId="{AE759405-11EC-4B75-8798-112D76578520}" destId="{75553535-DF23-408F-90BE-ED3E46E8F0E6}" srcOrd="0" destOrd="0" presId="urn:microsoft.com/office/officeart/2008/layout/VerticalCurvedList"/>
    <dgm:cxn modelId="{3992CBF2-0717-4454-A48B-EAD7BAA65B61}" type="presParOf" srcId="{0E8BF2BB-5888-4B7A-90A4-59340BB352E4}" destId="{2F604A2C-32E3-48F8-8AE5-EC44FC35735B}" srcOrd="13" destOrd="0" presId="urn:microsoft.com/office/officeart/2008/layout/VerticalCurvedList"/>
    <dgm:cxn modelId="{34FF0333-C958-470E-BAAB-13D5EB59502F}" type="presParOf" srcId="{0E8BF2BB-5888-4B7A-90A4-59340BB352E4}" destId="{DA6373AD-1104-4AFD-89F3-8988D5CBB61C}" srcOrd="14" destOrd="0" presId="urn:microsoft.com/office/officeart/2008/layout/VerticalCurvedList"/>
    <dgm:cxn modelId="{79493BDB-A09C-42D5-9DC5-E8AB0D9EE324}" type="presParOf" srcId="{DA6373AD-1104-4AFD-89F3-8988D5CBB61C}" destId="{044C1E27-DFDC-4053-88A6-25B0A21F47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32736-5B02-48B4-AF85-D696107C80D2}">
      <dsp:nvSpPr>
        <dsp:cNvPr id="0" name=""/>
        <dsp:cNvSpPr/>
      </dsp:nvSpPr>
      <dsp:spPr>
        <a:xfrm>
          <a:off x="-745852" y="-842680"/>
          <a:ext cx="6680640" cy="6680640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1839C-149E-4311-819B-4182980C61B8}">
      <dsp:nvSpPr>
        <dsp:cNvPr id="0" name=""/>
        <dsp:cNvSpPr/>
      </dsp:nvSpPr>
      <dsp:spPr>
        <a:xfrm>
          <a:off x="348131" y="225603"/>
          <a:ext cx="10358993" cy="451008"/>
        </a:xfrm>
        <a:prstGeom prst="rect">
          <a:avLst/>
        </a:prstGeom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798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rgbClr val="2A1A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Acquérir</a:t>
          </a:r>
          <a:r>
            <a:rPr lang="fr-FR" sz="2800" b="1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des connaissances scientifiques et technologiques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48131" y="225603"/>
        <a:ext cx="10358993" cy="451008"/>
      </dsp:txXfrm>
    </dsp:sp>
    <dsp:sp modelId="{1BDAC39C-84D0-4E75-A91B-A0710F8772B2}">
      <dsp:nvSpPr>
        <dsp:cNvPr id="0" name=""/>
        <dsp:cNvSpPr/>
      </dsp:nvSpPr>
      <dsp:spPr>
        <a:xfrm>
          <a:off x="66251" y="169227"/>
          <a:ext cx="563760" cy="563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0E0516-AC45-464A-B2EC-002D50768919}">
      <dsp:nvSpPr>
        <dsp:cNvPr id="0" name=""/>
        <dsp:cNvSpPr/>
      </dsp:nvSpPr>
      <dsp:spPr>
        <a:xfrm>
          <a:off x="756560" y="902512"/>
          <a:ext cx="9950564" cy="451008"/>
        </a:xfrm>
        <a:prstGeom prst="rect">
          <a:avLst/>
        </a:prstGeom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798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Acquérir</a:t>
          </a:r>
          <a:r>
            <a:rPr lang="fr-FR" sz="32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des méthodes efficaces de raisonnement ;</a:t>
          </a:r>
          <a:endParaRPr lang="fr-SN" sz="32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56560" y="902512"/>
        <a:ext cx="9950564" cy="451008"/>
      </dsp:txXfrm>
    </dsp:sp>
    <dsp:sp modelId="{D482506E-FE38-48BF-BBC5-3B62D5A26DF2}">
      <dsp:nvSpPr>
        <dsp:cNvPr id="0" name=""/>
        <dsp:cNvSpPr/>
      </dsp:nvSpPr>
      <dsp:spPr>
        <a:xfrm>
          <a:off x="474680" y="846136"/>
          <a:ext cx="563760" cy="563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-807118"/>
              <a:satOff val="-3943"/>
              <a:lumOff val="1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F33952-CF9A-44C9-AC49-D6479BB07D11}">
      <dsp:nvSpPr>
        <dsp:cNvPr id="0" name=""/>
        <dsp:cNvSpPr/>
      </dsp:nvSpPr>
      <dsp:spPr>
        <a:xfrm>
          <a:off x="980377" y="1578925"/>
          <a:ext cx="9726747" cy="451008"/>
        </a:xfrm>
        <a:prstGeom prst="rect">
          <a:avLst/>
        </a:prstGeom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798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Acquérir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des méthodes efficaces de travail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980377" y="1578925"/>
        <a:ext cx="9726747" cy="451008"/>
      </dsp:txXfrm>
    </dsp:sp>
    <dsp:sp modelId="{1B2FB858-B43B-44C4-AEC3-8211092E5A6C}">
      <dsp:nvSpPr>
        <dsp:cNvPr id="0" name=""/>
        <dsp:cNvSpPr/>
      </dsp:nvSpPr>
      <dsp:spPr>
        <a:xfrm>
          <a:off x="698497" y="1522549"/>
          <a:ext cx="563760" cy="563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-1614235"/>
              <a:satOff val="-7887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D22C28-B019-44CC-B94B-76B7FD8C0A16}">
      <dsp:nvSpPr>
        <dsp:cNvPr id="0" name=""/>
        <dsp:cNvSpPr/>
      </dsp:nvSpPr>
      <dsp:spPr>
        <a:xfrm>
          <a:off x="1051839" y="2255835"/>
          <a:ext cx="9655285" cy="451008"/>
        </a:xfrm>
        <a:prstGeom prst="rect">
          <a:avLst/>
        </a:prstGeom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798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Développer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un sens critique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051839" y="2255835"/>
        <a:ext cx="9655285" cy="451008"/>
      </dsp:txXfrm>
    </dsp:sp>
    <dsp:sp modelId="{A61A5127-4321-4736-BBC5-A47A9AAD28E0}">
      <dsp:nvSpPr>
        <dsp:cNvPr id="0" name=""/>
        <dsp:cNvSpPr/>
      </dsp:nvSpPr>
      <dsp:spPr>
        <a:xfrm>
          <a:off x="769959" y="2199459"/>
          <a:ext cx="563760" cy="563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-2421353"/>
              <a:satOff val="-11830"/>
              <a:lumOff val="4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E7B66-BAFA-4F8B-95D3-956452B78AD3}">
      <dsp:nvSpPr>
        <dsp:cNvPr id="0" name=""/>
        <dsp:cNvSpPr/>
      </dsp:nvSpPr>
      <dsp:spPr>
        <a:xfrm>
          <a:off x="980377" y="2932744"/>
          <a:ext cx="9726747" cy="451008"/>
        </a:xfrm>
        <a:prstGeom prst="rect">
          <a:avLst/>
        </a:prstGeom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798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Développer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une culture d’entreprise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980377" y="2932744"/>
        <a:ext cx="9726747" cy="451008"/>
      </dsp:txXfrm>
    </dsp:sp>
    <dsp:sp modelId="{ADF40B93-3ED2-4D7F-9B7F-55749840D6EF}">
      <dsp:nvSpPr>
        <dsp:cNvPr id="0" name=""/>
        <dsp:cNvSpPr/>
      </dsp:nvSpPr>
      <dsp:spPr>
        <a:xfrm>
          <a:off x="698497" y="2876368"/>
          <a:ext cx="563760" cy="563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-3228470"/>
              <a:satOff val="-15774"/>
              <a:lumOff val="5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0C5CE4-448D-46E6-9036-B6B44E3D7BF9}">
      <dsp:nvSpPr>
        <dsp:cNvPr id="0" name=""/>
        <dsp:cNvSpPr/>
      </dsp:nvSpPr>
      <dsp:spPr>
        <a:xfrm>
          <a:off x="756560" y="3609157"/>
          <a:ext cx="9950564" cy="45100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798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Développer une culture citoyenne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56560" y="3609157"/>
        <a:ext cx="9950564" cy="451008"/>
      </dsp:txXfrm>
    </dsp:sp>
    <dsp:sp modelId="{75553535-DF23-408F-90BE-ED3E46E8F0E6}">
      <dsp:nvSpPr>
        <dsp:cNvPr id="0" name=""/>
        <dsp:cNvSpPr/>
      </dsp:nvSpPr>
      <dsp:spPr>
        <a:xfrm>
          <a:off x="474680" y="3552781"/>
          <a:ext cx="563760" cy="563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-4035588"/>
              <a:satOff val="-19717"/>
              <a:lumOff val="73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604A2C-32E3-48F8-8AE5-EC44FC35735B}">
      <dsp:nvSpPr>
        <dsp:cNvPr id="0" name=""/>
        <dsp:cNvSpPr/>
      </dsp:nvSpPr>
      <dsp:spPr>
        <a:xfrm>
          <a:off x="348131" y="4286067"/>
          <a:ext cx="10358993" cy="451008"/>
        </a:xfrm>
        <a:prstGeom prst="rect">
          <a:avLst/>
        </a:prstGeom>
        <a:solidFill>
          <a:srgbClr val="656A59">
            <a:lumMod val="40000"/>
            <a:lumOff val="60000"/>
          </a:srgbClr>
        </a:soli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7988" tIns="71120" rIns="71120" bIns="7112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Développer</a:t>
          </a:r>
          <a:r>
            <a:rPr lang="fr-FR" sz="2800" b="1" kern="12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rPr>
            <a:t> leur autonomie d’action ;</a:t>
          </a:r>
          <a:endParaRPr lang="fr-SN" sz="2800" b="1" kern="1200" dirty="0">
            <a:solidFill>
              <a:schemeClr val="bg2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48131" y="4286067"/>
        <a:ext cx="10358993" cy="451008"/>
      </dsp:txXfrm>
    </dsp:sp>
    <dsp:sp modelId="{044C1E27-DFDC-4053-88A6-25B0A21F47C9}">
      <dsp:nvSpPr>
        <dsp:cNvPr id="0" name=""/>
        <dsp:cNvSpPr/>
      </dsp:nvSpPr>
      <dsp:spPr>
        <a:xfrm>
          <a:off x="66251" y="4229691"/>
          <a:ext cx="563760" cy="563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-4842705"/>
              <a:satOff val="-23661"/>
              <a:lumOff val="8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G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45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368380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329318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181965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G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489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223642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1668806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119829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19064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G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35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</p:spTree>
    <p:extLst>
      <p:ext uri="{BB962C8B-B14F-4D97-AF65-F5344CB8AC3E}">
        <p14:creationId xmlns:p14="http://schemas.microsoft.com/office/powerpoint/2010/main" val="10415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F713E5-2518-A74E-815A-A655DBBFBF70}" type="datetimeFigureOut">
              <a:rPr lang="fr-GL" smtClean="0"/>
              <a:t>2022-08-28</a:t>
            </a:fld>
            <a:endParaRPr lang="fr-G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G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7389E3-EB18-7645-820F-E058B497CA2C}" type="slidenum">
              <a:rPr lang="fr-GL" smtClean="0"/>
              <a:t>‹N°›</a:t>
            </a:fld>
            <a:endParaRPr lang="fr-G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846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F06B8D1-E7A5-D4D1-AA4E-66E8C6584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46" y="3429000"/>
            <a:ext cx="10474036" cy="2376055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accent1"/>
                </a:solidFill>
                <a:latin typeface="+mj-lt"/>
              </a:rPr>
              <a:t>Présentation Maquette de Programme et Sensibilisation sur le métier</a:t>
            </a:r>
          </a:p>
          <a:p>
            <a:endParaRPr lang="fr-GL" sz="44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0317B8-42FC-4B2F-DEF4-9D498FBE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10" y="245202"/>
            <a:ext cx="4405979" cy="1943816"/>
          </a:xfrm>
          <a:prstGeom prst="roundRect">
            <a:avLst>
              <a:gd name="adj" fmla="val 8594"/>
            </a:avLst>
          </a:prstGeom>
          <a:solidFill>
            <a:srgbClr val="D2AF77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334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98C7CA-B4DF-9FC9-E869-81D563A9F6BA}"/>
              </a:ext>
            </a:extLst>
          </p:cNvPr>
          <p:cNvSpPr txBox="1"/>
          <p:nvPr/>
        </p:nvSpPr>
        <p:spPr>
          <a:xfrm>
            <a:off x="216059" y="1148071"/>
            <a:ext cx="358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UNI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TÉS </a:t>
            </a: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ENSE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IGNEMENTS</a:t>
            </a:r>
            <a:endParaRPr lang="fr-GL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3F77AE9-1A7A-777E-94D3-1E709DA75D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884" y="212722"/>
            <a:ext cx="10978587" cy="765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fr-GL"/>
            </a:defPPr>
            <a:lvl1pPr>
              <a:defRPr sz="2400">
                <a:solidFill>
                  <a:schemeClr val="accent1"/>
                </a:solidFill>
                <a:latin typeface="Arial Rounded MT Bold" panose="020F0704030504030204" pitchFamily="34" charset="77"/>
              </a:defRPr>
            </a:lvl1pPr>
          </a:lstStyle>
          <a:p>
            <a:r>
              <a:rPr lang="fr-FR" sz="4400" dirty="0">
                <a:latin typeface="+mj-lt"/>
              </a:rPr>
              <a:t>7</a:t>
            </a:r>
            <a:r>
              <a:rPr lang="fr-FR" sz="4400">
                <a:latin typeface="+mj-lt"/>
              </a:rPr>
              <a:t>. Disigner </a:t>
            </a:r>
            <a:r>
              <a:rPr lang="fr-FR" sz="4400" dirty="0">
                <a:latin typeface="+mj-lt"/>
              </a:rPr>
              <a:t>une application web/mobile</a:t>
            </a:r>
            <a:endParaRPr lang="fr-GL" sz="44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27443-FD87-3BA7-C4E9-6E886FD375E0}"/>
              </a:ext>
            </a:extLst>
          </p:cNvPr>
          <p:cNvSpPr txBox="1"/>
          <p:nvPr/>
        </p:nvSpPr>
        <p:spPr>
          <a:xfrm>
            <a:off x="2552218" y="2193931"/>
            <a:ext cx="4056926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UX / Design Thinking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06F385-257E-147B-6456-4D3E55C8340F}"/>
              </a:ext>
            </a:extLst>
          </p:cNvPr>
          <p:cNvSpPr txBox="1"/>
          <p:nvPr/>
        </p:nvSpPr>
        <p:spPr>
          <a:xfrm>
            <a:off x="4265271" y="4207926"/>
            <a:ext cx="255221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UI Design </a:t>
            </a:r>
          </a:p>
        </p:txBody>
      </p:sp>
    </p:spTree>
    <p:extLst>
      <p:ext uri="{BB962C8B-B14F-4D97-AF65-F5344CB8AC3E}">
        <p14:creationId xmlns:p14="http://schemas.microsoft.com/office/powerpoint/2010/main" val="5072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569C4-513A-22A2-FAD5-ED5563F6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1655601"/>
            <a:ext cx="10178322" cy="1353818"/>
          </a:xfrm>
        </p:spPr>
        <p:txBody>
          <a:bodyPr>
            <a:normAutofit/>
          </a:bodyPr>
          <a:lstStyle/>
          <a:p>
            <a:pPr marL="685800" indent="-685800">
              <a:buFont typeface="Wingdings" pitchFamily="2" charset="2"/>
              <a:buChar char="v"/>
            </a:pPr>
            <a:r>
              <a:rPr lang="fr-FR" sz="4400" dirty="0">
                <a:solidFill>
                  <a:schemeClr val="accent1"/>
                </a:solidFill>
              </a:rPr>
              <a:t>P</a:t>
            </a:r>
            <a:r>
              <a:rPr lang="fr-GL" sz="4400" dirty="0">
                <a:solidFill>
                  <a:schemeClr val="accent1"/>
                </a:solidFill>
              </a:rPr>
              <a:t>rojet de fin de formation (PFF)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A88BDC-1B67-B8CD-A09B-146995E88882}"/>
              </a:ext>
            </a:extLst>
          </p:cNvPr>
          <p:cNvSpPr txBox="1"/>
          <p:nvPr/>
        </p:nvSpPr>
        <p:spPr>
          <a:xfrm>
            <a:off x="127322" y="4392592"/>
            <a:ext cx="12477509" cy="98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marL="685800" indent="-685800" defTabSz="9144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v"/>
              <a:defRPr sz="51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GL" sz="4800" dirty="0"/>
              <a:t>travail personnel de l’apprenant (tpa)</a:t>
            </a:r>
          </a:p>
        </p:txBody>
      </p:sp>
    </p:spTree>
    <p:extLst>
      <p:ext uri="{BB962C8B-B14F-4D97-AF65-F5344CB8AC3E}">
        <p14:creationId xmlns:p14="http://schemas.microsoft.com/office/powerpoint/2010/main" val="94889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BC35BA4-8B62-4411-9FBC-02FEC6DC3182}"/>
              </a:ext>
            </a:extLst>
          </p:cNvPr>
          <p:cNvSpPr txBox="1"/>
          <p:nvPr/>
        </p:nvSpPr>
        <p:spPr>
          <a:xfrm>
            <a:off x="289367" y="173246"/>
            <a:ext cx="11331615" cy="84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685800" indent="-685800" defTabSz="9144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v"/>
              <a:defRPr sz="44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SN" dirty="0"/>
              <a:t>Objectifs Généraux de la Formation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46942049"/>
              </p:ext>
            </p:extLst>
          </p:nvPr>
        </p:nvGraphicFramePr>
        <p:xfrm>
          <a:off x="745824" y="1322508"/>
          <a:ext cx="10773377" cy="4962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86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5FE9A7-9061-0D68-5CCB-A622D3677A3C}"/>
              </a:ext>
            </a:extLst>
          </p:cNvPr>
          <p:cNvSpPr txBox="1"/>
          <p:nvPr/>
        </p:nvSpPr>
        <p:spPr>
          <a:xfrm>
            <a:off x="469692" y="765976"/>
            <a:ext cx="5763718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SN" sz="2800" dirty="0"/>
              <a:t>11. L’intelligence émotionnelle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AA8AE7-62DA-1603-B3D6-0327CA4B7EB4}"/>
              </a:ext>
            </a:extLst>
          </p:cNvPr>
          <p:cNvSpPr txBox="1"/>
          <p:nvPr/>
        </p:nvSpPr>
        <p:spPr>
          <a:xfrm>
            <a:off x="2690339" y="0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</a:rPr>
              <a:t>Softs </a:t>
            </a:r>
            <a:r>
              <a:rPr lang="fr-FR" sz="3600" dirty="0" err="1">
                <a:solidFill>
                  <a:schemeClr val="accent1"/>
                </a:solidFill>
                <a:latin typeface="+mj-lt"/>
                <a:ea typeface="Cambria" panose="02040503050406030204" pitchFamily="18" charset="0"/>
              </a:rPr>
              <a:t>Skills</a:t>
            </a:r>
            <a:r>
              <a:rPr lang="fr-FR" sz="3600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</a:rPr>
              <a:t> Développés</a:t>
            </a:r>
            <a:endParaRPr lang="fr-SN" sz="3600" dirty="0">
              <a:solidFill>
                <a:schemeClr val="accent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DD92AB-34F2-2965-8A53-E9462B6C13CF}"/>
              </a:ext>
            </a:extLst>
          </p:cNvPr>
          <p:cNvSpPr txBox="1"/>
          <p:nvPr/>
        </p:nvSpPr>
        <p:spPr>
          <a:xfrm>
            <a:off x="8122486" y="784218"/>
            <a:ext cx="3599822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latin typeface="Arial Rounded MT Bold" panose="020F0704030504030204" pitchFamily="34" charset="77"/>
                <a:ea typeface="Cambria" panose="02040503050406030204" pitchFamily="18" charset="0"/>
              </a:rPr>
              <a:t>1. L’esprit d’équipe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A63538-285C-9F44-B530-033921316D64}"/>
              </a:ext>
            </a:extLst>
          </p:cNvPr>
          <p:cNvSpPr txBox="1"/>
          <p:nvPr/>
        </p:nvSpPr>
        <p:spPr>
          <a:xfrm>
            <a:off x="7992790" y="2094487"/>
            <a:ext cx="2537266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FR" sz="2800" dirty="0"/>
              <a:t>2. </a:t>
            </a:r>
            <a:r>
              <a:rPr lang="fr-FR" sz="2800"/>
              <a:t>La </a:t>
            </a:r>
            <a:r>
              <a:rPr lang="fr-FR" sz="2800" dirty="0"/>
              <a:t>Rigueur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D4DC32-3AE8-AADB-738E-D5F9BC786ED2}"/>
              </a:ext>
            </a:extLst>
          </p:cNvPr>
          <p:cNvSpPr txBox="1"/>
          <p:nvPr/>
        </p:nvSpPr>
        <p:spPr>
          <a:xfrm>
            <a:off x="163642" y="5397111"/>
            <a:ext cx="23309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FR" sz="2800" dirty="0"/>
              <a:t>3</a:t>
            </a:r>
            <a:r>
              <a:rPr lang="fr-FR" sz="2800"/>
              <a:t>. L’Agilité</a:t>
            </a:r>
            <a:endParaRPr lang="fr-FR" sz="28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386CB4F-133C-C2B6-745E-B44C4B2ECBCC}"/>
              </a:ext>
            </a:extLst>
          </p:cNvPr>
          <p:cNvSpPr txBox="1"/>
          <p:nvPr/>
        </p:nvSpPr>
        <p:spPr>
          <a:xfrm>
            <a:off x="4418041" y="5806122"/>
            <a:ext cx="74088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FR" sz="2800" dirty="0"/>
              <a:t>4. la résolution de problèmes complexes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046763-8E27-66A1-7D6C-D84BF29FE39E}"/>
              </a:ext>
            </a:extLst>
          </p:cNvPr>
          <p:cNvSpPr txBox="1"/>
          <p:nvPr/>
        </p:nvSpPr>
        <p:spPr>
          <a:xfrm>
            <a:off x="4047501" y="4833083"/>
            <a:ext cx="409699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FR" sz="2800" dirty="0"/>
              <a:t>5. Le Sens relationnel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702AA9B-E7D9-98D4-DCEF-BC72E3053BB6}"/>
              </a:ext>
            </a:extLst>
          </p:cNvPr>
          <p:cNvSpPr txBox="1"/>
          <p:nvPr/>
        </p:nvSpPr>
        <p:spPr>
          <a:xfrm>
            <a:off x="163642" y="3463434"/>
            <a:ext cx="3065884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SN" sz="2800" dirty="0"/>
              <a:t>6. La Créativité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31BF7D-DE9D-0937-3296-827628F636D0}"/>
              </a:ext>
            </a:extLst>
          </p:cNvPr>
          <p:cNvSpPr txBox="1"/>
          <p:nvPr/>
        </p:nvSpPr>
        <p:spPr>
          <a:xfrm>
            <a:off x="6650320" y="3889592"/>
            <a:ext cx="4614474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SN" sz="2800" dirty="0"/>
              <a:t>7. L’esprit d’entreprendre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AC56AC-14E4-B720-2F5A-54FD41C1491B}"/>
              </a:ext>
            </a:extLst>
          </p:cNvPr>
          <p:cNvSpPr txBox="1"/>
          <p:nvPr/>
        </p:nvSpPr>
        <p:spPr>
          <a:xfrm>
            <a:off x="4345897" y="2910326"/>
            <a:ext cx="3500203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SN" sz="2800" dirty="0"/>
              <a:t>8. Respect Mutuel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38CC3E-0D5C-3A89-4FC3-180EF23CCB21}"/>
              </a:ext>
            </a:extLst>
          </p:cNvPr>
          <p:cNvSpPr txBox="1"/>
          <p:nvPr/>
        </p:nvSpPr>
        <p:spPr>
          <a:xfrm>
            <a:off x="680407" y="1633444"/>
            <a:ext cx="3097965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Arial Rounded MT Bold" panose="020F0704030504030204" pitchFamily="34" charset="77"/>
                <a:ea typeface="Cambria" panose="02040503050406030204" pitchFamily="18" charset="0"/>
              </a:defRPr>
            </a:lvl1pPr>
          </a:lstStyle>
          <a:p>
            <a:r>
              <a:rPr lang="fr-SN" sz="2800" dirty="0"/>
              <a:t>10. L’empathie</a:t>
            </a:r>
          </a:p>
        </p:txBody>
      </p:sp>
    </p:spTree>
    <p:extLst>
      <p:ext uri="{BB962C8B-B14F-4D97-AF65-F5344CB8AC3E}">
        <p14:creationId xmlns:p14="http://schemas.microsoft.com/office/powerpoint/2010/main" val="315250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3B40C3F-3715-B628-C7B5-4D448980DE70}"/>
              </a:ext>
            </a:extLst>
          </p:cNvPr>
          <p:cNvSpPr txBox="1"/>
          <p:nvPr/>
        </p:nvSpPr>
        <p:spPr>
          <a:xfrm>
            <a:off x="3597512" y="0"/>
            <a:ext cx="44971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SN" sz="4000" b="1" dirty="0">
                <a:solidFill>
                  <a:schemeClr val="accent1"/>
                </a:solidFill>
                <a:latin typeface="+mj-lt"/>
              </a:rPr>
              <a:t>DÉBOUCHÉS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C4EBAB-8B30-EC7E-9D29-96260005E8A3}"/>
              </a:ext>
            </a:extLst>
          </p:cNvPr>
          <p:cNvSpPr txBox="1"/>
          <p:nvPr/>
        </p:nvSpPr>
        <p:spPr>
          <a:xfrm>
            <a:off x="1517626" y="1030465"/>
            <a:ext cx="4828210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 dirty="0"/>
              <a:t>Web Marketeur et dessiner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35AEAE-2EBB-EFFA-79AD-668AAEB1A698}"/>
              </a:ext>
            </a:extLst>
          </p:cNvPr>
          <p:cNvSpPr txBox="1"/>
          <p:nvPr/>
        </p:nvSpPr>
        <p:spPr>
          <a:xfrm>
            <a:off x="1112206" y="2380960"/>
            <a:ext cx="2789417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 dirty="0"/>
              <a:t>Data </a:t>
            </a:r>
            <a:r>
              <a:rPr lang="fr-SN" dirty="0" err="1"/>
              <a:t>Scientist</a:t>
            </a:r>
            <a:endParaRPr lang="fr-S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79510A-7F58-A633-CE23-5F069066CB1B}"/>
              </a:ext>
            </a:extLst>
          </p:cNvPr>
          <p:cNvSpPr txBox="1"/>
          <p:nvPr/>
        </p:nvSpPr>
        <p:spPr>
          <a:xfrm>
            <a:off x="3033011" y="3404353"/>
            <a:ext cx="331282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/>
              <a:t>Business Analyst</a:t>
            </a:r>
            <a:endParaRPr lang="fr-SN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B99BA7-EB3E-875F-8932-620F175FA917}"/>
              </a:ext>
            </a:extLst>
          </p:cNvPr>
          <p:cNvSpPr txBox="1"/>
          <p:nvPr/>
        </p:nvSpPr>
        <p:spPr>
          <a:xfrm>
            <a:off x="1768154" y="4493648"/>
            <a:ext cx="2163577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/>
              <a:t>Infographe</a:t>
            </a:r>
            <a:endParaRPr lang="fr-SN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119B7F-32C3-D3E3-6F1E-FE03D0A81BB7}"/>
              </a:ext>
            </a:extLst>
          </p:cNvPr>
          <p:cNvSpPr txBox="1"/>
          <p:nvPr/>
        </p:nvSpPr>
        <p:spPr>
          <a:xfrm>
            <a:off x="6932386" y="4547268"/>
            <a:ext cx="3491460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/>
              <a:t>Analyste Marketing</a:t>
            </a:r>
            <a:endParaRPr lang="fr-SN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108CE2-A668-9038-2067-C1EAE060C363}"/>
              </a:ext>
            </a:extLst>
          </p:cNvPr>
          <p:cNvSpPr txBox="1"/>
          <p:nvPr/>
        </p:nvSpPr>
        <p:spPr>
          <a:xfrm>
            <a:off x="2506914" y="5155998"/>
            <a:ext cx="3852472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 dirty="0"/>
              <a:t>Community Manager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92C5F9A-FE5B-43E7-FE2B-32B5E4157389}"/>
              </a:ext>
            </a:extLst>
          </p:cNvPr>
          <p:cNvSpPr txBox="1"/>
          <p:nvPr/>
        </p:nvSpPr>
        <p:spPr>
          <a:xfrm>
            <a:off x="5029822" y="5988845"/>
            <a:ext cx="663939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 dirty="0"/>
              <a:t>Développeur d’application web/mobil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F0ECD3-3CAC-CE73-3CEA-DADB4D0F55EE}"/>
              </a:ext>
            </a:extLst>
          </p:cNvPr>
          <p:cNvSpPr txBox="1"/>
          <p:nvPr/>
        </p:nvSpPr>
        <p:spPr>
          <a:xfrm>
            <a:off x="7470097" y="1245370"/>
            <a:ext cx="3979887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 dirty="0"/>
              <a:t>Annaliste de données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AB49321-7A62-AE51-0752-DF4BC3626619}"/>
              </a:ext>
            </a:extLst>
          </p:cNvPr>
          <p:cNvSpPr txBox="1"/>
          <p:nvPr/>
        </p:nvSpPr>
        <p:spPr>
          <a:xfrm>
            <a:off x="5029823" y="2489357"/>
            <a:ext cx="663939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 dirty="0"/>
              <a:t>Responsable transformation digitale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6101A5-EACC-EE0D-83AB-822C7CEE4D7A}"/>
              </a:ext>
            </a:extLst>
          </p:cNvPr>
          <p:cNvSpPr txBox="1"/>
          <p:nvPr/>
        </p:nvSpPr>
        <p:spPr>
          <a:xfrm>
            <a:off x="8349520" y="3583814"/>
            <a:ext cx="2768184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SN" dirty="0"/>
              <a:t>Technicien BI</a:t>
            </a:r>
          </a:p>
        </p:txBody>
      </p:sp>
    </p:spTree>
    <p:extLst>
      <p:ext uri="{BB962C8B-B14F-4D97-AF65-F5344CB8AC3E}">
        <p14:creationId xmlns:p14="http://schemas.microsoft.com/office/powerpoint/2010/main" val="223097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67EE6-202A-0410-F29F-07CC026B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12562"/>
            <a:ext cx="10178322" cy="1161602"/>
          </a:xfrm>
        </p:spPr>
        <p:txBody>
          <a:bodyPr/>
          <a:lstStyle/>
          <a:p>
            <a:pPr algn="ctr"/>
            <a:r>
              <a:rPr lang="fr-GL" dirty="0">
                <a:solidFill>
                  <a:schemeClr val="accent1"/>
                </a:solidFill>
              </a:rPr>
              <a:t>TYPE</a:t>
            </a:r>
            <a:r>
              <a:rPr lang="fr-GL" dirty="0"/>
              <a:t> </a:t>
            </a:r>
            <a:r>
              <a:rPr lang="fr-GL" dirty="0">
                <a:solidFill>
                  <a:schemeClr val="accent1"/>
                </a:solidFill>
              </a:rPr>
              <a:t>D’ORDINATEUR</a:t>
            </a:r>
          </a:p>
        </p:txBody>
      </p:sp>
      <p:pic>
        <p:nvPicPr>
          <p:cNvPr id="9224" name="Picture 8" descr="Ordinateur Portable HP Fin PNG transparents - StickPNG">
            <a:extLst>
              <a:ext uri="{FF2B5EF4-FFF2-40B4-BE49-F238E27FC236}">
                <a16:creationId xmlns:a16="http://schemas.microsoft.com/office/drawing/2014/main" id="{377788E1-A35A-F335-6698-F593D7F9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87" y="1274163"/>
            <a:ext cx="4679912" cy="38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B055C4-63DF-A561-C28B-CE9373D0ACD5}"/>
              </a:ext>
            </a:extLst>
          </p:cNvPr>
          <p:cNvSpPr txBox="1"/>
          <p:nvPr/>
        </p:nvSpPr>
        <p:spPr>
          <a:xfrm>
            <a:off x="6541608" y="1959963"/>
            <a:ext cx="53455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/>
                </a:solidFill>
              </a:rPr>
              <a:t>R</a:t>
            </a:r>
            <a:r>
              <a:rPr lang="fr-GL" sz="4000" b="1" dirty="0">
                <a:solidFill>
                  <a:schemeClr val="accent1"/>
                </a:solidFill>
              </a:rPr>
              <a:t>am : &gt; 8 GIGA</a:t>
            </a:r>
          </a:p>
          <a:p>
            <a:r>
              <a:rPr lang="fr-FR" sz="4000" b="1" dirty="0">
                <a:solidFill>
                  <a:schemeClr val="accent1"/>
                </a:solidFill>
              </a:rPr>
              <a:t>P</a:t>
            </a:r>
            <a:r>
              <a:rPr lang="fr-GL" sz="4000" b="1" dirty="0">
                <a:solidFill>
                  <a:schemeClr val="accent1"/>
                </a:solidFill>
              </a:rPr>
              <a:t>rocesseur : &gt; 2. HT  </a:t>
            </a:r>
          </a:p>
          <a:p>
            <a:r>
              <a:rPr lang="fr-FR" sz="4000" b="1" dirty="0">
                <a:solidFill>
                  <a:schemeClr val="accent1"/>
                </a:solidFill>
              </a:rPr>
              <a:t>G</a:t>
            </a:r>
            <a:r>
              <a:rPr lang="fr-GL" sz="4000" b="1" dirty="0">
                <a:solidFill>
                  <a:schemeClr val="accent1"/>
                </a:solidFill>
              </a:rPr>
              <a:t>énération : &gt; 7</a:t>
            </a:r>
          </a:p>
          <a:p>
            <a:r>
              <a:rPr lang="fr-FR" sz="4000" b="1" dirty="0">
                <a:solidFill>
                  <a:schemeClr val="accent1"/>
                </a:solidFill>
              </a:rPr>
              <a:t>S</a:t>
            </a:r>
            <a:r>
              <a:rPr lang="fr-GL" sz="4000" b="1" dirty="0">
                <a:solidFill>
                  <a:schemeClr val="accent1"/>
                </a:solidFill>
              </a:rPr>
              <a:t>tockage : &gt;500 GIGA</a:t>
            </a:r>
          </a:p>
        </p:txBody>
      </p:sp>
    </p:spTree>
    <p:extLst>
      <p:ext uri="{BB962C8B-B14F-4D97-AF65-F5344CB8AC3E}">
        <p14:creationId xmlns:p14="http://schemas.microsoft.com/office/powerpoint/2010/main" val="285990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D5FC-AEDD-DEE5-CCEB-99E0F813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849" y="4114937"/>
            <a:ext cx="8047220" cy="1492132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</a:t>
            </a:r>
            <a:r>
              <a:rPr lang="fr-GL" dirty="0">
                <a:solidFill>
                  <a:schemeClr val="accent1"/>
                </a:solidFill>
              </a:rPr>
              <a:t>’impossible n’est pas apd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F38DD6-0DAF-7CF1-50C7-FE3F21A05177}"/>
              </a:ext>
            </a:extLst>
          </p:cNvPr>
          <p:cNvSpPr txBox="1"/>
          <p:nvPr/>
        </p:nvSpPr>
        <p:spPr>
          <a:xfrm>
            <a:off x="5536367" y="2081751"/>
            <a:ext cx="2768184" cy="105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Clr>
                <a:srgbClr val="D5B279"/>
              </a:buClr>
            </a:pPr>
            <a:r>
              <a:rPr lang="fr-SN" sz="4800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9615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C63F5-ED5B-2956-A5AC-623251D6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98" y="14111"/>
            <a:ext cx="10178322" cy="816828"/>
          </a:xfrm>
        </p:spPr>
        <p:txBody>
          <a:bodyPr/>
          <a:lstStyle/>
          <a:p>
            <a:pPr algn="ctr"/>
            <a:r>
              <a:rPr lang="fr-GL" dirty="0">
                <a:solidFill>
                  <a:schemeClr val="accent1"/>
                </a:solidFill>
              </a:rPr>
              <a:t>RESPONSABLES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0D9D3B-45B3-0FAD-4A7C-C95591E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08" y="1675723"/>
            <a:ext cx="11797884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fr-GL" sz="4800" dirty="0">
                <a:solidFill>
                  <a:schemeClr val="accent1"/>
                </a:solidFill>
                <a:latin typeface="+mj-lt"/>
              </a:rPr>
              <a:t>      Responsable Métier: Pape Ibrahima Niang</a:t>
            </a:r>
          </a:p>
          <a:p>
            <a:pPr marL="914400" indent="-914400">
              <a:buClr>
                <a:schemeClr val="accent1"/>
              </a:buClr>
              <a:buFont typeface="+mj-lt"/>
              <a:buAutoNum type="arabicPeriod"/>
            </a:pPr>
            <a:endParaRPr lang="fr-GL" sz="4800" dirty="0">
              <a:solidFill>
                <a:schemeClr val="accent1"/>
              </a:solidFill>
              <a:latin typeface="+mj-lt"/>
            </a:endParaRPr>
          </a:p>
          <a:p>
            <a:pPr marL="914400" indent="-914400">
              <a:buClr>
                <a:schemeClr val="accent1"/>
              </a:buClr>
              <a:buFont typeface="+mj-lt"/>
              <a:buAutoNum type="arabicPeriod"/>
            </a:pPr>
            <a:endParaRPr lang="fr-GL" sz="48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fr-GL" sz="4800" dirty="0">
                <a:solidFill>
                  <a:schemeClr val="accent1"/>
                </a:solidFill>
                <a:latin typeface="+mj-lt"/>
              </a:rPr>
              <a:t>      Assitante pédagogique: Ndéye Fatou Ba </a:t>
            </a:r>
          </a:p>
        </p:txBody>
      </p:sp>
    </p:spTree>
    <p:extLst>
      <p:ext uri="{BB962C8B-B14F-4D97-AF65-F5344CB8AC3E}">
        <p14:creationId xmlns:p14="http://schemas.microsoft.com/office/powerpoint/2010/main" val="36314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768FB36-43B5-3D3E-4EF7-B36ED55F6815}"/>
              </a:ext>
            </a:extLst>
          </p:cNvPr>
          <p:cNvSpPr txBox="1"/>
          <p:nvPr/>
        </p:nvSpPr>
        <p:spPr>
          <a:xfrm>
            <a:off x="3604845" y="-125040"/>
            <a:ext cx="562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GL" sz="4000" u="sng" dirty="0">
                <a:latin typeface="+mj-lt"/>
              </a:rPr>
              <a:t>Compétences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5BE9A6-C471-0237-69D0-1591945D3502}"/>
              </a:ext>
            </a:extLst>
          </p:cNvPr>
          <p:cNvSpPr txBox="1"/>
          <p:nvPr/>
        </p:nvSpPr>
        <p:spPr>
          <a:xfrm>
            <a:off x="291970" y="582846"/>
            <a:ext cx="817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GL"/>
            </a:defPPr>
            <a:lvl1pPr>
              <a:defRPr sz="2400">
                <a:solidFill>
                  <a:schemeClr val="accent1"/>
                </a:solidFill>
                <a:latin typeface="Arial Rounded MT Bold" panose="020F0704030504030204" pitchFamily="34" charset="77"/>
              </a:defRPr>
            </a:lvl1pPr>
          </a:lstStyle>
          <a:p>
            <a:r>
              <a:rPr lang="fr-GL" sz="3200" dirty="0">
                <a:latin typeface="+mj-lt"/>
              </a:rPr>
              <a:t>1.     Dévelop</a:t>
            </a:r>
            <a:r>
              <a:rPr lang="fr-FR" sz="3200" dirty="0">
                <a:latin typeface="+mj-lt"/>
              </a:rPr>
              <a:t>p</a:t>
            </a:r>
            <a:r>
              <a:rPr lang="fr-GL" sz="3200" dirty="0">
                <a:latin typeface="+mj-lt"/>
              </a:rPr>
              <a:t>er une application web et mobile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088BE2-89FC-D77A-A6BD-E95D12264E54}"/>
              </a:ext>
            </a:extLst>
          </p:cNvPr>
          <p:cNvSpPr txBox="1"/>
          <p:nvPr/>
        </p:nvSpPr>
        <p:spPr>
          <a:xfrm>
            <a:off x="291970" y="1435667"/>
            <a:ext cx="5324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dirty="0"/>
              <a:t>2.     R</a:t>
            </a:r>
            <a:r>
              <a:rPr lang="fr-GL" dirty="0"/>
              <a:t>éaliser un business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A712CB-40DC-D9B6-7BBF-819D980C5F5D}"/>
              </a:ext>
            </a:extLst>
          </p:cNvPr>
          <p:cNvSpPr txBox="1"/>
          <p:nvPr/>
        </p:nvSpPr>
        <p:spPr>
          <a:xfrm>
            <a:off x="291970" y="2293867"/>
            <a:ext cx="766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GL"/>
            </a:defPPr>
            <a:lvl1pPr>
              <a:defRPr sz="2400">
                <a:solidFill>
                  <a:schemeClr val="accent1"/>
                </a:solidFill>
                <a:latin typeface="Arial Rounded MT Bold" panose="020F0704030504030204" pitchFamily="34" charset="77"/>
              </a:defRPr>
            </a:lvl1pPr>
          </a:lstStyle>
          <a:p>
            <a:r>
              <a:rPr lang="fr-FR" sz="3200" dirty="0">
                <a:latin typeface="+mj-lt"/>
              </a:rPr>
              <a:t>3.     R</a:t>
            </a:r>
            <a:r>
              <a:rPr lang="fr-GL" sz="3200" dirty="0">
                <a:latin typeface="+mj-lt"/>
              </a:rPr>
              <a:t>éaliser des contenus infographique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428B3B-C24A-E20F-FAE9-57BB56636BED}"/>
              </a:ext>
            </a:extLst>
          </p:cNvPr>
          <p:cNvSpPr txBox="1"/>
          <p:nvPr/>
        </p:nvSpPr>
        <p:spPr>
          <a:xfrm>
            <a:off x="291970" y="3114183"/>
            <a:ext cx="7141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dirty="0"/>
              <a:t>4.     Faire du  Community Management</a:t>
            </a:r>
            <a:endParaRPr lang="fr-GL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CEC33-288D-FE07-330A-F851FCCE3A10}"/>
              </a:ext>
            </a:extLst>
          </p:cNvPr>
          <p:cNvSpPr txBox="1"/>
          <p:nvPr/>
        </p:nvSpPr>
        <p:spPr>
          <a:xfrm>
            <a:off x="291970" y="3999509"/>
            <a:ext cx="77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dirty="0"/>
              <a:t>5.     Réaliser des projets en data sciences</a:t>
            </a:r>
            <a:endParaRPr lang="fr-GL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F7BBE-07E4-FBE2-9265-14306EA624F1}"/>
              </a:ext>
            </a:extLst>
          </p:cNvPr>
          <p:cNvSpPr txBox="1"/>
          <p:nvPr/>
        </p:nvSpPr>
        <p:spPr>
          <a:xfrm>
            <a:off x="291970" y="4965314"/>
            <a:ext cx="8272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dirty="0"/>
              <a:t>6.     Faire des rapports et des tableaux de bords</a:t>
            </a:r>
            <a:endParaRPr lang="fr-GL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215FC6-FB5A-01C2-04E1-0D619CDC0B35}"/>
              </a:ext>
            </a:extLst>
          </p:cNvPr>
          <p:cNvSpPr txBox="1"/>
          <p:nvPr/>
        </p:nvSpPr>
        <p:spPr>
          <a:xfrm>
            <a:off x="291970" y="5918267"/>
            <a:ext cx="733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dirty="0"/>
              <a:t>7.      Designer une application web/mobile</a:t>
            </a:r>
            <a:endParaRPr lang="fr-GL" dirty="0"/>
          </a:p>
        </p:txBody>
      </p:sp>
    </p:spTree>
    <p:extLst>
      <p:ext uri="{BB962C8B-B14F-4D97-AF65-F5344CB8AC3E}">
        <p14:creationId xmlns:p14="http://schemas.microsoft.com/office/powerpoint/2010/main" val="11139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2CAE59-817C-4126-EC3F-CA160CBC87C6}"/>
              </a:ext>
            </a:extLst>
          </p:cNvPr>
          <p:cNvSpPr txBox="1"/>
          <p:nvPr/>
        </p:nvSpPr>
        <p:spPr>
          <a:xfrm>
            <a:off x="273934" y="84308"/>
            <a:ext cx="11644131" cy="742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GL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54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GL" sz="4400" dirty="0"/>
              <a:t>1. Dévelop</a:t>
            </a:r>
            <a:r>
              <a:rPr lang="fr-FR" sz="4400" dirty="0"/>
              <a:t>p</a:t>
            </a:r>
            <a:r>
              <a:rPr lang="fr-GL" sz="4400" dirty="0"/>
              <a:t>er une application web et mobile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4276DD-D24A-A09F-FAC8-926654C501EA}"/>
              </a:ext>
            </a:extLst>
          </p:cNvPr>
          <p:cNvSpPr txBox="1"/>
          <p:nvPr/>
        </p:nvSpPr>
        <p:spPr>
          <a:xfrm>
            <a:off x="1212447" y="1346994"/>
            <a:ext cx="138317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b="1"/>
            </a:lvl1pPr>
          </a:lstStyle>
          <a:p>
            <a:r>
              <a:rPr lang="fr-GL" sz="2800" dirty="0">
                <a:latin typeface="Arial Rounded MT Bold" panose="020F0704030504030204" pitchFamily="34" charset="77"/>
              </a:rPr>
              <a:t>Python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278F7D-F96D-CA81-2F36-1B4FB1100819}"/>
              </a:ext>
            </a:extLst>
          </p:cNvPr>
          <p:cNvSpPr txBox="1"/>
          <p:nvPr/>
        </p:nvSpPr>
        <p:spPr>
          <a:xfrm>
            <a:off x="1212447" y="2562794"/>
            <a:ext cx="1510496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Django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1E9A90-3A75-F88B-D456-4B30F817681D}"/>
              </a:ext>
            </a:extLst>
          </p:cNvPr>
          <p:cNvSpPr txBox="1"/>
          <p:nvPr/>
        </p:nvSpPr>
        <p:spPr>
          <a:xfrm>
            <a:off x="1212447" y="5193167"/>
            <a:ext cx="1128531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Odoo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987CCA-4BA8-0B3E-20AC-73F0C87BEC2E}"/>
              </a:ext>
            </a:extLst>
          </p:cNvPr>
          <p:cNvSpPr txBox="1"/>
          <p:nvPr/>
        </p:nvSpPr>
        <p:spPr>
          <a:xfrm>
            <a:off x="2722943" y="3516984"/>
            <a:ext cx="1261641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b="1"/>
            </a:lvl1pPr>
          </a:lstStyle>
          <a:p>
            <a:r>
              <a:rPr lang="fr-GL" sz="2800" dirty="0">
                <a:latin typeface="Arial Rounded MT Bold" panose="020F0704030504030204" pitchFamily="34" charset="77"/>
              </a:rPr>
              <a:t>Fluter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B41BB6-2E14-EADE-5FD2-1DBA525F20AC}"/>
              </a:ext>
            </a:extLst>
          </p:cNvPr>
          <p:cNvSpPr txBox="1"/>
          <p:nvPr/>
        </p:nvSpPr>
        <p:spPr>
          <a:xfrm>
            <a:off x="4693530" y="1544097"/>
            <a:ext cx="217025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WordPress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106CF9-8FCD-4558-44DF-A395630D12C6}"/>
              </a:ext>
            </a:extLst>
          </p:cNvPr>
          <p:cNvSpPr txBox="1"/>
          <p:nvPr/>
        </p:nvSpPr>
        <p:spPr>
          <a:xfrm>
            <a:off x="4592253" y="4749895"/>
            <a:ext cx="1614669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Angular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A397BE-1EA6-7B3D-31F1-3E1A3D3B8B68}"/>
              </a:ext>
            </a:extLst>
          </p:cNvPr>
          <p:cNvSpPr txBox="1"/>
          <p:nvPr/>
        </p:nvSpPr>
        <p:spPr>
          <a:xfrm>
            <a:off x="8790006" y="1870214"/>
            <a:ext cx="989634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UML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9E217EB-C4C9-BC2F-9781-CD63285952C2}"/>
              </a:ext>
            </a:extLst>
          </p:cNvPr>
          <p:cNvSpPr txBox="1"/>
          <p:nvPr/>
        </p:nvSpPr>
        <p:spPr>
          <a:xfrm>
            <a:off x="8396467" y="3728652"/>
            <a:ext cx="989634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SQL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EAB7C9-931F-E1CB-5C5A-BD6DA4FAE215}"/>
              </a:ext>
            </a:extLst>
          </p:cNvPr>
          <p:cNvSpPr txBox="1"/>
          <p:nvPr/>
        </p:nvSpPr>
        <p:spPr>
          <a:xfrm>
            <a:off x="8657861" y="5270014"/>
            <a:ext cx="989634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POO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CEE923-8C92-F1D8-7D0F-3B283EAADA54}"/>
              </a:ext>
            </a:extLst>
          </p:cNvPr>
          <p:cNvSpPr txBox="1"/>
          <p:nvPr/>
        </p:nvSpPr>
        <p:spPr>
          <a:xfrm>
            <a:off x="4592253" y="3205432"/>
            <a:ext cx="217025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Java Script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C5B13C-4028-2516-1B76-7EF07BAD794A}"/>
              </a:ext>
            </a:extLst>
          </p:cNvPr>
          <p:cNvSpPr txBox="1"/>
          <p:nvPr/>
        </p:nvSpPr>
        <p:spPr>
          <a:xfrm>
            <a:off x="216059" y="1148071"/>
            <a:ext cx="358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UNI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TÉS </a:t>
            </a: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ENSE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IGNEMENTS</a:t>
            </a:r>
            <a:endParaRPr lang="fr-GL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67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5465C-EE30-E1F5-0D2F-815D1E07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0099" y="64377"/>
            <a:ext cx="10178322" cy="844531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</a:rPr>
              <a:t>2. R</a:t>
            </a:r>
            <a:r>
              <a:rPr lang="fr-GL" sz="5400" dirty="0">
                <a:solidFill>
                  <a:schemeClr val="accent1"/>
                </a:solidFill>
              </a:rPr>
              <a:t>éaliser un business</a:t>
            </a:r>
            <a:endParaRPr lang="fr-GL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AB5DC6-56BA-55E4-E03D-0FA6473AC147}"/>
              </a:ext>
            </a:extLst>
          </p:cNvPr>
          <p:cNvSpPr txBox="1"/>
          <p:nvPr/>
        </p:nvSpPr>
        <p:spPr>
          <a:xfrm>
            <a:off x="1457286" y="1729416"/>
            <a:ext cx="488355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fr-GL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FR" dirty="0"/>
              <a:t>Notions de Base </a:t>
            </a:r>
            <a:r>
              <a:rPr lang="fr-FR" dirty="0" err="1"/>
              <a:t>eBusiness</a:t>
            </a:r>
            <a:endParaRPr lang="fr-GL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A5D53D-CD69-835C-E2AE-6713386FCBAB}"/>
              </a:ext>
            </a:extLst>
          </p:cNvPr>
          <p:cNvSpPr txBox="1"/>
          <p:nvPr/>
        </p:nvSpPr>
        <p:spPr>
          <a:xfrm>
            <a:off x="1973484" y="2901707"/>
            <a:ext cx="488355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Gestion de la relation client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5590AF-04C5-6FAE-327D-B5E346A53F81}"/>
              </a:ext>
            </a:extLst>
          </p:cNvPr>
          <p:cNvSpPr txBox="1"/>
          <p:nvPr/>
        </p:nvSpPr>
        <p:spPr>
          <a:xfrm>
            <a:off x="4362692" y="4034194"/>
            <a:ext cx="249434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E-commerce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DE7FE2-D4C0-598F-B5F7-4B73567E61A8}"/>
              </a:ext>
            </a:extLst>
          </p:cNvPr>
          <p:cNvSpPr txBox="1"/>
          <p:nvPr/>
        </p:nvSpPr>
        <p:spPr>
          <a:xfrm>
            <a:off x="4758162" y="5317874"/>
            <a:ext cx="4362690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Marketing Evenementiel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7B83BC-C92A-7B7B-6C26-1C769B91F51C}"/>
              </a:ext>
            </a:extLst>
          </p:cNvPr>
          <p:cNvSpPr txBox="1"/>
          <p:nvPr/>
        </p:nvSpPr>
        <p:spPr>
          <a:xfrm>
            <a:off x="216059" y="1148071"/>
            <a:ext cx="358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UNI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TÉS </a:t>
            </a: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ENSE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IGNEMENTS</a:t>
            </a:r>
            <a:endParaRPr lang="fr-GL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1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DF89E-2B8A-02F5-B10D-41BF44DF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6" y="180175"/>
            <a:ext cx="11665667" cy="798233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accent1"/>
                </a:solidFill>
              </a:rPr>
              <a:t>3. R</a:t>
            </a:r>
            <a:r>
              <a:rPr lang="fr-GL" sz="4800" dirty="0">
                <a:solidFill>
                  <a:schemeClr val="accent1"/>
                </a:solidFill>
              </a:rPr>
              <a:t>éaliser des contenus infographique</a:t>
            </a:r>
            <a:br>
              <a:rPr lang="fr-GL" sz="4800" dirty="0"/>
            </a:br>
            <a:endParaRPr lang="fr-GL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E353C0-B22F-A598-55DC-B4E0E9BE4BC4}"/>
              </a:ext>
            </a:extLst>
          </p:cNvPr>
          <p:cNvSpPr txBox="1"/>
          <p:nvPr/>
        </p:nvSpPr>
        <p:spPr>
          <a:xfrm>
            <a:off x="1420792" y="1401065"/>
            <a:ext cx="5743937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b="0" dirty="0"/>
              <a:t>Traitement d'image (Photoshop)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7CAD3A-EB3E-3CD1-B4C9-14313E49A2D0}"/>
              </a:ext>
            </a:extLst>
          </p:cNvPr>
          <p:cNvSpPr txBox="1"/>
          <p:nvPr/>
        </p:nvSpPr>
        <p:spPr>
          <a:xfrm>
            <a:off x="1941652" y="2685855"/>
            <a:ext cx="753801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0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Dessin Assisté par Ordinateur (Illustrator)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4900BF-7011-3875-FAD5-90B002E8B77E}"/>
              </a:ext>
            </a:extLst>
          </p:cNvPr>
          <p:cNvSpPr txBox="1"/>
          <p:nvPr/>
        </p:nvSpPr>
        <p:spPr>
          <a:xfrm>
            <a:off x="3024609" y="3871746"/>
            <a:ext cx="8280240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0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Publication Assitée par Ordinateur (InDesign)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A00002-870C-1EC9-426C-747C3170EE88}"/>
              </a:ext>
            </a:extLst>
          </p:cNvPr>
          <p:cNvSpPr txBox="1"/>
          <p:nvPr/>
        </p:nvSpPr>
        <p:spPr>
          <a:xfrm>
            <a:off x="3955648" y="4933715"/>
            <a:ext cx="2803967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0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montage vidéo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22BBBC-52C1-2DED-F830-7341DBD796EA}"/>
              </a:ext>
            </a:extLst>
          </p:cNvPr>
          <p:cNvSpPr txBox="1"/>
          <p:nvPr/>
        </p:nvSpPr>
        <p:spPr>
          <a:xfrm>
            <a:off x="216059" y="1148071"/>
            <a:ext cx="358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UNI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TÉS </a:t>
            </a: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ENSE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IGNEMENTS</a:t>
            </a:r>
            <a:endParaRPr lang="fr-GL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2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1C101-F7A0-8229-06A9-B084A110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5" y="143280"/>
            <a:ext cx="11493660" cy="948704"/>
          </a:xfrm>
        </p:spPr>
        <p:txBody>
          <a:bodyPr>
            <a:normAutofit fontScale="90000"/>
          </a:bodyPr>
          <a:lstStyle/>
          <a:p>
            <a:r>
              <a:rPr lang="fr-FR" sz="6000" dirty="0">
                <a:solidFill>
                  <a:schemeClr val="accent1"/>
                </a:solidFill>
              </a:rPr>
              <a:t>4. Faire du  Community Management</a:t>
            </a:r>
            <a:endParaRPr lang="fr-GL" sz="6000" dirty="0">
              <a:solidFill>
                <a:schemeClr val="accent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96FDA-3DBC-52D9-7CB4-F4230841E6B6}"/>
              </a:ext>
            </a:extLst>
          </p:cNvPr>
          <p:cNvSpPr txBox="1"/>
          <p:nvPr/>
        </p:nvSpPr>
        <p:spPr>
          <a:xfrm>
            <a:off x="1140104" y="1684645"/>
            <a:ext cx="7969171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Fondements du Marketing, Le Marketing Mix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108203-D625-B905-3935-124958034A9F}"/>
              </a:ext>
            </a:extLst>
          </p:cNvPr>
          <p:cNvSpPr txBox="1"/>
          <p:nvPr/>
        </p:nvSpPr>
        <p:spPr>
          <a:xfrm>
            <a:off x="3472405" y="5363339"/>
            <a:ext cx="6099858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Stratégie Marketing Digital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0ACA79-7977-FE95-7D97-A23D6F188808}"/>
              </a:ext>
            </a:extLst>
          </p:cNvPr>
          <p:cNvSpPr txBox="1"/>
          <p:nvPr/>
        </p:nvSpPr>
        <p:spPr>
          <a:xfrm>
            <a:off x="2785641" y="3654797"/>
            <a:ext cx="2897529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Média sociaux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329573-D0B4-68D3-816B-FEC8814BAB50}"/>
              </a:ext>
            </a:extLst>
          </p:cNvPr>
          <p:cNvSpPr txBox="1"/>
          <p:nvPr/>
        </p:nvSpPr>
        <p:spPr>
          <a:xfrm>
            <a:off x="216059" y="1148071"/>
            <a:ext cx="358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UNI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TÉS </a:t>
            </a: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ENSE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IGNEMENTS</a:t>
            </a:r>
            <a:endParaRPr lang="fr-GL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EA3A6-F8D9-E4F4-586F-629A5D27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59" y="114519"/>
            <a:ext cx="11213941" cy="7656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4400" dirty="0">
                <a:solidFill>
                  <a:schemeClr val="accent1"/>
                </a:solidFill>
              </a:rPr>
              <a:t>5. Réaliser des projets en data sciences</a:t>
            </a:r>
            <a:br>
              <a:rPr lang="fr-GL" sz="4400" dirty="0">
                <a:solidFill>
                  <a:schemeClr val="accent1"/>
                </a:solidFill>
              </a:rPr>
            </a:br>
            <a:endParaRPr lang="fr-GL" sz="4400" dirty="0">
              <a:solidFill>
                <a:schemeClr val="accent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9A7B9E-F8F6-6312-23A2-CF62E5ADCD01}"/>
              </a:ext>
            </a:extLst>
          </p:cNvPr>
          <p:cNvSpPr txBox="1"/>
          <p:nvPr/>
        </p:nvSpPr>
        <p:spPr>
          <a:xfrm>
            <a:off x="216059" y="1148071"/>
            <a:ext cx="358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UNI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TÉS </a:t>
            </a: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ENSE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IGNEMENTS</a:t>
            </a:r>
            <a:endParaRPr lang="fr-GL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CC70DB-C9CF-D083-AC5C-1BAC7B827A16}"/>
              </a:ext>
            </a:extLst>
          </p:cNvPr>
          <p:cNvSpPr txBox="1"/>
          <p:nvPr/>
        </p:nvSpPr>
        <p:spPr>
          <a:xfrm>
            <a:off x="1669648" y="1199520"/>
            <a:ext cx="6117220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Analyse de données avec Python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BAE61D-1145-7527-E175-D00201C768D2}"/>
              </a:ext>
            </a:extLst>
          </p:cNvPr>
          <p:cNvSpPr txBox="1"/>
          <p:nvPr/>
        </p:nvSpPr>
        <p:spPr>
          <a:xfrm>
            <a:off x="2202083" y="2183339"/>
            <a:ext cx="3251660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Machine learning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C50DDE-478D-92D9-0F07-99201A552A79}"/>
              </a:ext>
            </a:extLst>
          </p:cNvPr>
          <p:cNvSpPr txBox="1"/>
          <p:nvPr/>
        </p:nvSpPr>
        <p:spPr>
          <a:xfrm>
            <a:off x="3146382" y="3246986"/>
            <a:ext cx="4006772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Intéligence Artificielle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76CC82-6E3F-9ABB-BFCE-87B354A8BDA6}"/>
              </a:ext>
            </a:extLst>
          </p:cNvPr>
          <p:cNvSpPr txBox="1"/>
          <p:nvPr/>
        </p:nvSpPr>
        <p:spPr>
          <a:xfrm>
            <a:off x="4073321" y="4310634"/>
            <a:ext cx="4491945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Introduction au Big Data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1B32E6-E721-8F69-F333-247102EEBD60}"/>
              </a:ext>
            </a:extLst>
          </p:cNvPr>
          <p:cNvSpPr txBox="1"/>
          <p:nvPr/>
        </p:nvSpPr>
        <p:spPr>
          <a:xfrm>
            <a:off x="4890303" y="5374282"/>
            <a:ext cx="367496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Data gouvernance</a:t>
            </a:r>
          </a:p>
        </p:txBody>
      </p:sp>
    </p:spTree>
    <p:extLst>
      <p:ext uri="{BB962C8B-B14F-4D97-AF65-F5344CB8AC3E}">
        <p14:creationId xmlns:p14="http://schemas.microsoft.com/office/powerpoint/2010/main" val="23277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9B45-C5E4-5169-E562-7D4A3C58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02" y="212722"/>
            <a:ext cx="11281779" cy="7656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4400" dirty="0">
                <a:solidFill>
                  <a:schemeClr val="accent1"/>
                </a:solidFill>
              </a:rPr>
              <a:t>6.Faire des rapport et tableaux de bords</a:t>
            </a:r>
            <a:endParaRPr lang="fr-GL" sz="4400" dirty="0">
              <a:solidFill>
                <a:schemeClr val="accent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9F984D-3B76-ED9B-A8D7-15FDFDA157A0}"/>
              </a:ext>
            </a:extLst>
          </p:cNvPr>
          <p:cNvSpPr txBox="1"/>
          <p:nvPr/>
        </p:nvSpPr>
        <p:spPr>
          <a:xfrm>
            <a:off x="216059" y="1148071"/>
            <a:ext cx="358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UNI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TÉS </a:t>
            </a:r>
          </a:p>
          <a:p>
            <a:endParaRPr lang="fr-FR" dirty="0">
              <a:solidFill>
                <a:schemeClr val="accent1"/>
              </a:solidFill>
              <a:latin typeface="+mj-lt"/>
            </a:endParaRP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ENSE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IGNEMENTS</a:t>
            </a:r>
            <a:endParaRPr lang="fr-GL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E32E31-0B55-7E6E-D3C1-CB5E30694F4F}"/>
              </a:ext>
            </a:extLst>
          </p:cNvPr>
          <p:cNvSpPr txBox="1"/>
          <p:nvPr/>
        </p:nvSpPr>
        <p:spPr>
          <a:xfrm>
            <a:off x="1970589" y="1851207"/>
            <a:ext cx="1765140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Power BI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0CA647-C7FE-1804-0493-E37F194E71FA}"/>
              </a:ext>
            </a:extLst>
          </p:cNvPr>
          <p:cNvSpPr txBox="1"/>
          <p:nvPr/>
        </p:nvSpPr>
        <p:spPr>
          <a:xfrm>
            <a:off x="3049928" y="3247227"/>
            <a:ext cx="2529069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Excel avancé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A596FA-4D72-5382-E65D-624AB1968AAD}"/>
              </a:ext>
            </a:extLst>
          </p:cNvPr>
          <p:cNvSpPr txBox="1"/>
          <p:nvPr/>
        </p:nvSpPr>
        <p:spPr>
          <a:xfrm>
            <a:off x="5260693" y="4890832"/>
            <a:ext cx="1082233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latin typeface="Arial Rounded MT Bold" panose="020F0704030504030204" pitchFamily="34" charset="77"/>
              </a:defRPr>
            </a:lvl1pPr>
          </a:lstStyle>
          <a:p>
            <a:r>
              <a:rPr lang="fr-GL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261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{A86FF759-587A-204E-A606-425A43CA461D}tf10001071</Template>
  <TotalTime>1612</TotalTime>
  <Words>411</Words>
  <Application>Microsoft Macintosh PowerPoint</Application>
  <PresentationFormat>Grand écran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Cambria</vt:lpstr>
      <vt:lpstr>Gill Sans MT</vt:lpstr>
      <vt:lpstr>Impact</vt:lpstr>
      <vt:lpstr>Wingdings</vt:lpstr>
      <vt:lpstr>Badge</vt:lpstr>
      <vt:lpstr>Présentation PowerPoint</vt:lpstr>
      <vt:lpstr>RESPONSABLES</vt:lpstr>
      <vt:lpstr>Présentation PowerPoint</vt:lpstr>
      <vt:lpstr>Présentation PowerPoint</vt:lpstr>
      <vt:lpstr>2. Réaliser un business</vt:lpstr>
      <vt:lpstr>3. Réaliser des contenus infographique </vt:lpstr>
      <vt:lpstr>4. Faire du  Community Management</vt:lpstr>
      <vt:lpstr>5. Réaliser des projets en data sciences </vt:lpstr>
      <vt:lpstr>6.Faire des rapport et tableaux de bords</vt:lpstr>
      <vt:lpstr>7. Disigner une application web/mobile</vt:lpstr>
      <vt:lpstr>Projet de fin de formation (PFF)</vt:lpstr>
      <vt:lpstr>Présentation PowerPoint</vt:lpstr>
      <vt:lpstr>Présentation PowerPoint</vt:lpstr>
      <vt:lpstr>Présentation PowerPoint</vt:lpstr>
      <vt:lpstr>TYPE D’ORDINATEUR</vt:lpstr>
      <vt:lpstr>L’impossible n’est pas apd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7</cp:revision>
  <dcterms:created xsi:type="dcterms:W3CDTF">2022-08-28T01:16:49Z</dcterms:created>
  <dcterms:modified xsi:type="dcterms:W3CDTF">2022-08-29T07:55:00Z</dcterms:modified>
</cp:coreProperties>
</file>