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a:srgbClr val="E5AC02"/>
    <a:srgbClr val="CC2402"/>
    <a:srgbClr val="14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49"/>
    <p:restoredTop sz="94720"/>
  </p:normalViewPr>
  <p:slideViewPr>
    <p:cSldViewPr snapToGrid="0">
      <p:cViewPr varScale="1">
        <p:scale>
          <a:sx n="215" d="100"/>
          <a:sy n="215" d="100"/>
        </p:scale>
        <p:origin x="45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0DE8-0E19-4348-965D-18B6A4513C5F}" type="doc">
      <dgm:prSet loTypeId="urn:microsoft.com/office/officeart/2018/2/layout/IconLabelList" loCatId="icon" qsTypeId="urn:microsoft.com/office/officeart/2005/8/quickstyle/simple5" qsCatId="simple" csTypeId="urn:microsoft.com/office/officeart/2005/8/colors/accent2_2" csCatId="accent2" phldr="1"/>
      <dgm:spPr/>
      <dgm:t>
        <a:bodyPr/>
        <a:lstStyle/>
        <a:p>
          <a:endParaRPr lang="en-US"/>
        </a:p>
      </dgm:t>
    </dgm:pt>
    <dgm:pt modelId="{25FBD450-CD42-4EC0-A8F9-F27C66EE8C07}">
      <dgm:prSet/>
      <dgm:spPr/>
      <dgm:t>
        <a:bodyPr/>
        <a:lstStyle/>
        <a:p>
          <a:pPr>
            <a:lnSpc>
              <a:spcPct val="100000"/>
            </a:lnSpc>
          </a:pPr>
          <a:r>
            <a:rPr lang="en-GB" b="1" dirty="0"/>
            <a:t>On-Premise Deployment</a:t>
          </a:r>
          <a:endParaRPr lang="en-US" dirty="0"/>
        </a:p>
      </dgm:t>
    </dgm:pt>
    <dgm:pt modelId="{41BD8C32-9A11-42D6-BE43-C470E85A60C9}" type="parTrans" cxnId="{BF11D1D2-F665-4DFA-AFC7-85CFC86E352E}">
      <dgm:prSet/>
      <dgm:spPr/>
      <dgm:t>
        <a:bodyPr/>
        <a:lstStyle/>
        <a:p>
          <a:endParaRPr lang="en-US"/>
        </a:p>
      </dgm:t>
    </dgm:pt>
    <dgm:pt modelId="{CEDFB488-C704-43B8-8713-1C56A9A48ED9}" type="sibTrans" cxnId="{BF11D1D2-F665-4DFA-AFC7-85CFC86E352E}">
      <dgm:prSet/>
      <dgm:spPr/>
      <dgm:t>
        <a:bodyPr/>
        <a:lstStyle/>
        <a:p>
          <a:endParaRPr lang="en-US"/>
        </a:p>
      </dgm:t>
    </dgm:pt>
    <dgm:pt modelId="{0AED341B-4492-49F8-9858-B1EEC3CC340A}">
      <dgm:prSet/>
      <dgm:spPr/>
      <dgm:t>
        <a:bodyPr/>
        <a:lstStyle/>
        <a:p>
          <a:pPr>
            <a:lnSpc>
              <a:spcPct val="100000"/>
            </a:lnSpc>
          </a:pPr>
          <a:r>
            <a:rPr lang="en-GB" b="1" dirty="0"/>
            <a:t>Custom-Trained Models</a:t>
          </a:r>
          <a:endParaRPr lang="en-US" dirty="0"/>
        </a:p>
      </dgm:t>
    </dgm:pt>
    <dgm:pt modelId="{062B3027-1499-4CC7-8D15-47E18B6D5964}" type="parTrans" cxnId="{56600D3C-2BD9-4C71-B264-631EBE104C1A}">
      <dgm:prSet/>
      <dgm:spPr/>
      <dgm:t>
        <a:bodyPr/>
        <a:lstStyle/>
        <a:p>
          <a:endParaRPr lang="en-US"/>
        </a:p>
      </dgm:t>
    </dgm:pt>
    <dgm:pt modelId="{2A8AC28A-3421-4048-95E9-DD3BBD3B335D}" type="sibTrans" cxnId="{56600D3C-2BD9-4C71-B264-631EBE104C1A}">
      <dgm:prSet/>
      <dgm:spPr/>
      <dgm:t>
        <a:bodyPr/>
        <a:lstStyle/>
        <a:p>
          <a:endParaRPr lang="en-US"/>
        </a:p>
      </dgm:t>
    </dgm:pt>
    <dgm:pt modelId="{42F6BEC2-C5A9-4FE0-B667-CBAC7D55BA7D}">
      <dgm:prSet/>
      <dgm:spPr/>
      <dgm:t>
        <a:bodyPr/>
        <a:lstStyle/>
        <a:p>
          <a:pPr>
            <a:lnSpc>
              <a:spcPct val="100000"/>
            </a:lnSpc>
          </a:pPr>
          <a:r>
            <a:rPr lang="en-GB" b="1" dirty="0"/>
            <a:t>Easy to Use</a:t>
          </a:r>
          <a:endParaRPr lang="en-US" dirty="0"/>
        </a:p>
      </dgm:t>
    </dgm:pt>
    <dgm:pt modelId="{6B786178-79F4-4A36-9990-89E624409D2B}" type="parTrans" cxnId="{E67FFD91-B633-49D6-BD99-29A33B234B40}">
      <dgm:prSet/>
      <dgm:spPr/>
      <dgm:t>
        <a:bodyPr/>
        <a:lstStyle/>
        <a:p>
          <a:endParaRPr lang="en-US"/>
        </a:p>
      </dgm:t>
    </dgm:pt>
    <dgm:pt modelId="{92447C8E-1AD9-4C78-B8B6-9F23DB028103}" type="sibTrans" cxnId="{E67FFD91-B633-49D6-BD99-29A33B234B40}">
      <dgm:prSet/>
      <dgm:spPr/>
      <dgm:t>
        <a:bodyPr/>
        <a:lstStyle/>
        <a:p>
          <a:endParaRPr lang="en-US"/>
        </a:p>
      </dgm:t>
    </dgm:pt>
    <dgm:pt modelId="{1312FFF1-B7A9-4F1B-9C22-D403F9C6B951}">
      <dgm:prSet/>
      <dgm:spPr/>
      <dgm:t>
        <a:bodyPr/>
        <a:lstStyle/>
        <a:p>
          <a:pPr>
            <a:lnSpc>
              <a:spcPct val="100000"/>
            </a:lnSpc>
          </a:pPr>
          <a:r>
            <a:rPr lang="en-GB" b="1" dirty="0"/>
            <a:t>Affordable &amp; Scalable</a:t>
          </a:r>
          <a:endParaRPr lang="en-US" dirty="0"/>
        </a:p>
      </dgm:t>
    </dgm:pt>
    <dgm:pt modelId="{A2085003-AA87-48FC-9B06-BE5B62FDBFA4}" type="parTrans" cxnId="{736134F7-983C-4091-969F-A57692BCDEC7}">
      <dgm:prSet/>
      <dgm:spPr/>
      <dgm:t>
        <a:bodyPr/>
        <a:lstStyle/>
        <a:p>
          <a:endParaRPr lang="en-US"/>
        </a:p>
      </dgm:t>
    </dgm:pt>
    <dgm:pt modelId="{12293DF5-6EEE-4BEC-A66F-A68FFFD7CE46}" type="sibTrans" cxnId="{736134F7-983C-4091-969F-A57692BCDEC7}">
      <dgm:prSet/>
      <dgm:spPr/>
      <dgm:t>
        <a:bodyPr/>
        <a:lstStyle/>
        <a:p>
          <a:endParaRPr lang="en-US"/>
        </a:p>
      </dgm:t>
    </dgm:pt>
    <dgm:pt modelId="{769D5A9F-DAC0-4374-A65F-F71009C25EE3}" type="pres">
      <dgm:prSet presAssocID="{7E860DE8-0E19-4348-965D-18B6A4513C5F}" presName="root" presStyleCnt="0">
        <dgm:presLayoutVars>
          <dgm:dir/>
          <dgm:resizeHandles val="exact"/>
        </dgm:presLayoutVars>
      </dgm:prSet>
      <dgm:spPr/>
    </dgm:pt>
    <dgm:pt modelId="{1A6F718E-AF1E-4658-B91E-99A81D51E9D7}" type="pres">
      <dgm:prSet presAssocID="{25FBD450-CD42-4EC0-A8F9-F27C66EE8C07}" presName="compNode" presStyleCnt="0"/>
      <dgm:spPr/>
    </dgm:pt>
    <dgm:pt modelId="{5B9EE45B-D490-469D-8BB3-C52E82EB04EB}" type="pres">
      <dgm:prSet presAssocID="{25FBD450-CD42-4EC0-A8F9-F27C66EE8C07}" presName="iconRect" presStyleLbl="node1" presStyleIdx="0" presStyleCnt="4" custScaleX="193016" custScaleY="1930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1CB257E2-E3E8-4602-8AD1-BA7007680B26}" type="pres">
      <dgm:prSet presAssocID="{25FBD450-CD42-4EC0-A8F9-F27C66EE8C07}" presName="spaceRect" presStyleCnt="0"/>
      <dgm:spPr/>
    </dgm:pt>
    <dgm:pt modelId="{B5B42D6B-8797-4282-B350-E6E1409FC73E}" type="pres">
      <dgm:prSet presAssocID="{25FBD450-CD42-4EC0-A8F9-F27C66EE8C07}" presName="textRect" presStyleLbl="revTx" presStyleIdx="0" presStyleCnt="4" custLinFactNeighborY="30660">
        <dgm:presLayoutVars>
          <dgm:chMax val="1"/>
          <dgm:chPref val="1"/>
        </dgm:presLayoutVars>
      </dgm:prSet>
      <dgm:spPr/>
    </dgm:pt>
    <dgm:pt modelId="{377CBBF3-3315-459C-8C72-092BCDEBBB71}" type="pres">
      <dgm:prSet presAssocID="{CEDFB488-C704-43B8-8713-1C56A9A48ED9}" presName="sibTrans" presStyleCnt="0"/>
      <dgm:spPr/>
    </dgm:pt>
    <dgm:pt modelId="{D503D123-FBFB-4B77-AB0F-4B20C9B00CF6}" type="pres">
      <dgm:prSet presAssocID="{0AED341B-4492-49F8-9858-B1EEC3CC340A}" presName="compNode" presStyleCnt="0"/>
      <dgm:spPr/>
    </dgm:pt>
    <dgm:pt modelId="{03C14CAB-BEC5-42D0-8F96-D743FC69AF76}" type="pres">
      <dgm:prSet presAssocID="{0AED341B-4492-49F8-9858-B1EEC3CC340A}" presName="iconRect" presStyleLbl="node1" presStyleIdx="1" presStyleCnt="4" custScaleX="193016" custScaleY="19301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E2CC565E-0640-4728-B11B-0931FB919D8D}" type="pres">
      <dgm:prSet presAssocID="{0AED341B-4492-49F8-9858-B1EEC3CC340A}" presName="spaceRect" presStyleCnt="0"/>
      <dgm:spPr/>
    </dgm:pt>
    <dgm:pt modelId="{10DFFC65-EA9C-4D55-BEE2-13A580B6F2AF}" type="pres">
      <dgm:prSet presAssocID="{0AED341B-4492-49F8-9858-B1EEC3CC340A}" presName="textRect" presStyleLbl="revTx" presStyleIdx="1" presStyleCnt="4" custLinFactNeighborY="32120">
        <dgm:presLayoutVars>
          <dgm:chMax val="1"/>
          <dgm:chPref val="1"/>
        </dgm:presLayoutVars>
      </dgm:prSet>
      <dgm:spPr/>
    </dgm:pt>
    <dgm:pt modelId="{07E17B30-57EA-4043-A39B-F3452083C4D2}" type="pres">
      <dgm:prSet presAssocID="{2A8AC28A-3421-4048-95E9-DD3BBD3B335D}" presName="sibTrans" presStyleCnt="0"/>
      <dgm:spPr/>
    </dgm:pt>
    <dgm:pt modelId="{D1055147-983F-4CA5-A31F-C85C22A20B9C}" type="pres">
      <dgm:prSet presAssocID="{42F6BEC2-C5A9-4FE0-B667-CBAC7D55BA7D}" presName="compNode" presStyleCnt="0"/>
      <dgm:spPr/>
    </dgm:pt>
    <dgm:pt modelId="{6CFBD489-00AB-4EEC-BFBB-3BCE93E92E4C}" type="pres">
      <dgm:prSet presAssocID="{42F6BEC2-C5A9-4FE0-B667-CBAC7D55BA7D}" presName="iconRect" presStyleLbl="node1" presStyleIdx="2" presStyleCnt="4" custScaleX="193016" custScaleY="19301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vron arrows with solid fill"/>
        </a:ext>
      </dgm:extLst>
    </dgm:pt>
    <dgm:pt modelId="{82530E68-7404-4033-A324-55EC1DD45569}" type="pres">
      <dgm:prSet presAssocID="{42F6BEC2-C5A9-4FE0-B667-CBAC7D55BA7D}" presName="spaceRect" presStyleCnt="0"/>
      <dgm:spPr/>
    </dgm:pt>
    <dgm:pt modelId="{9058A12C-50BC-44C5-9F13-144A7FAADAC5}" type="pres">
      <dgm:prSet presAssocID="{42F6BEC2-C5A9-4FE0-B667-CBAC7D55BA7D}" presName="textRect" presStyleLbl="revTx" presStyleIdx="2" presStyleCnt="4" custLinFactNeighborX="679" custLinFactNeighborY="31262">
        <dgm:presLayoutVars>
          <dgm:chMax val="1"/>
          <dgm:chPref val="1"/>
        </dgm:presLayoutVars>
      </dgm:prSet>
      <dgm:spPr/>
    </dgm:pt>
    <dgm:pt modelId="{ACAE4B0E-3536-492F-A8A6-A94E9741C54A}" type="pres">
      <dgm:prSet presAssocID="{92447C8E-1AD9-4C78-B8B6-9F23DB028103}" presName="sibTrans" presStyleCnt="0"/>
      <dgm:spPr/>
    </dgm:pt>
    <dgm:pt modelId="{7698D1BD-C0B3-4AFE-A4F0-1CC7582B2176}" type="pres">
      <dgm:prSet presAssocID="{1312FFF1-B7A9-4F1B-9C22-D403F9C6B951}" presName="compNode" presStyleCnt="0"/>
      <dgm:spPr/>
    </dgm:pt>
    <dgm:pt modelId="{8FD5AF97-FB36-4134-8C4F-CC86093C0D28}" type="pres">
      <dgm:prSet presAssocID="{1312FFF1-B7A9-4F1B-9C22-D403F9C6B951}" presName="iconRect" presStyleLbl="node1" presStyleIdx="3" presStyleCnt="4" custScaleX="193016" custScaleY="19301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ximise"/>
        </a:ext>
      </dgm:extLst>
    </dgm:pt>
    <dgm:pt modelId="{55CB5BE3-C97E-44AF-A4B7-481F9AC11C72}" type="pres">
      <dgm:prSet presAssocID="{1312FFF1-B7A9-4F1B-9C22-D403F9C6B951}" presName="spaceRect" presStyleCnt="0"/>
      <dgm:spPr/>
    </dgm:pt>
    <dgm:pt modelId="{31350908-7FDA-4EBA-B2BA-CDFA75159056}" type="pres">
      <dgm:prSet presAssocID="{1312FFF1-B7A9-4F1B-9C22-D403F9C6B951}" presName="textRect" presStyleLbl="revTx" presStyleIdx="3" presStyleCnt="4" custLinFactNeighborX="3393" custLinFactNeighborY="31262">
        <dgm:presLayoutVars>
          <dgm:chMax val="1"/>
          <dgm:chPref val="1"/>
        </dgm:presLayoutVars>
      </dgm:prSet>
      <dgm:spPr/>
    </dgm:pt>
  </dgm:ptLst>
  <dgm:cxnLst>
    <dgm:cxn modelId="{CF1D6B01-4B1E-4276-95AB-B90455BD3C8E}" type="presOf" srcId="{25FBD450-CD42-4EC0-A8F9-F27C66EE8C07}" destId="{B5B42D6B-8797-4282-B350-E6E1409FC73E}" srcOrd="0" destOrd="0" presId="urn:microsoft.com/office/officeart/2018/2/layout/IconLabelList"/>
    <dgm:cxn modelId="{3FDF3028-BFC2-4049-B0C8-752F8EDCF1A4}" type="presOf" srcId="{7E860DE8-0E19-4348-965D-18B6A4513C5F}" destId="{769D5A9F-DAC0-4374-A65F-F71009C25EE3}" srcOrd="0" destOrd="0" presId="urn:microsoft.com/office/officeart/2018/2/layout/IconLabelList"/>
    <dgm:cxn modelId="{56600D3C-2BD9-4C71-B264-631EBE104C1A}" srcId="{7E860DE8-0E19-4348-965D-18B6A4513C5F}" destId="{0AED341B-4492-49F8-9858-B1EEC3CC340A}" srcOrd="1" destOrd="0" parTransId="{062B3027-1499-4CC7-8D15-47E18B6D5964}" sibTransId="{2A8AC28A-3421-4048-95E9-DD3BBD3B335D}"/>
    <dgm:cxn modelId="{E67FFD91-B633-49D6-BD99-29A33B234B40}" srcId="{7E860DE8-0E19-4348-965D-18B6A4513C5F}" destId="{42F6BEC2-C5A9-4FE0-B667-CBAC7D55BA7D}" srcOrd="2" destOrd="0" parTransId="{6B786178-79F4-4A36-9990-89E624409D2B}" sibTransId="{92447C8E-1AD9-4C78-B8B6-9F23DB028103}"/>
    <dgm:cxn modelId="{9BF103B0-7614-405A-AC04-8D89BECCF1F0}" type="presOf" srcId="{42F6BEC2-C5A9-4FE0-B667-CBAC7D55BA7D}" destId="{9058A12C-50BC-44C5-9F13-144A7FAADAC5}" srcOrd="0" destOrd="0" presId="urn:microsoft.com/office/officeart/2018/2/layout/IconLabelList"/>
    <dgm:cxn modelId="{BF11D1D2-F665-4DFA-AFC7-85CFC86E352E}" srcId="{7E860DE8-0E19-4348-965D-18B6A4513C5F}" destId="{25FBD450-CD42-4EC0-A8F9-F27C66EE8C07}" srcOrd="0" destOrd="0" parTransId="{41BD8C32-9A11-42D6-BE43-C470E85A60C9}" sibTransId="{CEDFB488-C704-43B8-8713-1C56A9A48ED9}"/>
    <dgm:cxn modelId="{736134F7-983C-4091-969F-A57692BCDEC7}" srcId="{7E860DE8-0E19-4348-965D-18B6A4513C5F}" destId="{1312FFF1-B7A9-4F1B-9C22-D403F9C6B951}" srcOrd="3" destOrd="0" parTransId="{A2085003-AA87-48FC-9B06-BE5B62FDBFA4}" sibTransId="{12293DF5-6EEE-4BEC-A66F-A68FFFD7CE46}"/>
    <dgm:cxn modelId="{5CCEF1F7-A415-4056-839A-4582AEC68268}" type="presOf" srcId="{0AED341B-4492-49F8-9858-B1EEC3CC340A}" destId="{10DFFC65-EA9C-4D55-BEE2-13A580B6F2AF}" srcOrd="0" destOrd="0" presId="urn:microsoft.com/office/officeart/2018/2/layout/IconLabelList"/>
    <dgm:cxn modelId="{EBA165FC-78E7-4141-A03E-7A90FF9612BF}" type="presOf" srcId="{1312FFF1-B7A9-4F1B-9C22-D403F9C6B951}" destId="{31350908-7FDA-4EBA-B2BA-CDFA75159056}" srcOrd="0" destOrd="0" presId="urn:microsoft.com/office/officeart/2018/2/layout/IconLabelList"/>
    <dgm:cxn modelId="{DA39C9AD-2807-4888-80D0-6C70D87AAE9F}" type="presParOf" srcId="{769D5A9F-DAC0-4374-A65F-F71009C25EE3}" destId="{1A6F718E-AF1E-4658-B91E-99A81D51E9D7}" srcOrd="0" destOrd="0" presId="urn:microsoft.com/office/officeart/2018/2/layout/IconLabelList"/>
    <dgm:cxn modelId="{4444E69E-A9BF-45E0-9BA9-56FCE0441ED6}" type="presParOf" srcId="{1A6F718E-AF1E-4658-B91E-99A81D51E9D7}" destId="{5B9EE45B-D490-469D-8BB3-C52E82EB04EB}" srcOrd="0" destOrd="0" presId="urn:microsoft.com/office/officeart/2018/2/layout/IconLabelList"/>
    <dgm:cxn modelId="{D8848E3D-F997-494F-854A-65C0579371F3}" type="presParOf" srcId="{1A6F718E-AF1E-4658-B91E-99A81D51E9D7}" destId="{1CB257E2-E3E8-4602-8AD1-BA7007680B26}" srcOrd="1" destOrd="0" presId="urn:microsoft.com/office/officeart/2018/2/layout/IconLabelList"/>
    <dgm:cxn modelId="{728C3DB0-9F0E-497C-8261-5DE94388AEAB}" type="presParOf" srcId="{1A6F718E-AF1E-4658-B91E-99A81D51E9D7}" destId="{B5B42D6B-8797-4282-B350-E6E1409FC73E}" srcOrd="2" destOrd="0" presId="urn:microsoft.com/office/officeart/2018/2/layout/IconLabelList"/>
    <dgm:cxn modelId="{B15D590A-11D7-4490-A572-1CE0D71FC480}" type="presParOf" srcId="{769D5A9F-DAC0-4374-A65F-F71009C25EE3}" destId="{377CBBF3-3315-459C-8C72-092BCDEBBB71}" srcOrd="1" destOrd="0" presId="urn:microsoft.com/office/officeart/2018/2/layout/IconLabelList"/>
    <dgm:cxn modelId="{8DF6D7B4-6E10-49C5-A538-811A2FDA4FFB}" type="presParOf" srcId="{769D5A9F-DAC0-4374-A65F-F71009C25EE3}" destId="{D503D123-FBFB-4B77-AB0F-4B20C9B00CF6}" srcOrd="2" destOrd="0" presId="urn:microsoft.com/office/officeart/2018/2/layout/IconLabelList"/>
    <dgm:cxn modelId="{F88DAD74-06BA-4BF2-AA24-1D960556099F}" type="presParOf" srcId="{D503D123-FBFB-4B77-AB0F-4B20C9B00CF6}" destId="{03C14CAB-BEC5-42D0-8F96-D743FC69AF76}" srcOrd="0" destOrd="0" presId="urn:microsoft.com/office/officeart/2018/2/layout/IconLabelList"/>
    <dgm:cxn modelId="{D49C0CB4-CD82-422C-87B7-1A622D7E29A3}" type="presParOf" srcId="{D503D123-FBFB-4B77-AB0F-4B20C9B00CF6}" destId="{E2CC565E-0640-4728-B11B-0931FB919D8D}" srcOrd="1" destOrd="0" presId="urn:microsoft.com/office/officeart/2018/2/layout/IconLabelList"/>
    <dgm:cxn modelId="{27F93397-6AB8-4714-A3D0-587A72DF86CF}" type="presParOf" srcId="{D503D123-FBFB-4B77-AB0F-4B20C9B00CF6}" destId="{10DFFC65-EA9C-4D55-BEE2-13A580B6F2AF}" srcOrd="2" destOrd="0" presId="urn:microsoft.com/office/officeart/2018/2/layout/IconLabelList"/>
    <dgm:cxn modelId="{BBAA842B-64C8-423C-A770-2BBED0286D48}" type="presParOf" srcId="{769D5A9F-DAC0-4374-A65F-F71009C25EE3}" destId="{07E17B30-57EA-4043-A39B-F3452083C4D2}" srcOrd="3" destOrd="0" presId="urn:microsoft.com/office/officeart/2018/2/layout/IconLabelList"/>
    <dgm:cxn modelId="{46600FB2-233F-44A6-BDFE-4675A99D21C8}" type="presParOf" srcId="{769D5A9F-DAC0-4374-A65F-F71009C25EE3}" destId="{D1055147-983F-4CA5-A31F-C85C22A20B9C}" srcOrd="4" destOrd="0" presId="urn:microsoft.com/office/officeart/2018/2/layout/IconLabelList"/>
    <dgm:cxn modelId="{C4DA6FB6-3EE5-4980-B49A-C3265F9F3064}" type="presParOf" srcId="{D1055147-983F-4CA5-A31F-C85C22A20B9C}" destId="{6CFBD489-00AB-4EEC-BFBB-3BCE93E92E4C}" srcOrd="0" destOrd="0" presId="urn:microsoft.com/office/officeart/2018/2/layout/IconLabelList"/>
    <dgm:cxn modelId="{F5D70C25-2C30-438E-8324-50FF6F58F91D}" type="presParOf" srcId="{D1055147-983F-4CA5-A31F-C85C22A20B9C}" destId="{82530E68-7404-4033-A324-55EC1DD45569}" srcOrd="1" destOrd="0" presId="urn:microsoft.com/office/officeart/2018/2/layout/IconLabelList"/>
    <dgm:cxn modelId="{5A4ADA59-0D43-4E93-A9FE-1AB7F81A4222}" type="presParOf" srcId="{D1055147-983F-4CA5-A31F-C85C22A20B9C}" destId="{9058A12C-50BC-44C5-9F13-144A7FAADAC5}" srcOrd="2" destOrd="0" presId="urn:microsoft.com/office/officeart/2018/2/layout/IconLabelList"/>
    <dgm:cxn modelId="{92DB93A6-9CB5-4E4E-A6F3-650584B26767}" type="presParOf" srcId="{769D5A9F-DAC0-4374-A65F-F71009C25EE3}" destId="{ACAE4B0E-3536-492F-A8A6-A94E9741C54A}" srcOrd="5" destOrd="0" presId="urn:microsoft.com/office/officeart/2018/2/layout/IconLabelList"/>
    <dgm:cxn modelId="{E6E33783-F366-4A56-9A25-CCE1A34D90AF}" type="presParOf" srcId="{769D5A9F-DAC0-4374-A65F-F71009C25EE3}" destId="{7698D1BD-C0B3-4AFE-A4F0-1CC7582B2176}" srcOrd="6" destOrd="0" presId="urn:microsoft.com/office/officeart/2018/2/layout/IconLabelList"/>
    <dgm:cxn modelId="{08C9F423-C658-4240-A796-033B8C4A6444}" type="presParOf" srcId="{7698D1BD-C0B3-4AFE-A4F0-1CC7582B2176}" destId="{8FD5AF97-FB36-4134-8C4F-CC86093C0D28}" srcOrd="0" destOrd="0" presId="urn:microsoft.com/office/officeart/2018/2/layout/IconLabelList"/>
    <dgm:cxn modelId="{B6345A73-53FF-41C2-9324-6D715940A5E7}" type="presParOf" srcId="{7698D1BD-C0B3-4AFE-A4F0-1CC7582B2176}" destId="{55CB5BE3-C97E-44AF-A4B7-481F9AC11C72}" srcOrd="1" destOrd="0" presId="urn:microsoft.com/office/officeart/2018/2/layout/IconLabelList"/>
    <dgm:cxn modelId="{A3DD0A49-2150-494C-9F54-6EF07B242052}" type="presParOf" srcId="{7698D1BD-C0B3-4AFE-A4F0-1CC7582B2176}" destId="{31350908-7FDA-4EBA-B2BA-CDFA751590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A35C2-590E-4E51-A754-FF605527AA09}" type="doc">
      <dgm:prSet loTypeId="urn:microsoft.com/office/officeart/2016/7/layout/VerticalSolidActionList" loCatId="List" qsTypeId="urn:microsoft.com/office/officeart/2005/8/quickstyle/simple5" qsCatId="simple" csTypeId="urn:microsoft.com/office/officeart/2005/8/colors/accent2_5" csCatId="accent2"/>
      <dgm:spPr/>
      <dgm:t>
        <a:bodyPr/>
        <a:lstStyle/>
        <a:p>
          <a:endParaRPr lang="en-US"/>
        </a:p>
      </dgm:t>
    </dgm:pt>
    <dgm:pt modelId="{843191C2-A09F-4545-8BF5-E9C70932EDA4}">
      <dgm:prSet/>
      <dgm:spPr/>
      <dgm:t>
        <a:bodyPr/>
        <a:lstStyle/>
        <a:p>
          <a:r>
            <a:rPr lang="en-GB" b="1"/>
            <a:t>1. SMB-FIRST APPROACH</a:t>
          </a:r>
          <a:endParaRPr lang="en-US"/>
        </a:p>
      </dgm:t>
    </dgm:pt>
    <dgm:pt modelId="{BF874FC5-1F1B-4E87-935F-E94525699865}" type="parTrans" cxnId="{FE6B280A-0FEB-4684-B402-4D211833533D}">
      <dgm:prSet/>
      <dgm:spPr/>
      <dgm:t>
        <a:bodyPr/>
        <a:lstStyle/>
        <a:p>
          <a:endParaRPr lang="en-US"/>
        </a:p>
      </dgm:t>
    </dgm:pt>
    <dgm:pt modelId="{904C874A-BF6F-4274-8542-78E4EA9C30FD}" type="sibTrans" cxnId="{FE6B280A-0FEB-4684-B402-4D211833533D}">
      <dgm:prSet/>
      <dgm:spPr/>
      <dgm:t>
        <a:bodyPr/>
        <a:lstStyle/>
        <a:p>
          <a:endParaRPr lang="en-US"/>
        </a:p>
      </dgm:t>
    </dgm:pt>
    <dgm:pt modelId="{003055E5-3873-44D8-87C5-E00B6E04CCE3}">
      <dgm:prSet custT="1"/>
      <dgm:spPr/>
      <dgm:t>
        <a:bodyPr/>
        <a:lstStyle/>
        <a:p>
          <a:r>
            <a:rPr lang="en-GB" sz="2000" dirty="0"/>
            <a:t>Purpose-built for mid-market companies (50-500 employees) with enterprise AI needs but SMB budgets and complexity requirements.</a:t>
          </a:r>
          <a:endParaRPr lang="en-US" sz="2000" dirty="0"/>
        </a:p>
      </dgm:t>
    </dgm:pt>
    <dgm:pt modelId="{EE4099E2-CEB0-4DDE-95A7-F16BDA75B951}" type="parTrans" cxnId="{50ABE9C3-FA52-45A5-AB91-F51897BBFEB6}">
      <dgm:prSet/>
      <dgm:spPr/>
      <dgm:t>
        <a:bodyPr/>
        <a:lstStyle/>
        <a:p>
          <a:endParaRPr lang="en-US"/>
        </a:p>
      </dgm:t>
    </dgm:pt>
    <dgm:pt modelId="{8E9C9A9D-8BB6-4C6F-920D-10E5A6CF2E03}" type="sibTrans" cxnId="{50ABE9C3-FA52-45A5-AB91-F51897BBFEB6}">
      <dgm:prSet/>
      <dgm:spPr/>
      <dgm:t>
        <a:bodyPr/>
        <a:lstStyle/>
        <a:p>
          <a:endParaRPr lang="en-US"/>
        </a:p>
      </dgm:t>
    </dgm:pt>
    <dgm:pt modelId="{FC8A45EB-ACA3-4AB8-AFBC-569F7863EE25}">
      <dgm:prSet/>
      <dgm:spPr/>
      <dgm:t>
        <a:bodyPr/>
        <a:lstStyle/>
        <a:p>
          <a:r>
            <a:rPr lang="en-GB" b="1" dirty="0"/>
            <a:t>2. TOTAL DATA CONTROL</a:t>
          </a:r>
          <a:endParaRPr lang="en-US" dirty="0"/>
        </a:p>
      </dgm:t>
    </dgm:pt>
    <dgm:pt modelId="{FDEE81A0-0535-47E5-9492-880C288952E1}" type="parTrans" cxnId="{D2B30702-9F2B-4979-9CBA-E4F7FFC23E73}">
      <dgm:prSet/>
      <dgm:spPr/>
      <dgm:t>
        <a:bodyPr/>
        <a:lstStyle/>
        <a:p>
          <a:endParaRPr lang="en-US"/>
        </a:p>
      </dgm:t>
    </dgm:pt>
    <dgm:pt modelId="{284F9AC6-E7FA-484C-8059-B4CC6F65FD15}" type="sibTrans" cxnId="{D2B30702-9F2B-4979-9CBA-E4F7FFC23E73}">
      <dgm:prSet/>
      <dgm:spPr/>
      <dgm:t>
        <a:bodyPr/>
        <a:lstStyle/>
        <a:p>
          <a:endParaRPr lang="en-US"/>
        </a:p>
      </dgm:t>
    </dgm:pt>
    <dgm:pt modelId="{02BDE0B3-37BF-4847-8AEE-556B82370F57}">
      <dgm:prSet custT="1"/>
      <dgm:spPr/>
      <dgm:t>
        <a:bodyPr/>
        <a:lstStyle/>
        <a:p>
          <a:r>
            <a:rPr lang="en-GB" sz="2000" dirty="0"/>
            <a:t>Zero cloud dependency ensures complete data privacy - perfect for regulated industries requiring confidentiality.</a:t>
          </a:r>
          <a:endParaRPr lang="en-US" sz="2000" dirty="0"/>
        </a:p>
      </dgm:t>
    </dgm:pt>
    <dgm:pt modelId="{460727A9-29D8-41EE-BE0F-1F9FD8EA1E7D}" type="parTrans" cxnId="{A874C58A-63E6-4B4E-985A-819376EDB5F5}">
      <dgm:prSet/>
      <dgm:spPr/>
      <dgm:t>
        <a:bodyPr/>
        <a:lstStyle/>
        <a:p>
          <a:endParaRPr lang="en-US"/>
        </a:p>
      </dgm:t>
    </dgm:pt>
    <dgm:pt modelId="{11F23D38-D1FC-4805-A1C4-B6B6AF3A580E}" type="sibTrans" cxnId="{A874C58A-63E6-4B4E-985A-819376EDB5F5}">
      <dgm:prSet/>
      <dgm:spPr/>
      <dgm:t>
        <a:bodyPr/>
        <a:lstStyle/>
        <a:p>
          <a:endParaRPr lang="en-US"/>
        </a:p>
      </dgm:t>
    </dgm:pt>
    <dgm:pt modelId="{095AD9B6-E3E7-478E-8943-4A58DCA04496}">
      <dgm:prSet/>
      <dgm:spPr/>
      <dgm:t>
        <a:bodyPr/>
        <a:lstStyle/>
        <a:p>
          <a:r>
            <a:rPr lang="en-GB" b="1"/>
            <a:t>3. COST ADVANTAGE</a:t>
          </a:r>
          <a:endParaRPr lang="en-US"/>
        </a:p>
      </dgm:t>
    </dgm:pt>
    <dgm:pt modelId="{31472667-F375-471A-9FD4-6CA5D41E2E84}" type="parTrans" cxnId="{64057FBB-1211-47E5-B003-E6A497B8CA89}">
      <dgm:prSet/>
      <dgm:spPr/>
      <dgm:t>
        <a:bodyPr/>
        <a:lstStyle/>
        <a:p>
          <a:endParaRPr lang="en-US"/>
        </a:p>
      </dgm:t>
    </dgm:pt>
    <dgm:pt modelId="{E47D0707-1523-4076-9CCF-39BC27FC1377}" type="sibTrans" cxnId="{64057FBB-1211-47E5-B003-E6A497B8CA89}">
      <dgm:prSet/>
      <dgm:spPr/>
      <dgm:t>
        <a:bodyPr/>
        <a:lstStyle/>
        <a:p>
          <a:endParaRPr lang="en-US"/>
        </a:p>
      </dgm:t>
    </dgm:pt>
    <dgm:pt modelId="{FF2CF348-340E-4605-B719-B3A911BC1F4B}">
      <dgm:prSet custT="1"/>
      <dgm:spPr/>
      <dgm:t>
        <a:bodyPr/>
        <a:lstStyle/>
        <a:p>
          <a:r>
            <a:rPr lang="en-GB" sz="2000" dirty="0"/>
            <a:t>10x less expensive than enterprise solutions with no ongoing API costs and predictable £25K pricing.</a:t>
          </a:r>
          <a:endParaRPr lang="en-US" sz="2000" dirty="0"/>
        </a:p>
      </dgm:t>
    </dgm:pt>
    <dgm:pt modelId="{C8DCF62C-7108-4E92-A6B3-BA95B4F03D6E}" type="parTrans" cxnId="{72D54B1F-6CA5-4822-89F2-D9ED7AFE6A97}">
      <dgm:prSet/>
      <dgm:spPr/>
      <dgm:t>
        <a:bodyPr/>
        <a:lstStyle/>
        <a:p>
          <a:endParaRPr lang="en-US"/>
        </a:p>
      </dgm:t>
    </dgm:pt>
    <dgm:pt modelId="{3F8F24AD-B43B-46B4-979E-775F89E11C12}" type="sibTrans" cxnId="{72D54B1F-6CA5-4822-89F2-D9ED7AFE6A97}">
      <dgm:prSet/>
      <dgm:spPr/>
      <dgm:t>
        <a:bodyPr/>
        <a:lstStyle/>
        <a:p>
          <a:endParaRPr lang="en-US"/>
        </a:p>
      </dgm:t>
    </dgm:pt>
    <dgm:pt modelId="{61641B54-C646-4275-BCA8-798857358B91}">
      <dgm:prSet/>
      <dgm:spPr/>
      <dgm:t>
        <a:bodyPr/>
        <a:lstStyle/>
        <a:p>
          <a:r>
            <a:rPr lang="en-GB" b="1"/>
            <a:t>4. RAPID DEPLOYMENT</a:t>
          </a:r>
          <a:endParaRPr lang="en-US"/>
        </a:p>
      </dgm:t>
    </dgm:pt>
    <dgm:pt modelId="{3BEB8FD1-4F80-4076-9EAB-7264F65F4DA9}" type="parTrans" cxnId="{6A9B48C4-B9CC-442A-94E7-C7CC761E72F4}">
      <dgm:prSet/>
      <dgm:spPr/>
      <dgm:t>
        <a:bodyPr/>
        <a:lstStyle/>
        <a:p>
          <a:endParaRPr lang="en-US"/>
        </a:p>
      </dgm:t>
    </dgm:pt>
    <dgm:pt modelId="{2035EB8A-3F30-4391-B6A1-B2F1BF83A894}" type="sibTrans" cxnId="{6A9B48C4-B9CC-442A-94E7-C7CC761E72F4}">
      <dgm:prSet/>
      <dgm:spPr/>
      <dgm:t>
        <a:bodyPr/>
        <a:lstStyle/>
        <a:p>
          <a:endParaRPr lang="en-US"/>
        </a:p>
      </dgm:t>
    </dgm:pt>
    <dgm:pt modelId="{73B21831-7ECC-499F-920C-DE92245F03DE}">
      <dgm:prSet custT="1"/>
      <dgm:spPr/>
      <dgm:t>
        <a:bodyPr/>
        <a:lstStyle/>
        <a:p>
          <a:r>
            <a:rPr lang="en-GB" sz="2000" dirty="0"/>
            <a:t>30-day implementation vs 12+ months for enterprise platforms, with turnkey support included.</a:t>
          </a:r>
          <a:endParaRPr lang="en-US" sz="2000" dirty="0"/>
        </a:p>
      </dgm:t>
    </dgm:pt>
    <dgm:pt modelId="{917FD42F-15D6-4232-AEA4-D5A8E5B94E66}" type="parTrans" cxnId="{41EFF77E-A00F-4047-8396-E00FA2FA56BD}">
      <dgm:prSet/>
      <dgm:spPr/>
      <dgm:t>
        <a:bodyPr/>
        <a:lstStyle/>
        <a:p>
          <a:endParaRPr lang="en-US"/>
        </a:p>
      </dgm:t>
    </dgm:pt>
    <dgm:pt modelId="{047AA6F3-4AD4-471C-966F-A91DB82A9158}" type="sibTrans" cxnId="{41EFF77E-A00F-4047-8396-E00FA2FA56BD}">
      <dgm:prSet/>
      <dgm:spPr/>
      <dgm:t>
        <a:bodyPr/>
        <a:lstStyle/>
        <a:p>
          <a:endParaRPr lang="en-US"/>
        </a:p>
      </dgm:t>
    </dgm:pt>
    <dgm:pt modelId="{0020D922-A22F-40F4-86C6-75BCA3388F9F}">
      <dgm:prSet/>
      <dgm:spPr/>
      <dgm:t>
        <a:bodyPr/>
        <a:lstStyle/>
        <a:p>
          <a:r>
            <a:rPr lang="en-GB" b="1"/>
            <a:t>5. INDUSTRY EXPERTISE</a:t>
          </a:r>
          <a:endParaRPr lang="en-US"/>
        </a:p>
      </dgm:t>
    </dgm:pt>
    <dgm:pt modelId="{D23B6985-F857-40E9-AC5B-CC764BC5D911}" type="parTrans" cxnId="{880FB726-B570-4F8C-9CBE-E5A06EA1FFA9}">
      <dgm:prSet/>
      <dgm:spPr/>
      <dgm:t>
        <a:bodyPr/>
        <a:lstStyle/>
        <a:p>
          <a:endParaRPr lang="en-US"/>
        </a:p>
      </dgm:t>
    </dgm:pt>
    <dgm:pt modelId="{AABB1240-0A81-4BAA-9E4C-0B3D556D1C62}" type="sibTrans" cxnId="{880FB726-B570-4F8C-9CBE-E5A06EA1FFA9}">
      <dgm:prSet/>
      <dgm:spPr/>
      <dgm:t>
        <a:bodyPr/>
        <a:lstStyle/>
        <a:p>
          <a:endParaRPr lang="en-US"/>
        </a:p>
      </dgm:t>
    </dgm:pt>
    <dgm:pt modelId="{6F3C0740-C872-4D02-AC76-D9B1605897DE}">
      <dgm:prSet custT="1"/>
      <dgm:spPr/>
      <dgm:t>
        <a:bodyPr/>
        <a:lstStyle/>
        <a:p>
          <a:r>
            <a:rPr lang="en-GB" sz="2000" dirty="0"/>
            <a:t>Pre-configured for manufacturing, finance, healthcare, and legal with built-in compliance frameworks.</a:t>
          </a:r>
          <a:endParaRPr lang="en-US" sz="2000" dirty="0"/>
        </a:p>
      </dgm:t>
    </dgm:pt>
    <dgm:pt modelId="{96634217-93EF-4077-AC23-CB61843299B8}" type="parTrans" cxnId="{4F6F781F-3073-41F8-A38D-64F4C1136998}">
      <dgm:prSet/>
      <dgm:spPr/>
      <dgm:t>
        <a:bodyPr/>
        <a:lstStyle/>
        <a:p>
          <a:endParaRPr lang="en-US"/>
        </a:p>
      </dgm:t>
    </dgm:pt>
    <dgm:pt modelId="{D20760FF-B0D2-46EC-8871-9B5CFC2B5DEB}" type="sibTrans" cxnId="{4F6F781F-3073-41F8-A38D-64F4C1136998}">
      <dgm:prSet/>
      <dgm:spPr/>
      <dgm:t>
        <a:bodyPr/>
        <a:lstStyle/>
        <a:p>
          <a:endParaRPr lang="en-US"/>
        </a:p>
      </dgm:t>
    </dgm:pt>
    <dgm:pt modelId="{3028A16E-4AF2-4030-B0CB-C6A51B051E1B}">
      <dgm:prSet/>
      <dgm:spPr/>
      <dgm:t>
        <a:bodyPr/>
        <a:lstStyle/>
        <a:p>
          <a:r>
            <a:rPr lang="en-GB" b="1"/>
            <a:t>6. PROVEN ROI MODEL</a:t>
          </a:r>
          <a:endParaRPr lang="en-US"/>
        </a:p>
      </dgm:t>
    </dgm:pt>
    <dgm:pt modelId="{45B69DA5-9366-40B0-9D3E-F0E9E86CDD00}" type="parTrans" cxnId="{1A53FF05-77BC-4189-A750-71A8966D05A2}">
      <dgm:prSet/>
      <dgm:spPr/>
      <dgm:t>
        <a:bodyPr/>
        <a:lstStyle/>
        <a:p>
          <a:endParaRPr lang="en-US"/>
        </a:p>
      </dgm:t>
    </dgm:pt>
    <dgm:pt modelId="{0B4F6B8A-4343-42AD-BF27-E647E94093D1}" type="sibTrans" cxnId="{1A53FF05-77BC-4189-A750-71A8966D05A2}">
      <dgm:prSet/>
      <dgm:spPr/>
      <dgm:t>
        <a:bodyPr/>
        <a:lstStyle/>
        <a:p>
          <a:endParaRPr lang="en-US"/>
        </a:p>
      </dgm:t>
    </dgm:pt>
    <dgm:pt modelId="{31043E57-34AB-4F65-BD23-45CEE0C4EF5B}">
      <dgm:prSet custT="1"/>
      <dgm:spPr/>
      <dgm:t>
        <a:bodyPr/>
        <a:lstStyle/>
        <a:p>
          <a:r>
            <a:rPr lang="en-GB" sz="2000" dirty="0"/>
            <a:t>Clear revenue model with 20% commissions and £5K per deployment targeting the underserved SMB market.</a:t>
          </a:r>
          <a:endParaRPr lang="en-US" sz="2000" dirty="0"/>
        </a:p>
      </dgm:t>
    </dgm:pt>
    <dgm:pt modelId="{1558044D-659B-4A89-BDD8-443D9DD5F0EF}" type="parTrans" cxnId="{45FA4BCE-4B36-4EC5-839A-EFD6CDE26086}">
      <dgm:prSet/>
      <dgm:spPr/>
      <dgm:t>
        <a:bodyPr/>
        <a:lstStyle/>
        <a:p>
          <a:endParaRPr lang="en-US"/>
        </a:p>
      </dgm:t>
    </dgm:pt>
    <dgm:pt modelId="{26FCDE43-9ED8-4B3C-B75F-D9E034880B45}" type="sibTrans" cxnId="{45FA4BCE-4B36-4EC5-839A-EFD6CDE26086}">
      <dgm:prSet/>
      <dgm:spPr/>
      <dgm:t>
        <a:bodyPr/>
        <a:lstStyle/>
        <a:p>
          <a:endParaRPr lang="en-US"/>
        </a:p>
      </dgm:t>
    </dgm:pt>
    <dgm:pt modelId="{781B2593-4E82-C54C-A0C7-569ECE1033DF}" type="pres">
      <dgm:prSet presAssocID="{42DA35C2-590E-4E51-A754-FF605527AA09}" presName="Name0" presStyleCnt="0">
        <dgm:presLayoutVars>
          <dgm:dir/>
          <dgm:animLvl val="lvl"/>
          <dgm:resizeHandles val="exact"/>
        </dgm:presLayoutVars>
      </dgm:prSet>
      <dgm:spPr/>
    </dgm:pt>
    <dgm:pt modelId="{BBB1254D-0B3C-1341-902F-246ABE2FA7FB}" type="pres">
      <dgm:prSet presAssocID="{843191C2-A09F-4545-8BF5-E9C70932EDA4}" presName="linNode" presStyleCnt="0"/>
      <dgm:spPr/>
    </dgm:pt>
    <dgm:pt modelId="{AD36D181-2073-AE40-AD2E-9D95B2505298}" type="pres">
      <dgm:prSet presAssocID="{843191C2-A09F-4545-8BF5-E9C70932EDA4}" presName="parentText" presStyleLbl="alignNode1" presStyleIdx="0" presStyleCnt="6">
        <dgm:presLayoutVars>
          <dgm:chMax val="1"/>
          <dgm:bulletEnabled/>
        </dgm:presLayoutVars>
      </dgm:prSet>
      <dgm:spPr/>
    </dgm:pt>
    <dgm:pt modelId="{886BD988-F1E8-4247-AB2B-1443E07D5609}" type="pres">
      <dgm:prSet presAssocID="{843191C2-A09F-4545-8BF5-E9C70932EDA4}" presName="descendantText" presStyleLbl="alignAccFollowNode1" presStyleIdx="0" presStyleCnt="6">
        <dgm:presLayoutVars>
          <dgm:bulletEnabled/>
        </dgm:presLayoutVars>
      </dgm:prSet>
      <dgm:spPr/>
    </dgm:pt>
    <dgm:pt modelId="{B84E8BAC-CE33-C141-92D2-F86204CEC8CD}" type="pres">
      <dgm:prSet presAssocID="{904C874A-BF6F-4274-8542-78E4EA9C30FD}" presName="sp" presStyleCnt="0"/>
      <dgm:spPr/>
    </dgm:pt>
    <dgm:pt modelId="{8FFD554B-FDEF-FE41-8A55-F95CCD9FD298}" type="pres">
      <dgm:prSet presAssocID="{FC8A45EB-ACA3-4AB8-AFBC-569F7863EE25}" presName="linNode" presStyleCnt="0"/>
      <dgm:spPr/>
    </dgm:pt>
    <dgm:pt modelId="{CC5FC440-7EA3-D642-8089-B6F216A17435}" type="pres">
      <dgm:prSet presAssocID="{FC8A45EB-ACA3-4AB8-AFBC-569F7863EE25}" presName="parentText" presStyleLbl="alignNode1" presStyleIdx="1" presStyleCnt="6">
        <dgm:presLayoutVars>
          <dgm:chMax val="1"/>
          <dgm:bulletEnabled/>
        </dgm:presLayoutVars>
      </dgm:prSet>
      <dgm:spPr/>
    </dgm:pt>
    <dgm:pt modelId="{24EB7984-88A3-154F-B7F3-744F0AB77D21}" type="pres">
      <dgm:prSet presAssocID="{FC8A45EB-ACA3-4AB8-AFBC-569F7863EE25}" presName="descendantText" presStyleLbl="alignAccFollowNode1" presStyleIdx="1" presStyleCnt="6">
        <dgm:presLayoutVars>
          <dgm:bulletEnabled/>
        </dgm:presLayoutVars>
      </dgm:prSet>
      <dgm:spPr/>
    </dgm:pt>
    <dgm:pt modelId="{833FBB5D-6829-3C4C-99E8-C9D427884748}" type="pres">
      <dgm:prSet presAssocID="{284F9AC6-E7FA-484C-8059-B4CC6F65FD15}" presName="sp" presStyleCnt="0"/>
      <dgm:spPr/>
    </dgm:pt>
    <dgm:pt modelId="{349F6132-7746-D841-9FD6-41AE548A0801}" type="pres">
      <dgm:prSet presAssocID="{095AD9B6-E3E7-478E-8943-4A58DCA04496}" presName="linNode" presStyleCnt="0"/>
      <dgm:spPr/>
    </dgm:pt>
    <dgm:pt modelId="{BD09E420-1C7C-A242-88F7-EFA1853020B9}" type="pres">
      <dgm:prSet presAssocID="{095AD9B6-E3E7-478E-8943-4A58DCA04496}" presName="parentText" presStyleLbl="alignNode1" presStyleIdx="2" presStyleCnt="6">
        <dgm:presLayoutVars>
          <dgm:chMax val="1"/>
          <dgm:bulletEnabled/>
        </dgm:presLayoutVars>
      </dgm:prSet>
      <dgm:spPr/>
    </dgm:pt>
    <dgm:pt modelId="{FA235248-F81E-2D43-8A46-93520F246675}" type="pres">
      <dgm:prSet presAssocID="{095AD9B6-E3E7-478E-8943-4A58DCA04496}" presName="descendantText" presStyleLbl="alignAccFollowNode1" presStyleIdx="2" presStyleCnt="6">
        <dgm:presLayoutVars>
          <dgm:bulletEnabled/>
        </dgm:presLayoutVars>
      </dgm:prSet>
      <dgm:spPr/>
    </dgm:pt>
    <dgm:pt modelId="{F7B8466B-C15F-A542-B770-88EE7868F001}" type="pres">
      <dgm:prSet presAssocID="{E47D0707-1523-4076-9CCF-39BC27FC1377}" presName="sp" presStyleCnt="0"/>
      <dgm:spPr/>
    </dgm:pt>
    <dgm:pt modelId="{7F2D00EB-EA59-0F4F-B62F-4AE3AF6EECBA}" type="pres">
      <dgm:prSet presAssocID="{61641B54-C646-4275-BCA8-798857358B91}" presName="linNode" presStyleCnt="0"/>
      <dgm:spPr/>
    </dgm:pt>
    <dgm:pt modelId="{E6DEFE7D-72CC-BA41-B986-92A77F4E8E30}" type="pres">
      <dgm:prSet presAssocID="{61641B54-C646-4275-BCA8-798857358B91}" presName="parentText" presStyleLbl="alignNode1" presStyleIdx="3" presStyleCnt="6">
        <dgm:presLayoutVars>
          <dgm:chMax val="1"/>
          <dgm:bulletEnabled/>
        </dgm:presLayoutVars>
      </dgm:prSet>
      <dgm:spPr/>
    </dgm:pt>
    <dgm:pt modelId="{9DB98081-0426-F34F-94BC-8A4ADED6F248}" type="pres">
      <dgm:prSet presAssocID="{61641B54-C646-4275-BCA8-798857358B91}" presName="descendantText" presStyleLbl="alignAccFollowNode1" presStyleIdx="3" presStyleCnt="6">
        <dgm:presLayoutVars>
          <dgm:bulletEnabled/>
        </dgm:presLayoutVars>
      </dgm:prSet>
      <dgm:spPr/>
    </dgm:pt>
    <dgm:pt modelId="{E162775E-65BD-C94E-9A5F-4D491EB580B4}" type="pres">
      <dgm:prSet presAssocID="{2035EB8A-3F30-4391-B6A1-B2F1BF83A894}" presName="sp" presStyleCnt="0"/>
      <dgm:spPr/>
    </dgm:pt>
    <dgm:pt modelId="{86C66868-EC9F-4E47-A29A-66B5EDE9311B}" type="pres">
      <dgm:prSet presAssocID="{0020D922-A22F-40F4-86C6-75BCA3388F9F}" presName="linNode" presStyleCnt="0"/>
      <dgm:spPr/>
    </dgm:pt>
    <dgm:pt modelId="{BC10E801-2E7C-BB43-BE7C-A8855FA0B194}" type="pres">
      <dgm:prSet presAssocID="{0020D922-A22F-40F4-86C6-75BCA3388F9F}" presName="parentText" presStyleLbl="alignNode1" presStyleIdx="4" presStyleCnt="6">
        <dgm:presLayoutVars>
          <dgm:chMax val="1"/>
          <dgm:bulletEnabled/>
        </dgm:presLayoutVars>
      </dgm:prSet>
      <dgm:spPr/>
    </dgm:pt>
    <dgm:pt modelId="{1DB7A4DC-D644-EC45-8E1E-910E830E9608}" type="pres">
      <dgm:prSet presAssocID="{0020D922-A22F-40F4-86C6-75BCA3388F9F}" presName="descendantText" presStyleLbl="alignAccFollowNode1" presStyleIdx="4" presStyleCnt="6">
        <dgm:presLayoutVars>
          <dgm:bulletEnabled/>
        </dgm:presLayoutVars>
      </dgm:prSet>
      <dgm:spPr/>
    </dgm:pt>
    <dgm:pt modelId="{FFCFA253-6943-024A-AEFA-5BBA0DF851D3}" type="pres">
      <dgm:prSet presAssocID="{AABB1240-0A81-4BAA-9E4C-0B3D556D1C62}" presName="sp" presStyleCnt="0"/>
      <dgm:spPr/>
    </dgm:pt>
    <dgm:pt modelId="{D1765203-069B-1046-A16A-D05E09354E00}" type="pres">
      <dgm:prSet presAssocID="{3028A16E-4AF2-4030-B0CB-C6A51B051E1B}" presName="linNode" presStyleCnt="0"/>
      <dgm:spPr/>
    </dgm:pt>
    <dgm:pt modelId="{0B4A5E82-8540-B840-9E64-62A7D2B63287}" type="pres">
      <dgm:prSet presAssocID="{3028A16E-4AF2-4030-B0CB-C6A51B051E1B}" presName="parentText" presStyleLbl="alignNode1" presStyleIdx="5" presStyleCnt="6">
        <dgm:presLayoutVars>
          <dgm:chMax val="1"/>
          <dgm:bulletEnabled/>
        </dgm:presLayoutVars>
      </dgm:prSet>
      <dgm:spPr/>
    </dgm:pt>
    <dgm:pt modelId="{51E8508C-FFA3-CF40-97E9-B575506F990E}" type="pres">
      <dgm:prSet presAssocID="{3028A16E-4AF2-4030-B0CB-C6A51B051E1B}" presName="descendantText" presStyleLbl="alignAccFollowNode1" presStyleIdx="5" presStyleCnt="6">
        <dgm:presLayoutVars>
          <dgm:bulletEnabled/>
        </dgm:presLayoutVars>
      </dgm:prSet>
      <dgm:spPr/>
    </dgm:pt>
  </dgm:ptLst>
  <dgm:cxnLst>
    <dgm:cxn modelId="{D2B30702-9F2B-4979-9CBA-E4F7FFC23E73}" srcId="{42DA35C2-590E-4E51-A754-FF605527AA09}" destId="{FC8A45EB-ACA3-4AB8-AFBC-569F7863EE25}" srcOrd="1" destOrd="0" parTransId="{FDEE81A0-0535-47E5-9492-880C288952E1}" sibTransId="{284F9AC6-E7FA-484C-8059-B4CC6F65FD15}"/>
    <dgm:cxn modelId="{1A53FF05-77BC-4189-A750-71A8966D05A2}" srcId="{42DA35C2-590E-4E51-A754-FF605527AA09}" destId="{3028A16E-4AF2-4030-B0CB-C6A51B051E1B}" srcOrd="5" destOrd="0" parTransId="{45B69DA5-9366-40B0-9D3E-F0E9E86CDD00}" sibTransId="{0B4F6B8A-4343-42AD-BF27-E647E94093D1}"/>
    <dgm:cxn modelId="{FE6B280A-0FEB-4684-B402-4D211833533D}" srcId="{42DA35C2-590E-4E51-A754-FF605527AA09}" destId="{843191C2-A09F-4545-8BF5-E9C70932EDA4}" srcOrd="0" destOrd="0" parTransId="{BF874FC5-1F1B-4E87-935F-E94525699865}" sibTransId="{904C874A-BF6F-4274-8542-78E4EA9C30FD}"/>
    <dgm:cxn modelId="{637F150C-CCFF-314B-9066-E66DF3F85D48}" type="presOf" srcId="{FC8A45EB-ACA3-4AB8-AFBC-569F7863EE25}" destId="{CC5FC440-7EA3-D642-8089-B6F216A17435}" srcOrd="0" destOrd="0" presId="urn:microsoft.com/office/officeart/2016/7/layout/VerticalSolidActionList"/>
    <dgm:cxn modelId="{6CC83514-3E44-554B-8AFA-293D673C60D0}" type="presOf" srcId="{843191C2-A09F-4545-8BF5-E9C70932EDA4}" destId="{AD36D181-2073-AE40-AD2E-9D95B2505298}" srcOrd="0" destOrd="0" presId="urn:microsoft.com/office/officeart/2016/7/layout/VerticalSolidActionList"/>
    <dgm:cxn modelId="{F7DA181C-D781-CE4D-8303-4AFE91BB92EA}" type="presOf" srcId="{31043E57-34AB-4F65-BD23-45CEE0C4EF5B}" destId="{51E8508C-FFA3-CF40-97E9-B575506F990E}" srcOrd="0" destOrd="0" presId="urn:microsoft.com/office/officeart/2016/7/layout/VerticalSolidActionList"/>
    <dgm:cxn modelId="{72D54B1F-6CA5-4822-89F2-D9ED7AFE6A97}" srcId="{095AD9B6-E3E7-478E-8943-4A58DCA04496}" destId="{FF2CF348-340E-4605-B719-B3A911BC1F4B}" srcOrd="0" destOrd="0" parTransId="{C8DCF62C-7108-4E92-A6B3-BA95B4F03D6E}" sibTransId="{3F8F24AD-B43B-46B4-979E-775F89E11C12}"/>
    <dgm:cxn modelId="{4F6F781F-3073-41F8-A38D-64F4C1136998}" srcId="{0020D922-A22F-40F4-86C6-75BCA3388F9F}" destId="{6F3C0740-C872-4D02-AC76-D9B1605897DE}" srcOrd="0" destOrd="0" parTransId="{96634217-93EF-4077-AC23-CB61843299B8}" sibTransId="{D20760FF-B0D2-46EC-8871-9B5CFC2B5DEB}"/>
    <dgm:cxn modelId="{880FB726-B570-4F8C-9CBE-E5A06EA1FFA9}" srcId="{42DA35C2-590E-4E51-A754-FF605527AA09}" destId="{0020D922-A22F-40F4-86C6-75BCA3388F9F}" srcOrd="4" destOrd="0" parTransId="{D23B6985-F857-40E9-AC5B-CC764BC5D911}" sibTransId="{AABB1240-0A81-4BAA-9E4C-0B3D556D1C62}"/>
    <dgm:cxn modelId="{85B41D52-8C6B-4D45-87B7-6B243906F053}" type="presOf" srcId="{73B21831-7ECC-499F-920C-DE92245F03DE}" destId="{9DB98081-0426-F34F-94BC-8A4ADED6F248}" srcOrd="0" destOrd="0" presId="urn:microsoft.com/office/officeart/2016/7/layout/VerticalSolidActionList"/>
    <dgm:cxn modelId="{6925E553-B990-BB4A-BF65-7B3AF08857F4}" type="presOf" srcId="{3028A16E-4AF2-4030-B0CB-C6A51B051E1B}" destId="{0B4A5E82-8540-B840-9E64-62A7D2B63287}" srcOrd="0" destOrd="0" presId="urn:microsoft.com/office/officeart/2016/7/layout/VerticalSolidActionList"/>
    <dgm:cxn modelId="{DC355454-DD89-D345-9C04-A38603D05ECE}" type="presOf" srcId="{FF2CF348-340E-4605-B719-B3A911BC1F4B}" destId="{FA235248-F81E-2D43-8A46-93520F246675}" srcOrd="0" destOrd="0" presId="urn:microsoft.com/office/officeart/2016/7/layout/VerticalSolidActionList"/>
    <dgm:cxn modelId="{BF421256-6E48-E143-8579-A9A500B88BE5}" type="presOf" srcId="{02BDE0B3-37BF-4847-8AEE-556B82370F57}" destId="{24EB7984-88A3-154F-B7F3-744F0AB77D21}" srcOrd="0" destOrd="0" presId="urn:microsoft.com/office/officeart/2016/7/layout/VerticalSolidActionList"/>
    <dgm:cxn modelId="{5DA6295B-FBE5-544F-B560-BC3FE883B428}" type="presOf" srcId="{095AD9B6-E3E7-478E-8943-4A58DCA04496}" destId="{BD09E420-1C7C-A242-88F7-EFA1853020B9}" srcOrd="0" destOrd="0" presId="urn:microsoft.com/office/officeart/2016/7/layout/VerticalSolidActionList"/>
    <dgm:cxn modelId="{41EFF77E-A00F-4047-8396-E00FA2FA56BD}" srcId="{61641B54-C646-4275-BCA8-798857358B91}" destId="{73B21831-7ECC-499F-920C-DE92245F03DE}" srcOrd="0" destOrd="0" parTransId="{917FD42F-15D6-4232-AEA4-D5A8E5B94E66}" sibTransId="{047AA6F3-4AD4-471C-966F-A91DB82A9158}"/>
    <dgm:cxn modelId="{A874C58A-63E6-4B4E-985A-819376EDB5F5}" srcId="{FC8A45EB-ACA3-4AB8-AFBC-569F7863EE25}" destId="{02BDE0B3-37BF-4847-8AEE-556B82370F57}" srcOrd="0" destOrd="0" parTransId="{460727A9-29D8-41EE-BE0F-1F9FD8EA1E7D}" sibTransId="{11F23D38-D1FC-4805-A1C4-B6B6AF3A580E}"/>
    <dgm:cxn modelId="{62DBCF9B-9FB0-E040-AD4B-3D959F818751}" type="presOf" srcId="{6F3C0740-C872-4D02-AC76-D9B1605897DE}" destId="{1DB7A4DC-D644-EC45-8E1E-910E830E9608}" srcOrd="0" destOrd="0" presId="urn:microsoft.com/office/officeart/2016/7/layout/VerticalSolidActionList"/>
    <dgm:cxn modelId="{9D1404AD-B016-B647-B99E-6830C3531EB9}" type="presOf" srcId="{0020D922-A22F-40F4-86C6-75BCA3388F9F}" destId="{BC10E801-2E7C-BB43-BE7C-A8855FA0B194}" srcOrd="0" destOrd="0" presId="urn:microsoft.com/office/officeart/2016/7/layout/VerticalSolidActionList"/>
    <dgm:cxn modelId="{046FD3AE-0A21-A947-B0FC-CA4DD2745D8A}" type="presOf" srcId="{61641B54-C646-4275-BCA8-798857358B91}" destId="{E6DEFE7D-72CC-BA41-B986-92A77F4E8E30}" srcOrd="0" destOrd="0" presId="urn:microsoft.com/office/officeart/2016/7/layout/VerticalSolidActionList"/>
    <dgm:cxn modelId="{FCEA4FB8-75A5-A740-85B9-F35FB1571F6B}" type="presOf" srcId="{42DA35C2-590E-4E51-A754-FF605527AA09}" destId="{781B2593-4E82-C54C-A0C7-569ECE1033DF}" srcOrd="0" destOrd="0" presId="urn:microsoft.com/office/officeart/2016/7/layout/VerticalSolidActionList"/>
    <dgm:cxn modelId="{64057FBB-1211-47E5-B003-E6A497B8CA89}" srcId="{42DA35C2-590E-4E51-A754-FF605527AA09}" destId="{095AD9B6-E3E7-478E-8943-4A58DCA04496}" srcOrd="2" destOrd="0" parTransId="{31472667-F375-471A-9FD4-6CA5D41E2E84}" sibTransId="{E47D0707-1523-4076-9CCF-39BC27FC1377}"/>
    <dgm:cxn modelId="{50ABE9C3-FA52-45A5-AB91-F51897BBFEB6}" srcId="{843191C2-A09F-4545-8BF5-E9C70932EDA4}" destId="{003055E5-3873-44D8-87C5-E00B6E04CCE3}" srcOrd="0" destOrd="0" parTransId="{EE4099E2-CEB0-4DDE-95A7-F16BDA75B951}" sibTransId="{8E9C9A9D-8BB6-4C6F-920D-10E5A6CF2E03}"/>
    <dgm:cxn modelId="{6A9B48C4-B9CC-442A-94E7-C7CC761E72F4}" srcId="{42DA35C2-590E-4E51-A754-FF605527AA09}" destId="{61641B54-C646-4275-BCA8-798857358B91}" srcOrd="3" destOrd="0" parTransId="{3BEB8FD1-4F80-4076-9EAB-7264F65F4DA9}" sibTransId="{2035EB8A-3F30-4391-B6A1-B2F1BF83A894}"/>
    <dgm:cxn modelId="{222ECAC9-2196-7249-AB8E-BC3C8A0F01F3}" type="presOf" srcId="{003055E5-3873-44D8-87C5-E00B6E04CCE3}" destId="{886BD988-F1E8-4247-AB2B-1443E07D5609}" srcOrd="0" destOrd="0" presId="urn:microsoft.com/office/officeart/2016/7/layout/VerticalSolidActionList"/>
    <dgm:cxn modelId="{45FA4BCE-4B36-4EC5-839A-EFD6CDE26086}" srcId="{3028A16E-4AF2-4030-B0CB-C6A51B051E1B}" destId="{31043E57-34AB-4F65-BD23-45CEE0C4EF5B}" srcOrd="0" destOrd="0" parTransId="{1558044D-659B-4A89-BDD8-443D9DD5F0EF}" sibTransId="{26FCDE43-9ED8-4B3C-B75F-D9E034880B45}"/>
    <dgm:cxn modelId="{E6BF49C5-E126-8C4E-8173-59ECFA03E51B}" type="presParOf" srcId="{781B2593-4E82-C54C-A0C7-569ECE1033DF}" destId="{BBB1254D-0B3C-1341-902F-246ABE2FA7FB}" srcOrd="0" destOrd="0" presId="urn:microsoft.com/office/officeart/2016/7/layout/VerticalSolidActionList"/>
    <dgm:cxn modelId="{D2F943D7-BF54-F249-A58A-C5178BC33746}" type="presParOf" srcId="{BBB1254D-0B3C-1341-902F-246ABE2FA7FB}" destId="{AD36D181-2073-AE40-AD2E-9D95B2505298}" srcOrd="0" destOrd="0" presId="urn:microsoft.com/office/officeart/2016/7/layout/VerticalSolidActionList"/>
    <dgm:cxn modelId="{67ADCBF6-A20E-7B4A-AEDF-F760B7BDF49F}" type="presParOf" srcId="{BBB1254D-0B3C-1341-902F-246ABE2FA7FB}" destId="{886BD988-F1E8-4247-AB2B-1443E07D5609}" srcOrd="1" destOrd="0" presId="urn:microsoft.com/office/officeart/2016/7/layout/VerticalSolidActionList"/>
    <dgm:cxn modelId="{02B08A15-448F-594C-AB40-1D08D8DDC959}" type="presParOf" srcId="{781B2593-4E82-C54C-A0C7-569ECE1033DF}" destId="{B84E8BAC-CE33-C141-92D2-F86204CEC8CD}" srcOrd="1" destOrd="0" presId="urn:microsoft.com/office/officeart/2016/7/layout/VerticalSolidActionList"/>
    <dgm:cxn modelId="{00C932C8-3CF0-7040-B07D-217D8C4D642C}" type="presParOf" srcId="{781B2593-4E82-C54C-A0C7-569ECE1033DF}" destId="{8FFD554B-FDEF-FE41-8A55-F95CCD9FD298}" srcOrd="2" destOrd="0" presId="urn:microsoft.com/office/officeart/2016/7/layout/VerticalSolidActionList"/>
    <dgm:cxn modelId="{E1417658-8D45-084D-8AF8-C26F8F86A545}" type="presParOf" srcId="{8FFD554B-FDEF-FE41-8A55-F95CCD9FD298}" destId="{CC5FC440-7EA3-D642-8089-B6F216A17435}" srcOrd="0" destOrd="0" presId="urn:microsoft.com/office/officeart/2016/7/layout/VerticalSolidActionList"/>
    <dgm:cxn modelId="{DD7CA2C5-1E81-7641-A31D-E563F55D8D7C}" type="presParOf" srcId="{8FFD554B-FDEF-FE41-8A55-F95CCD9FD298}" destId="{24EB7984-88A3-154F-B7F3-744F0AB77D21}" srcOrd="1" destOrd="0" presId="urn:microsoft.com/office/officeart/2016/7/layout/VerticalSolidActionList"/>
    <dgm:cxn modelId="{7D97E7F8-3791-B04B-93EE-9CB049ABF725}" type="presParOf" srcId="{781B2593-4E82-C54C-A0C7-569ECE1033DF}" destId="{833FBB5D-6829-3C4C-99E8-C9D427884748}" srcOrd="3" destOrd="0" presId="urn:microsoft.com/office/officeart/2016/7/layout/VerticalSolidActionList"/>
    <dgm:cxn modelId="{B0A320BD-E1F3-3C43-9419-58409AF33035}" type="presParOf" srcId="{781B2593-4E82-C54C-A0C7-569ECE1033DF}" destId="{349F6132-7746-D841-9FD6-41AE548A0801}" srcOrd="4" destOrd="0" presId="urn:microsoft.com/office/officeart/2016/7/layout/VerticalSolidActionList"/>
    <dgm:cxn modelId="{B2770EF2-B318-D74F-B249-89B1213998B6}" type="presParOf" srcId="{349F6132-7746-D841-9FD6-41AE548A0801}" destId="{BD09E420-1C7C-A242-88F7-EFA1853020B9}" srcOrd="0" destOrd="0" presId="urn:microsoft.com/office/officeart/2016/7/layout/VerticalSolidActionList"/>
    <dgm:cxn modelId="{45219DA7-A1AF-A94F-BF2D-365E9C39D211}" type="presParOf" srcId="{349F6132-7746-D841-9FD6-41AE548A0801}" destId="{FA235248-F81E-2D43-8A46-93520F246675}" srcOrd="1" destOrd="0" presId="urn:microsoft.com/office/officeart/2016/7/layout/VerticalSolidActionList"/>
    <dgm:cxn modelId="{4927EB83-CF15-7542-A8D4-9D01143D667B}" type="presParOf" srcId="{781B2593-4E82-C54C-A0C7-569ECE1033DF}" destId="{F7B8466B-C15F-A542-B770-88EE7868F001}" srcOrd="5" destOrd="0" presId="urn:microsoft.com/office/officeart/2016/7/layout/VerticalSolidActionList"/>
    <dgm:cxn modelId="{4A99A0A6-65B1-A443-8283-C86DF666398D}" type="presParOf" srcId="{781B2593-4E82-C54C-A0C7-569ECE1033DF}" destId="{7F2D00EB-EA59-0F4F-B62F-4AE3AF6EECBA}" srcOrd="6" destOrd="0" presId="urn:microsoft.com/office/officeart/2016/7/layout/VerticalSolidActionList"/>
    <dgm:cxn modelId="{C0AB0892-FC95-AA4B-891F-B75C65A1D9D3}" type="presParOf" srcId="{7F2D00EB-EA59-0F4F-B62F-4AE3AF6EECBA}" destId="{E6DEFE7D-72CC-BA41-B986-92A77F4E8E30}" srcOrd="0" destOrd="0" presId="urn:microsoft.com/office/officeart/2016/7/layout/VerticalSolidActionList"/>
    <dgm:cxn modelId="{48617798-865B-9745-9FA9-D5435F0F526A}" type="presParOf" srcId="{7F2D00EB-EA59-0F4F-B62F-4AE3AF6EECBA}" destId="{9DB98081-0426-F34F-94BC-8A4ADED6F248}" srcOrd="1" destOrd="0" presId="urn:microsoft.com/office/officeart/2016/7/layout/VerticalSolidActionList"/>
    <dgm:cxn modelId="{3820BFFD-F284-0449-91B8-5F188ED44E13}" type="presParOf" srcId="{781B2593-4E82-C54C-A0C7-569ECE1033DF}" destId="{E162775E-65BD-C94E-9A5F-4D491EB580B4}" srcOrd="7" destOrd="0" presId="urn:microsoft.com/office/officeart/2016/7/layout/VerticalSolidActionList"/>
    <dgm:cxn modelId="{10BD0844-E075-E549-A92B-291FC6927F39}" type="presParOf" srcId="{781B2593-4E82-C54C-A0C7-569ECE1033DF}" destId="{86C66868-EC9F-4E47-A29A-66B5EDE9311B}" srcOrd="8" destOrd="0" presId="urn:microsoft.com/office/officeart/2016/7/layout/VerticalSolidActionList"/>
    <dgm:cxn modelId="{B134ECB2-84F1-E74F-A0AE-FBBC8488A0A3}" type="presParOf" srcId="{86C66868-EC9F-4E47-A29A-66B5EDE9311B}" destId="{BC10E801-2E7C-BB43-BE7C-A8855FA0B194}" srcOrd="0" destOrd="0" presId="urn:microsoft.com/office/officeart/2016/7/layout/VerticalSolidActionList"/>
    <dgm:cxn modelId="{4AB3C867-BE99-C94C-95CA-5961A65B2BD0}" type="presParOf" srcId="{86C66868-EC9F-4E47-A29A-66B5EDE9311B}" destId="{1DB7A4DC-D644-EC45-8E1E-910E830E9608}" srcOrd="1" destOrd="0" presId="urn:microsoft.com/office/officeart/2016/7/layout/VerticalSolidActionList"/>
    <dgm:cxn modelId="{F16D8246-D9DA-0C4B-864C-783949124863}" type="presParOf" srcId="{781B2593-4E82-C54C-A0C7-569ECE1033DF}" destId="{FFCFA253-6943-024A-AEFA-5BBA0DF851D3}" srcOrd="9" destOrd="0" presId="urn:microsoft.com/office/officeart/2016/7/layout/VerticalSolidActionList"/>
    <dgm:cxn modelId="{94B46D56-8F51-074F-9DDE-F6092E68BB04}" type="presParOf" srcId="{781B2593-4E82-C54C-A0C7-569ECE1033DF}" destId="{D1765203-069B-1046-A16A-D05E09354E00}" srcOrd="10" destOrd="0" presId="urn:microsoft.com/office/officeart/2016/7/layout/VerticalSolidActionList"/>
    <dgm:cxn modelId="{F8F7F1BA-5BC6-B54E-ACD8-589494C04BCC}" type="presParOf" srcId="{D1765203-069B-1046-A16A-D05E09354E00}" destId="{0B4A5E82-8540-B840-9E64-62A7D2B63287}" srcOrd="0" destOrd="0" presId="urn:microsoft.com/office/officeart/2016/7/layout/VerticalSolidActionList"/>
    <dgm:cxn modelId="{88C1DCDF-D8D8-644E-929E-BE3B07AD34F1}" type="presParOf" srcId="{D1765203-069B-1046-A16A-D05E09354E00}" destId="{51E8508C-FFA3-CF40-97E9-B575506F990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EE45B-D490-469D-8BB3-C52E82EB04EB}">
      <dsp:nvSpPr>
        <dsp:cNvPr id="0" name=""/>
        <dsp:cNvSpPr/>
      </dsp:nvSpPr>
      <dsp:spPr>
        <a:xfrm>
          <a:off x="705263" y="986691"/>
          <a:ext cx="1799996" cy="1799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5B42D6B-8797-4282-B350-E6E1409FC73E}">
      <dsp:nvSpPr>
        <dsp:cNvPr id="0" name=""/>
        <dsp:cNvSpPr/>
      </dsp:nvSpPr>
      <dsp:spPr>
        <a:xfrm>
          <a:off x="569079" y="286539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On-Premise Deployment</a:t>
          </a:r>
          <a:endParaRPr lang="en-US" sz="2300" kern="1200" dirty="0"/>
        </a:p>
      </dsp:txBody>
      <dsp:txXfrm>
        <a:off x="569079" y="2865398"/>
        <a:ext cx="2072362" cy="720000"/>
      </dsp:txXfrm>
    </dsp:sp>
    <dsp:sp modelId="{03C14CAB-BEC5-42D0-8F96-D743FC69AF76}">
      <dsp:nvSpPr>
        <dsp:cNvPr id="0" name=""/>
        <dsp:cNvSpPr/>
      </dsp:nvSpPr>
      <dsp:spPr>
        <a:xfrm>
          <a:off x="3140289" y="986691"/>
          <a:ext cx="1799996" cy="1799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0DFFC65-EA9C-4D55-BEE2-13A580B6F2AF}">
      <dsp:nvSpPr>
        <dsp:cNvPr id="0" name=""/>
        <dsp:cNvSpPr/>
      </dsp:nvSpPr>
      <dsp:spPr>
        <a:xfrm>
          <a:off x="3004105" y="287591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Custom-Trained Models</a:t>
          </a:r>
          <a:endParaRPr lang="en-US" sz="2300" kern="1200" dirty="0"/>
        </a:p>
      </dsp:txBody>
      <dsp:txXfrm>
        <a:off x="3004105" y="2875910"/>
        <a:ext cx="2072362" cy="720000"/>
      </dsp:txXfrm>
    </dsp:sp>
    <dsp:sp modelId="{6CFBD489-00AB-4EEC-BFBB-3BCE93E92E4C}">
      <dsp:nvSpPr>
        <dsp:cNvPr id="0" name=""/>
        <dsp:cNvSpPr/>
      </dsp:nvSpPr>
      <dsp:spPr>
        <a:xfrm>
          <a:off x="5575314" y="986691"/>
          <a:ext cx="1799996" cy="17999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058A12C-50BC-44C5-9F13-144A7FAADAC5}">
      <dsp:nvSpPr>
        <dsp:cNvPr id="0" name=""/>
        <dsp:cNvSpPr/>
      </dsp:nvSpPr>
      <dsp:spPr>
        <a:xfrm>
          <a:off x="5453203" y="286973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Easy to Use</a:t>
          </a:r>
          <a:endParaRPr lang="en-US" sz="2300" kern="1200" dirty="0"/>
        </a:p>
      </dsp:txBody>
      <dsp:txXfrm>
        <a:off x="5453203" y="2869733"/>
        <a:ext cx="2072362" cy="720000"/>
      </dsp:txXfrm>
    </dsp:sp>
    <dsp:sp modelId="{8FD5AF97-FB36-4134-8C4F-CC86093C0D28}">
      <dsp:nvSpPr>
        <dsp:cNvPr id="0" name=""/>
        <dsp:cNvSpPr/>
      </dsp:nvSpPr>
      <dsp:spPr>
        <a:xfrm>
          <a:off x="8010340" y="986691"/>
          <a:ext cx="1799996" cy="1799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350908-7FDA-4EBA-B2BA-CDFA75159056}">
      <dsp:nvSpPr>
        <dsp:cNvPr id="0" name=""/>
        <dsp:cNvSpPr/>
      </dsp:nvSpPr>
      <dsp:spPr>
        <a:xfrm>
          <a:off x="7944472" y="286973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Affordable &amp; Scalable</a:t>
          </a:r>
          <a:endParaRPr lang="en-US" sz="2300" kern="1200" dirty="0"/>
        </a:p>
      </dsp:txBody>
      <dsp:txXfrm>
        <a:off x="7944472" y="2869733"/>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D988-F1E8-4247-AB2B-1443E07D5609}">
      <dsp:nvSpPr>
        <dsp:cNvPr id="0" name=""/>
        <dsp:cNvSpPr/>
      </dsp:nvSpPr>
      <dsp:spPr>
        <a:xfrm>
          <a:off x="2103120" y="531"/>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Purpose-built for mid-market companies (50-500 employees) with enterprise AI needs but SMB budgets and complexity requirements.</a:t>
          </a:r>
          <a:endParaRPr lang="en-US" sz="2000" kern="1200" dirty="0"/>
        </a:p>
      </dsp:txBody>
      <dsp:txXfrm>
        <a:off x="2103120" y="531"/>
        <a:ext cx="8412480" cy="690519"/>
      </dsp:txXfrm>
    </dsp:sp>
    <dsp:sp modelId="{AD36D181-2073-AE40-AD2E-9D95B2505298}">
      <dsp:nvSpPr>
        <dsp:cNvPr id="0" name=""/>
        <dsp:cNvSpPr/>
      </dsp:nvSpPr>
      <dsp:spPr>
        <a:xfrm>
          <a:off x="0" y="531"/>
          <a:ext cx="2103120" cy="690519"/>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w="12700" cap="flat" cmpd="sng" algn="ctr">
          <a:solidFill>
            <a:schemeClr val="accent2">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1. SMB-FIRST APPROACH</a:t>
          </a:r>
          <a:endParaRPr lang="en-US" sz="1900" kern="1200"/>
        </a:p>
      </dsp:txBody>
      <dsp:txXfrm>
        <a:off x="0" y="531"/>
        <a:ext cx="2103120" cy="690519"/>
      </dsp:txXfrm>
    </dsp:sp>
    <dsp:sp modelId="{24EB7984-88A3-154F-B7F3-744F0AB77D21}">
      <dsp:nvSpPr>
        <dsp:cNvPr id="0" name=""/>
        <dsp:cNvSpPr/>
      </dsp:nvSpPr>
      <dsp:spPr>
        <a:xfrm>
          <a:off x="2103120" y="732482"/>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Zero cloud dependency ensures complete data privacy - perfect for regulated industries requiring confidentiality.</a:t>
          </a:r>
          <a:endParaRPr lang="en-US" sz="2000" kern="1200" dirty="0"/>
        </a:p>
      </dsp:txBody>
      <dsp:txXfrm>
        <a:off x="2103120" y="732482"/>
        <a:ext cx="8412480" cy="690519"/>
      </dsp:txXfrm>
    </dsp:sp>
    <dsp:sp modelId="{CC5FC440-7EA3-D642-8089-B6F216A17435}">
      <dsp:nvSpPr>
        <dsp:cNvPr id="0" name=""/>
        <dsp:cNvSpPr/>
      </dsp:nvSpPr>
      <dsp:spPr>
        <a:xfrm>
          <a:off x="0" y="732482"/>
          <a:ext cx="2103120" cy="690519"/>
        </a:xfrm>
        <a:prstGeom prst="rect">
          <a:avLst/>
        </a:prstGeom>
        <a:gradFill rotWithShape="0">
          <a:gsLst>
            <a:gs pos="0">
              <a:schemeClr val="accent2">
                <a:alpha val="90000"/>
                <a:hueOff val="0"/>
                <a:satOff val="0"/>
                <a:lumOff val="0"/>
                <a:alphaOff val="-8000"/>
                <a:satMod val="103000"/>
                <a:lumMod val="102000"/>
                <a:tint val="94000"/>
              </a:schemeClr>
            </a:gs>
            <a:gs pos="50000">
              <a:schemeClr val="accent2">
                <a:alpha val="90000"/>
                <a:hueOff val="0"/>
                <a:satOff val="0"/>
                <a:lumOff val="0"/>
                <a:alphaOff val="-8000"/>
                <a:satMod val="110000"/>
                <a:lumMod val="100000"/>
                <a:shade val="100000"/>
              </a:schemeClr>
            </a:gs>
            <a:gs pos="100000">
              <a:schemeClr val="accent2">
                <a:alpha val="90000"/>
                <a:hueOff val="0"/>
                <a:satOff val="0"/>
                <a:lumOff val="0"/>
                <a:alphaOff val="-8000"/>
                <a:lumMod val="99000"/>
                <a:satMod val="120000"/>
                <a:shade val="78000"/>
              </a:schemeClr>
            </a:gs>
          </a:gsLst>
          <a:lin ang="5400000" scaled="0"/>
        </a:gradFill>
        <a:ln w="12700" cap="flat" cmpd="sng" algn="ctr">
          <a:solidFill>
            <a:schemeClr val="accent2">
              <a:alpha val="90000"/>
              <a:hueOff val="0"/>
              <a:satOff val="0"/>
              <a:lumOff val="0"/>
              <a:alphaOff val="-8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dirty="0"/>
            <a:t>2. TOTAL DATA CONTROL</a:t>
          </a:r>
          <a:endParaRPr lang="en-US" sz="1900" kern="1200" dirty="0"/>
        </a:p>
      </dsp:txBody>
      <dsp:txXfrm>
        <a:off x="0" y="732482"/>
        <a:ext cx="2103120" cy="690519"/>
      </dsp:txXfrm>
    </dsp:sp>
    <dsp:sp modelId="{FA235248-F81E-2D43-8A46-93520F246675}">
      <dsp:nvSpPr>
        <dsp:cNvPr id="0" name=""/>
        <dsp:cNvSpPr/>
      </dsp:nvSpPr>
      <dsp:spPr>
        <a:xfrm>
          <a:off x="2103120" y="1464433"/>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10x less expensive than enterprise solutions with no ongoing API costs and predictable £25K pricing.</a:t>
          </a:r>
          <a:endParaRPr lang="en-US" sz="2000" kern="1200" dirty="0"/>
        </a:p>
      </dsp:txBody>
      <dsp:txXfrm>
        <a:off x="2103120" y="1464433"/>
        <a:ext cx="8412480" cy="690519"/>
      </dsp:txXfrm>
    </dsp:sp>
    <dsp:sp modelId="{BD09E420-1C7C-A242-88F7-EFA1853020B9}">
      <dsp:nvSpPr>
        <dsp:cNvPr id="0" name=""/>
        <dsp:cNvSpPr/>
      </dsp:nvSpPr>
      <dsp:spPr>
        <a:xfrm>
          <a:off x="0" y="1464433"/>
          <a:ext cx="2103120" cy="690519"/>
        </a:xfrm>
        <a:prstGeom prst="rect">
          <a:avLst/>
        </a:prstGeom>
        <a:gradFill rotWithShape="0">
          <a:gsLst>
            <a:gs pos="0">
              <a:schemeClr val="accent2">
                <a:alpha val="90000"/>
                <a:hueOff val="0"/>
                <a:satOff val="0"/>
                <a:lumOff val="0"/>
                <a:alphaOff val="-16000"/>
                <a:satMod val="103000"/>
                <a:lumMod val="102000"/>
                <a:tint val="94000"/>
              </a:schemeClr>
            </a:gs>
            <a:gs pos="50000">
              <a:schemeClr val="accent2">
                <a:alpha val="90000"/>
                <a:hueOff val="0"/>
                <a:satOff val="0"/>
                <a:lumOff val="0"/>
                <a:alphaOff val="-16000"/>
                <a:satMod val="110000"/>
                <a:lumMod val="100000"/>
                <a:shade val="100000"/>
              </a:schemeClr>
            </a:gs>
            <a:gs pos="100000">
              <a:schemeClr val="accent2">
                <a:alpha val="90000"/>
                <a:hueOff val="0"/>
                <a:satOff val="0"/>
                <a:lumOff val="0"/>
                <a:alphaOff val="-16000"/>
                <a:lumMod val="99000"/>
                <a:satMod val="120000"/>
                <a:shade val="78000"/>
              </a:schemeClr>
            </a:gs>
          </a:gsLst>
          <a:lin ang="5400000" scaled="0"/>
        </a:gradFill>
        <a:ln w="12700" cap="flat" cmpd="sng" algn="ctr">
          <a:solidFill>
            <a:schemeClr val="accent2">
              <a:alpha val="90000"/>
              <a:hueOff val="0"/>
              <a:satOff val="0"/>
              <a:lumOff val="0"/>
              <a:alphaOff val="-16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3. COST ADVANTAGE</a:t>
          </a:r>
          <a:endParaRPr lang="en-US" sz="1900" kern="1200"/>
        </a:p>
      </dsp:txBody>
      <dsp:txXfrm>
        <a:off x="0" y="1464433"/>
        <a:ext cx="2103120" cy="690519"/>
      </dsp:txXfrm>
    </dsp:sp>
    <dsp:sp modelId="{9DB98081-0426-F34F-94BC-8A4ADED6F248}">
      <dsp:nvSpPr>
        <dsp:cNvPr id="0" name=""/>
        <dsp:cNvSpPr/>
      </dsp:nvSpPr>
      <dsp:spPr>
        <a:xfrm>
          <a:off x="2103120" y="2196384"/>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30-day implementation vs 12+ months for enterprise platforms, with turnkey support included.</a:t>
          </a:r>
          <a:endParaRPr lang="en-US" sz="2000" kern="1200" dirty="0"/>
        </a:p>
      </dsp:txBody>
      <dsp:txXfrm>
        <a:off x="2103120" y="2196384"/>
        <a:ext cx="8412480" cy="690519"/>
      </dsp:txXfrm>
    </dsp:sp>
    <dsp:sp modelId="{E6DEFE7D-72CC-BA41-B986-92A77F4E8E30}">
      <dsp:nvSpPr>
        <dsp:cNvPr id="0" name=""/>
        <dsp:cNvSpPr/>
      </dsp:nvSpPr>
      <dsp:spPr>
        <a:xfrm>
          <a:off x="0" y="2196384"/>
          <a:ext cx="2103120" cy="690519"/>
        </a:xfrm>
        <a:prstGeom prst="rect">
          <a:avLst/>
        </a:prstGeom>
        <a:gradFill rotWithShape="0">
          <a:gsLst>
            <a:gs pos="0">
              <a:schemeClr val="accent2">
                <a:alpha val="90000"/>
                <a:hueOff val="0"/>
                <a:satOff val="0"/>
                <a:lumOff val="0"/>
                <a:alphaOff val="-24000"/>
                <a:satMod val="103000"/>
                <a:lumMod val="102000"/>
                <a:tint val="94000"/>
              </a:schemeClr>
            </a:gs>
            <a:gs pos="50000">
              <a:schemeClr val="accent2">
                <a:alpha val="90000"/>
                <a:hueOff val="0"/>
                <a:satOff val="0"/>
                <a:lumOff val="0"/>
                <a:alphaOff val="-24000"/>
                <a:satMod val="110000"/>
                <a:lumMod val="100000"/>
                <a:shade val="100000"/>
              </a:schemeClr>
            </a:gs>
            <a:gs pos="100000">
              <a:schemeClr val="accent2">
                <a:alpha val="90000"/>
                <a:hueOff val="0"/>
                <a:satOff val="0"/>
                <a:lumOff val="0"/>
                <a:alphaOff val="-24000"/>
                <a:lumMod val="99000"/>
                <a:satMod val="120000"/>
                <a:shade val="78000"/>
              </a:schemeClr>
            </a:gs>
          </a:gsLst>
          <a:lin ang="5400000" scaled="0"/>
        </a:gradFill>
        <a:ln w="12700" cap="flat" cmpd="sng" algn="ctr">
          <a:solidFill>
            <a:schemeClr val="accent2">
              <a:alpha val="90000"/>
              <a:hueOff val="0"/>
              <a:satOff val="0"/>
              <a:lumOff val="0"/>
              <a:alphaOff val="-24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4. RAPID DEPLOYMENT</a:t>
          </a:r>
          <a:endParaRPr lang="en-US" sz="1900" kern="1200"/>
        </a:p>
      </dsp:txBody>
      <dsp:txXfrm>
        <a:off x="0" y="2196384"/>
        <a:ext cx="2103120" cy="690519"/>
      </dsp:txXfrm>
    </dsp:sp>
    <dsp:sp modelId="{1DB7A4DC-D644-EC45-8E1E-910E830E9608}">
      <dsp:nvSpPr>
        <dsp:cNvPr id="0" name=""/>
        <dsp:cNvSpPr/>
      </dsp:nvSpPr>
      <dsp:spPr>
        <a:xfrm>
          <a:off x="2103120" y="2928335"/>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Pre-configured for manufacturing, finance, healthcare, and legal with built-in compliance frameworks.</a:t>
          </a:r>
          <a:endParaRPr lang="en-US" sz="2000" kern="1200" dirty="0"/>
        </a:p>
      </dsp:txBody>
      <dsp:txXfrm>
        <a:off x="2103120" y="2928335"/>
        <a:ext cx="8412480" cy="690519"/>
      </dsp:txXfrm>
    </dsp:sp>
    <dsp:sp modelId="{BC10E801-2E7C-BB43-BE7C-A8855FA0B194}">
      <dsp:nvSpPr>
        <dsp:cNvPr id="0" name=""/>
        <dsp:cNvSpPr/>
      </dsp:nvSpPr>
      <dsp:spPr>
        <a:xfrm>
          <a:off x="0" y="2928335"/>
          <a:ext cx="2103120" cy="690519"/>
        </a:xfrm>
        <a:prstGeom prst="rect">
          <a:avLst/>
        </a:prstGeom>
        <a:gradFill rotWithShape="0">
          <a:gsLst>
            <a:gs pos="0">
              <a:schemeClr val="accent2">
                <a:alpha val="90000"/>
                <a:hueOff val="0"/>
                <a:satOff val="0"/>
                <a:lumOff val="0"/>
                <a:alphaOff val="-32000"/>
                <a:satMod val="103000"/>
                <a:lumMod val="102000"/>
                <a:tint val="94000"/>
              </a:schemeClr>
            </a:gs>
            <a:gs pos="50000">
              <a:schemeClr val="accent2">
                <a:alpha val="90000"/>
                <a:hueOff val="0"/>
                <a:satOff val="0"/>
                <a:lumOff val="0"/>
                <a:alphaOff val="-32000"/>
                <a:satMod val="110000"/>
                <a:lumMod val="100000"/>
                <a:shade val="100000"/>
              </a:schemeClr>
            </a:gs>
            <a:gs pos="100000">
              <a:schemeClr val="accent2">
                <a:alpha val="90000"/>
                <a:hueOff val="0"/>
                <a:satOff val="0"/>
                <a:lumOff val="0"/>
                <a:alphaOff val="-32000"/>
                <a:lumMod val="99000"/>
                <a:satMod val="120000"/>
                <a:shade val="78000"/>
              </a:schemeClr>
            </a:gs>
          </a:gsLst>
          <a:lin ang="5400000" scaled="0"/>
        </a:gradFill>
        <a:ln w="12700" cap="flat" cmpd="sng" algn="ctr">
          <a:solidFill>
            <a:schemeClr val="accent2">
              <a:alpha val="90000"/>
              <a:hueOff val="0"/>
              <a:satOff val="0"/>
              <a:lumOff val="0"/>
              <a:alphaOff val="-32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5. INDUSTRY EXPERTISE</a:t>
          </a:r>
          <a:endParaRPr lang="en-US" sz="1900" kern="1200"/>
        </a:p>
      </dsp:txBody>
      <dsp:txXfrm>
        <a:off x="0" y="2928335"/>
        <a:ext cx="2103120" cy="690519"/>
      </dsp:txXfrm>
    </dsp:sp>
    <dsp:sp modelId="{51E8508C-FFA3-CF40-97E9-B575506F990E}">
      <dsp:nvSpPr>
        <dsp:cNvPr id="0" name=""/>
        <dsp:cNvSpPr/>
      </dsp:nvSpPr>
      <dsp:spPr>
        <a:xfrm>
          <a:off x="2103120" y="3660286"/>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Clear revenue model with 20% commissions and £5K per deployment targeting the underserved SMB market.</a:t>
          </a:r>
          <a:endParaRPr lang="en-US" sz="2000" kern="1200" dirty="0"/>
        </a:p>
      </dsp:txBody>
      <dsp:txXfrm>
        <a:off x="2103120" y="3660286"/>
        <a:ext cx="8412480" cy="690519"/>
      </dsp:txXfrm>
    </dsp:sp>
    <dsp:sp modelId="{0B4A5E82-8540-B840-9E64-62A7D2B63287}">
      <dsp:nvSpPr>
        <dsp:cNvPr id="0" name=""/>
        <dsp:cNvSpPr/>
      </dsp:nvSpPr>
      <dsp:spPr>
        <a:xfrm>
          <a:off x="0" y="3660286"/>
          <a:ext cx="2103120" cy="690519"/>
        </a:xfrm>
        <a:prstGeom prst="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w="12700" cap="flat" cmpd="sng" algn="ctr">
          <a:solidFill>
            <a:schemeClr val="accent2">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6. PROVEN ROI MODEL</a:t>
          </a:r>
          <a:endParaRPr lang="en-US" sz="1900" kern="1200"/>
        </a:p>
      </dsp:txBody>
      <dsp:txXfrm>
        <a:off x="0" y="3660286"/>
        <a:ext cx="2103120" cy="6905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940-B184-FF9E-EEE6-0C36998271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09308EF-8875-A5CF-E8AD-9713ED4AB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B0DA7EB-02FD-5DFC-CBE3-ADD69E8CACB4}"/>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CD77E314-700C-38BE-189E-973C8991E7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21B88B-1309-05EF-A8DD-0A3465A4BC0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63433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A1A1-1DDA-374D-0829-6AA6D121E79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005D9A8-90DD-751D-34FA-C4D3AD736F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37CC309-46E2-C785-B505-49F0AC6938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1650AC6-368E-11EF-7DB6-A53F70CA93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DE0866-23A6-6300-82E7-FE5675BA5CC9}"/>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56600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097F5-80D8-6A31-DDA2-E6DE431183F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CA8A365-4C59-D96A-07C6-0BD9178352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CDCD0B-996F-8222-4320-63EFA40AB4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37919181-D7E0-4637-7997-CA74CB784D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D3FC9-041C-BD37-EC66-26B1E41BADB4}"/>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39427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DC1F-2152-AD50-E5B9-C500BF03AA4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2A9CE9C-B9F5-35C8-61B0-7D10C42D9D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B5E8534-84D2-6B27-F9D1-75A21DF88C69}"/>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D593964E-00C3-EB83-A4BE-06584927F7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B37756-0566-263C-F3AF-78EAEA0ED7E0}"/>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44708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2522-2CF4-E88B-27C3-B29949D3B2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92FB040-5A61-962C-8911-CC228BB4F1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BA788B-951D-33BC-89FE-9438E3E3A8C5}"/>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EC2B780-AF05-1658-75E1-BC465C0E96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36EFE8-61F7-1A8F-5AB1-2D052378CBA7}"/>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31965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23DF-883F-B2BF-0D59-50F87753880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E671C4-9C48-B91A-6581-A68EF5E848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EFBA90D-DA0A-82E1-124B-B2841936C6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57224D7-6DEF-6B21-5FDC-DAF77B62684D}"/>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C049F55A-70C6-1BB2-404A-D122C4C653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3DAB8-80E7-D993-4EDC-36D202F4540B}"/>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7561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551-2F14-C179-33D3-B950D28D5D8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ED953F1-2CF4-A253-1EA3-59A27FDD9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39D659-9A27-558B-9CE5-A6244D681D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41DC71E-51A4-9908-0DA4-E92A1B0E1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C2A961-2127-93CE-D75E-0651673DFA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35CEBFF-D16A-8095-231A-72B636191DE8}"/>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8" name="Footer Placeholder 7">
            <a:extLst>
              <a:ext uri="{FF2B5EF4-FFF2-40B4-BE49-F238E27FC236}">
                <a16:creationId xmlns:a16="http://schemas.microsoft.com/office/drawing/2014/main" id="{D53D9DB2-6BAE-7FE0-5542-CF483F0AC9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F5B729-6695-40A1-6439-C7A31D0CAA9C}"/>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26955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6A99-FD2D-539E-0F1F-5C28644951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3FD33D4-88FF-0647-DFBF-C08CF3FC9612}"/>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4" name="Footer Placeholder 3">
            <a:extLst>
              <a:ext uri="{FF2B5EF4-FFF2-40B4-BE49-F238E27FC236}">
                <a16:creationId xmlns:a16="http://schemas.microsoft.com/office/drawing/2014/main" id="{D581D63B-D32B-2DF0-2D3C-526F25E38F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0D1E22-E5E1-280A-E2E9-2ABC55155EC7}"/>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388218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9C3BA-487C-1AA1-465A-C57A576040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3" name="Footer Placeholder 2">
            <a:extLst>
              <a:ext uri="{FF2B5EF4-FFF2-40B4-BE49-F238E27FC236}">
                <a16:creationId xmlns:a16="http://schemas.microsoft.com/office/drawing/2014/main" id="{D93EBC3F-9105-1DBB-116B-87BB6E8734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D76BA4-85B7-682D-5DE6-629652A61F7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407586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EB56-80D8-2BEB-9567-544AF5B82B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7FD8D7E-ED41-6C5A-1260-CCAD36C31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3A7A0B3-EA01-33FD-BA60-F37504BD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8BBA16-681D-C66C-8FE0-08869E7AAEB5}"/>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1F2938E3-FF12-9376-425D-6196D21787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3BE792-B427-883D-7EDC-19DC57AE8B18}"/>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65441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55FF-A90F-F1A1-BB95-819197AAEC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04303E9-1326-5296-CA2A-BCD4BF024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69489F-7EA5-33A8-A0B5-610D4B33B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75E4DF-FF09-99E2-04A6-9A1B868F9D88}"/>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B6FC17F9-5ED4-2313-3988-7B3455E75F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616D3E-4DB3-5EBC-088E-F7638717990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35213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5C357-BA07-0D7C-DAB6-6807897F0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F9C476F-F050-14A7-180A-8EC968C48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AD8A02C-4E08-660C-2C1F-7DA500F26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E753E42-0DAB-9C7D-8D5D-EF099EDD0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7DC2BA-E3B3-53C0-D10B-49DF1F1F1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359754-C94F-7941-8D81-16D8824B5920}" type="slidenum">
              <a:rPr lang="en-GB" smtClean="0"/>
              <a:t>‹#›</a:t>
            </a:fld>
            <a:endParaRPr lang="en-GB"/>
          </a:p>
        </p:txBody>
      </p:sp>
    </p:spTree>
    <p:extLst>
      <p:ext uri="{BB962C8B-B14F-4D97-AF65-F5344CB8AC3E}">
        <p14:creationId xmlns:p14="http://schemas.microsoft.com/office/powerpoint/2010/main" val="382134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18" Type="http://schemas.openxmlformats.org/officeDocument/2006/relationships/image" Target="../media/image33.png"/><Relationship Id="rId3" Type="http://schemas.openxmlformats.org/officeDocument/2006/relationships/image" Target="../media/image18.sv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20.jpeg"/><Relationship Id="rId15" Type="http://schemas.openxmlformats.org/officeDocument/2006/relationships/image" Target="../media/image30.jpeg"/><Relationship Id="rId10" Type="http://schemas.openxmlformats.org/officeDocument/2006/relationships/image" Target="../media/image25.png"/><Relationship Id="rId19" Type="http://schemas.openxmlformats.org/officeDocument/2006/relationships/image" Target="../media/image1.png"/><Relationship Id="rId4" Type="http://schemas.openxmlformats.org/officeDocument/2006/relationships/image" Target="../media/image19.jpeg"/><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378-15C8-E1B5-0785-05B7FD07C312}"/>
              </a:ext>
            </a:extLst>
          </p:cNvPr>
          <p:cNvSpPr>
            <a:spLocks noGrp="1"/>
          </p:cNvSpPr>
          <p:nvPr>
            <p:ph type="ctrTitle"/>
          </p:nvPr>
        </p:nvSpPr>
        <p:spPr>
          <a:xfrm>
            <a:off x="1817913" y="1122363"/>
            <a:ext cx="9144000" cy="2387600"/>
          </a:xfrm>
        </p:spPr>
        <p:txBody>
          <a:bodyPr/>
          <a:lstStyle/>
          <a:p>
            <a:r>
              <a:rPr lang="en-GB" dirty="0">
                <a:solidFill>
                  <a:srgbClr val="E97132"/>
                </a:solidFill>
                <a:latin typeface="BM DoHyeon OTF" panose="020B0600000101010101" pitchFamily="34" charset="-127"/>
                <a:ea typeface="BM DoHyeon OTF" panose="020B0600000101010101" pitchFamily="34" charset="-127"/>
              </a:rPr>
              <a:t>COREXA</a:t>
            </a:r>
          </a:p>
        </p:txBody>
      </p:sp>
      <p:sp>
        <p:nvSpPr>
          <p:cNvPr id="3" name="Subtitle 2">
            <a:extLst>
              <a:ext uri="{FF2B5EF4-FFF2-40B4-BE49-F238E27FC236}">
                <a16:creationId xmlns:a16="http://schemas.microsoft.com/office/drawing/2014/main" id="{A15EB167-D912-6008-99DA-07CE79899DC5}"/>
              </a:ext>
            </a:extLst>
          </p:cNvPr>
          <p:cNvSpPr>
            <a:spLocks noGrp="1"/>
          </p:cNvSpPr>
          <p:nvPr>
            <p:ph type="subTitle" idx="1"/>
          </p:nvPr>
        </p:nvSpPr>
        <p:spPr/>
        <p:txBody>
          <a:bodyPr/>
          <a:lstStyle/>
          <a:p>
            <a:r>
              <a:rPr lang="en-GB" dirty="0">
                <a:solidFill>
                  <a:srgbClr val="E97132"/>
                </a:solidFill>
              </a:rPr>
              <a:t>Private. Powerful. AI for Every Business.</a:t>
            </a:r>
          </a:p>
        </p:txBody>
      </p:sp>
      <p:pic>
        <p:nvPicPr>
          <p:cNvPr id="4" name="Picture 3" descr="A red and black background with circles and dots&#10;&#10;Description automatically generated">
            <a:extLst>
              <a:ext uri="{FF2B5EF4-FFF2-40B4-BE49-F238E27FC236}">
                <a16:creationId xmlns:a16="http://schemas.microsoft.com/office/drawing/2014/main" id="{2C2AD62F-D0EC-B385-F48D-4433AF4B5BD8}"/>
              </a:ext>
            </a:extLst>
          </p:cNvPr>
          <p:cNvPicPr>
            <a:picLocks noChangeAspect="1"/>
          </p:cNvPicPr>
          <p:nvPr/>
        </p:nvPicPr>
        <p:blipFill>
          <a:blip r:embed="rId2"/>
          <a:stretch>
            <a:fillRect/>
          </a:stretch>
        </p:blipFill>
        <p:spPr>
          <a:xfrm>
            <a:off x="4076878" y="2643787"/>
            <a:ext cx="634291" cy="634291"/>
          </a:xfrm>
          <a:prstGeom prst="rect">
            <a:avLst/>
          </a:prstGeom>
        </p:spPr>
      </p:pic>
    </p:spTree>
    <p:extLst>
      <p:ext uri="{BB962C8B-B14F-4D97-AF65-F5344CB8AC3E}">
        <p14:creationId xmlns:p14="http://schemas.microsoft.com/office/powerpoint/2010/main" val="109113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2A2FEEA-8FF0-ECA1-A605-94DA217EE4AB}"/>
              </a:ext>
            </a:extLst>
          </p:cNvPr>
          <p:cNvPicPr>
            <a:picLocks noChangeAspect="1"/>
          </p:cNvPicPr>
          <p:nvPr/>
        </p:nvPicPr>
        <p:blipFill>
          <a:blip r:embed="rId2">
            <a:alphaModFix/>
          </a:blip>
          <a:srcRect b="6250"/>
          <a:stretch>
            <a:fillRect/>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29711-BE36-AAB7-EEC8-71FF85CAC27B}"/>
              </a:ext>
            </a:extLst>
          </p:cNvPr>
          <p:cNvSpPr>
            <a:spLocks noGrp="1"/>
          </p:cNvSpPr>
          <p:nvPr>
            <p:ph type="title"/>
          </p:nvPr>
        </p:nvSpPr>
        <p:spPr>
          <a:xfrm>
            <a:off x="374734" y="0"/>
            <a:ext cx="7800660" cy="1520987"/>
          </a:xfrm>
        </p:spPr>
        <p:txBody>
          <a:bodyPr vert="horz" lIns="91440" tIns="45720" rIns="91440" bIns="45720" rtlCol="0" anchor="t">
            <a:normAutofit/>
          </a:bodyPr>
          <a:lstStyle/>
          <a:p>
            <a:r>
              <a:rPr lang="en-US" sz="4000" dirty="0">
                <a:solidFill>
                  <a:srgbClr val="FFFFFF"/>
                </a:solidFill>
              </a:rPr>
              <a:t>Any 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red and black background with circles and dots&#10;&#10;Description automatically generated">
            <a:extLst>
              <a:ext uri="{FF2B5EF4-FFF2-40B4-BE49-F238E27FC236}">
                <a16:creationId xmlns:a16="http://schemas.microsoft.com/office/drawing/2014/main" id="{E653F295-C9DE-4549-D368-A196FA1E2A8C}"/>
              </a:ext>
            </a:extLst>
          </p:cNvPr>
          <p:cNvPicPr>
            <a:picLocks noChangeAspect="1"/>
          </p:cNvPicPr>
          <p:nvPr/>
        </p:nvPicPr>
        <p:blipFill>
          <a:blip r:embed="rId3"/>
          <a:stretch>
            <a:fillRect/>
          </a:stretch>
        </p:blipFill>
        <p:spPr>
          <a:xfrm>
            <a:off x="0" y="0"/>
            <a:ext cx="365125" cy="365125"/>
          </a:xfrm>
          <a:prstGeom prst="rect">
            <a:avLst/>
          </a:prstGeom>
        </p:spPr>
      </p:pic>
    </p:spTree>
    <p:extLst>
      <p:ext uri="{BB962C8B-B14F-4D97-AF65-F5344CB8AC3E}">
        <p14:creationId xmlns:p14="http://schemas.microsoft.com/office/powerpoint/2010/main" val="154528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467F-0F3E-CD11-2B09-4CCC4E87DF9A}"/>
              </a:ext>
            </a:extLst>
          </p:cNvPr>
          <p:cNvSpPr>
            <a:spLocks noGrp="1"/>
          </p:cNvSpPr>
          <p:nvPr>
            <p:ph type="title"/>
          </p:nvPr>
        </p:nvSpPr>
        <p:spPr>
          <a:xfrm>
            <a:off x="360177" y="18255"/>
            <a:ext cx="10515600" cy="1325563"/>
          </a:xfrm>
        </p:spPr>
        <p:txBody>
          <a:bodyPr/>
          <a:lstStyle/>
          <a:p>
            <a:r>
              <a:rPr lang="en-GB" dirty="0"/>
              <a:t>Problem</a:t>
            </a:r>
          </a:p>
        </p:txBody>
      </p:sp>
      <p:sp>
        <p:nvSpPr>
          <p:cNvPr id="3" name="Content Placeholder 2">
            <a:extLst>
              <a:ext uri="{FF2B5EF4-FFF2-40B4-BE49-F238E27FC236}">
                <a16:creationId xmlns:a16="http://schemas.microsoft.com/office/drawing/2014/main" id="{41BC3FE6-579C-4D29-CF3C-2FBE468A147A}"/>
              </a:ext>
            </a:extLst>
          </p:cNvPr>
          <p:cNvSpPr>
            <a:spLocks noGrp="1"/>
          </p:cNvSpPr>
          <p:nvPr>
            <p:ph idx="1"/>
          </p:nvPr>
        </p:nvSpPr>
        <p:spPr/>
        <p:txBody>
          <a:bodyPr>
            <a:normAutofit fontScale="92500"/>
          </a:bodyPr>
          <a:lstStyle/>
          <a:p>
            <a:pPr marL="0" indent="0">
              <a:buNone/>
            </a:pPr>
            <a:r>
              <a:rPr lang="en-GB" dirty="0"/>
              <a:t>Small and medium businesses are being left behind in the AI revolution.</a:t>
            </a:r>
          </a:p>
          <a:p>
            <a:pPr>
              <a:buFont typeface="System Font Regular"/>
              <a:buChar char="💲"/>
            </a:pPr>
            <a:r>
              <a:rPr lang="en-GB" b="1" dirty="0"/>
              <a:t>High Costs:</a:t>
            </a:r>
            <a:r>
              <a:rPr lang="en-GB" dirty="0"/>
              <a:t> Most AI tools are designed for large enterprises with big budgets.</a:t>
            </a:r>
          </a:p>
          <a:p>
            <a:pPr>
              <a:buFont typeface="System Font Regular"/>
              <a:buChar char="🔒"/>
            </a:pPr>
            <a:r>
              <a:rPr lang="en-GB" b="1" dirty="0"/>
              <a:t>Privacy Risks:</a:t>
            </a:r>
            <a:r>
              <a:rPr lang="en-GB" dirty="0"/>
              <a:t> Cloud-based solutions raise compliance and data security concerns.</a:t>
            </a:r>
          </a:p>
          <a:p>
            <a:pPr>
              <a:buFont typeface="System Font Regular"/>
              <a:buChar char="♺"/>
            </a:pPr>
            <a:r>
              <a:rPr lang="en-GB" b="1" dirty="0"/>
              <a:t>One-Size-Fits-All:</a:t>
            </a:r>
            <a:r>
              <a:rPr lang="en-GB" dirty="0"/>
              <a:t> Generic AI models don’t reflect unique workflows, language, or sector-specific needs.</a:t>
            </a:r>
          </a:p>
          <a:p>
            <a:pPr>
              <a:buFont typeface="System Font Regular"/>
              <a:buChar char="📊"/>
            </a:pPr>
            <a:r>
              <a:rPr lang="en-GB" b="1" dirty="0"/>
              <a:t>Technical Barriers:</a:t>
            </a:r>
            <a:r>
              <a:rPr lang="en-GB" dirty="0"/>
              <a:t> Many SMBs lack in-house AI expertise.</a:t>
            </a:r>
          </a:p>
          <a:p>
            <a:pPr marL="0" indent="0">
              <a:buNone/>
            </a:pPr>
            <a:r>
              <a:rPr lang="en-GB" dirty="0"/>
              <a:t>AI remains out of reach for the very businesses that could benefit most, stifling growth, innovation, and competitiveness.</a:t>
            </a:r>
          </a:p>
          <a:p>
            <a:endParaRPr lang="en-GB" dirty="0"/>
          </a:p>
        </p:txBody>
      </p:sp>
      <p:pic>
        <p:nvPicPr>
          <p:cNvPr id="4" name="Picture 3" descr="A red and black background with circles and dots&#10;&#10;Description automatically generated">
            <a:extLst>
              <a:ext uri="{FF2B5EF4-FFF2-40B4-BE49-F238E27FC236}">
                <a16:creationId xmlns:a16="http://schemas.microsoft.com/office/drawing/2014/main" id="{5EC83D3C-3D06-AF07-8546-5BF9ADB57037}"/>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209391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263E-F902-B42D-8D4C-8C78FC3295AD}"/>
              </a:ext>
            </a:extLst>
          </p:cNvPr>
          <p:cNvSpPr>
            <a:spLocks noGrp="1"/>
          </p:cNvSpPr>
          <p:nvPr>
            <p:ph type="title"/>
          </p:nvPr>
        </p:nvSpPr>
        <p:spPr>
          <a:xfrm>
            <a:off x="365125" y="0"/>
            <a:ext cx="10515600" cy="1325563"/>
          </a:xfrm>
        </p:spPr>
        <p:txBody>
          <a:bodyPr/>
          <a:lstStyle/>
          <a:p>
            <a:r>
              <a:rPr lang="en-GB" dirty="0"/>
              <a:t>Solution</a:t>
            </a:r>
          </a:p>
        </p:txBody>
      </p:sp>
      <p:graphicFrame>
        <p:nvGraphicFramePr>
          <p:cNvPr id="5" name="Content Placeholder 2">
            <a:extLst>
              <a:ext uri="{FF2B5EF4-FFF2-40B4-BE49-F238E27FC236}">
                <a16:creationId xmlns:a16="http://schemas.microsoft.com/office/drawing/2014/main" id="{6CECE281-262F-3DDE-88C3-31B952326CAA}"/>
              </a:ext>
            </a:extLst>
          </p:cNvPr>
          <p:cNvGraphicFramePr>
            <a:graphicFrameLocks noGrp="1" noChangeAspect="1"/>
          </p:cNvGraphicFramePr>
          <p:nvPr>
            <p:ph idx="1"/>
            <p:extLst>
              <p:ext uri="{D42A27DB-BD31-4B8C-83A1-F6EECF244321}">
                <p14:modId xmlns:p14="http://schemas.microsoft.com/office/powerpoint/2010/main" val="8986842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and black background with circles and dots&#10;&#10;Description automatically generated">
            <a:extLst>
              <a:ext uri="{FF2B5EF4-FFF2-40B4-BE49-F238E27FC236}">
                <a16:creationId xmlns:a16="http://schemas.microsoft.com/office/drawing/2014/main" id="{9A8EF6A6-8BB5-ED5F-1621-F2672C222472}"/>
              </a:ext>
            </a:extLst>
          </p:cNvPr>
          <p:cNvPicPr>
            <a:picLocks noChangeAspect="1"/>
          </p:cNvPicPr>
          <p:nvPr/>
        </p:nvPicPr>
        <p:blipFill>
          <a:blip r:embed="rId7"/>
          <a:stretch>
            <a:fillRect/>
          </a:stretch>
        </p:blipFill>
        <p:spPr>
          <a:xfrm>
            <a:off x="0" y="0"/>
            <a:ext cx="365125" cy="365125"/>
          </a:xfrm>
          <a:prstGeom prst="rect">
            <a:avLst/>
          </a:prstGeom>
        </p:spPr>
      </p:pic>
      <p:sp>
        <p:nvSpPr>
          <p:cNvPr id="27" name="TextBox 26">
            <a:extLst>
              <a:ext uri="{FF2B5EF4-FFF2-40B4-BE49-F238E27FC236}">
                <a16:creationId xmlns:a16="http://schemas.microsoft.com/office/drawing/2014/main" id="{7D8C997F-FF1F-51A2-B67A-CC7A978EB627}"/>
              </a:ext>
            </a:extLst>
          </p:cNvPr>
          <p:cNvSpPr txBox="1"/>
          <p:nvPr/>
        </p:nvSpPr>
        <p:spPr>
          <a:xfrm>
            <a:off x="365125" y="1130458"/>
            <a:ext cx="10988674" cy="1477328"/>
          </a:xfrm>
          <a:prstGeom prst="rect">
            <a:avLst/>
          </a:prstGeom>
          <a:noFill/>
        </p:spPr>
        <p:txBody>
          <a:bodyPr wrap="square" rtlCol="0">
            <a:spAutoFit/>
          </a:bodyPr>
          <a:lstStyle/>
          <a:p>
            <a:r>
              <a:rPr lang="en-GB" dirty="0"/>
              <a:t>We provide physical infrastructure, with an optimisation for inference (e.g. higher end GPUs), we then provide AI models specifically designed for customer’s sector and proprietary data. After the handover, the customer maintain full control over privacy and compliance. With an intuitive interface and flexible architecture, it delivers enterprise-grade AI speed and consistency without the complexity, cost, or cloud dependency, this making powerful automation accessible, secure, and tailored to each business’s unique needs.</a:t>
            </a:r>
          </a:p>
        </p:txBody>
      </p:sp>
    </p:spTree>
    <p:extLst>
      <p:ext uri="{BB962C8B-B14F-4D97-AF65-F5344CB8AC3E}">
        <p14:creationId xmlns:p14="http://schemas.microsoft.com/office/powerpoint/2010/main" val="114016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A5AC-3F02-EB7D-6E13-A1FA74E3AEB1}"/>
              </a:ext>
            </a:extLst>
          </p:cNvPr>
          <p:cNvSpPr>
            <a:spLocks noGrp="1"/>
          </p:cNvSpPr>
          <p:nvPr>
            <p:ph type="title"/>
          </p:nvPr>
        </p:nvSpPr>
        <p:spPr>
          <a:xfrm>
            <a:off x="365125" y="0"/>
            <a:ext cx="10515600" cy="1325563"/>
          </a:xfrm>
        </p:spPr>
        <p:txBody>
          <a:bodyPr/>
          <a:lstStyle/>
          <a:p>
            <a:r>
              <a:rPr lang="en-GB" dirty="0"/>
              <a:t>Market Size</a:t>
            </a:r>
          </a:p>
        </p:txBody>
      </p:sp>
      <p:sp>
        <p:nvSpPr>
          <p:cNvPr id="6" name="Oval 5">
            <a:extLst>
              <a:ext uri="{FF2B5EF4-FFF2-40B4-BE49-F238E27FC236}">
                <a16:creationId xmlns:a16="http://schemas.microsoft.com/office/drawing/2014/main" id="{7A5A958F-ADE6-84DC-D883-4B48ABDBFF7C}"/>
              </a:ext>
            </a:extLst>
          </p:cNvPr>
          <p:cNvSpPr/>
          <p:nvPr/>
        </p:nvSpPr>
        <p:spPr>
          <a:xfrm>
            <a:off x="762989" y="1690688"/>
            <a:ext cx="3510148" cy="3510148"/>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t>$195 billion</a:t>
            </a:r>
          </a:p>
        </p:txBody>
      </p:sp>
      <p:sp>
        <p:nvSpPr>
          <p:cNvPr id="7" name="Oval 6">
            <a:extLst>
              <a:ext uri="{FF2B5EF4-FFF2-40B4-BE49-F238E27FC236}">
                <a16:creationId xmlns:a16="http://schemas.microsoft.com/office/drawing/2014/main" id="{F7D3B281-B5AE-3719-4AE4-7B1EAE5BE62E}"/>
              </a:ext>
            </a:extLst>
          </p:cNvPr>
          <p:cNvSpPr/>
          <p:nvPr/>
        </p:nvSpPr>
        <p:spPr>
          <a:xfrm>
            <a:off x="5304313" y="2493262"/>
            <a:ext cx="2707574" cy="2707574"/>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$15.6 billion</a:t>
            </a:r>
          </a:p>
        </p:txBody>
      </p:sp>
      <p:sp>
        <p:nvSpPr>
          <p:cNvPr id="10" name="Oval 9">
            <a:extLst>
              <a:ext uri="{FF2B5EF4-FFF2-40B4-BE49-F238E27FC236}">
                <a16:creationId xmlns:a16="http://schemas.microsoft.com/office/drawing/2014/main" id="{0877E22A-9319-F2E3-5186-909CDB93E281}"/>
              </a:ext>
            </a:extLst>
          </p:cNvPr>
          <p:cNvSpPr/>
          <p:nvPr/>
        </p:nvSpPr>
        <p:spPr>
          <a:xfrm>
            <a:off x="9124208" y="3368078"/>
            <a:ext cx="1832758" cy="1832758"/>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$156 million</a:t>
            </a:r>
          </a:p>
        </p:txBody>
      </p:sp>
      <p:sp>
        <p:nvSpPr>
          <p:cNvPr id="11" name="TextBox 10">
            <a:extLst>
              <a:ext uri="{FF2B5EF4-FFF2-40B4-BE49-F238E27FC236}">
                <a16:creationId xmlns:a16="http://schemas.microsoft.com/office/drawing/2014/main" id="{CF384C15-1D04-C5E3-4AB2-C45AB6B7305D}"/>
              </a:ext>
            </a:extLst>
          </p:cNvPr>
          <p:cNvSpPr txBox="1"/>
          <p:nvPr/>
        </p:nvSpPr>
        <p:spPr>
          <a:xfrm>
            <a:off x="861455" y="5298974"/>
            <a:ext cx="3313215" cy="584775"/>
          </a:xfrm>
          <a:prstGeom prst="rect">
            <a:avLst/>
          </a:prstGeom>
          <a:noFill/>
        </p:spPr>
        <p:txBody>
          <a:bodyPr wrap="square" rtlCol="0">
            <a:spAutoFit/>
          </a:bodyPr>
          <a:lstStyle/>
          <a:p>
            <a:pPr algn="ctr"/>
            <a:r>
              <a:rPr lang="en-GB" sz="1600" dirty="0"/>
              <a:t>Global SMB AI market in 2024</a:t>
            </a:r>
            <a:br>
              <a:rPr lang="en-GB" sz="1600" dirty="0">
                <a:solidFill>
                  <a:schemeClr val="tx1">
                    <a:lumMod val="85000"/>
                    <a:lumOff val="15000"/>
                  </a:schemeClr>
                </a:solidFill>
              </a:rPr>
            </a:br>
            <a:r>
              <a:rPr lang="en-GB" sz="1600" dirty="0">
                <a:solidFill>
                  <a:schemeClr val="tx1">
                    <a:lumMod val="65000"/>
                    <a:lumOff val="35000"/>
                  </a:schemeClr>
                </a:solidFill>
              </a:rPr>
              <a:t>Total Addressable Market</a:t>
            </a:r>
          </a:p>
        </p:txBody>
      </p:sp>
      <p:sp>
        <p:nvSpPr>
          <p:cNvPr id="12" name="TextBox 11">
            <a:extLst>
              <a:ext uri="{FF2B5EF4-FFF2-40B4-BE49-F238E27FC236}">
                <a16:creationId xmlns:a16="http://schemas.microsoft.com/office/drawing/2014/main" id="{6FCC0BE6-B065-29C5-71EB-845C0066662A}"/>
              </a:ext>
            </a:extLst>
          </p:cNvPr>
          <p:cNvSpPr txBox="1"/>
          <p:nvPr/>
        </p:nvSpPr>
        <p:spPr>
          <a:xfrm>
            <a:off x="5246915" y="5298698"/>
            <a:ext cx="2822369" cy="584775"/>
          </a:xfrm>
          <a:prstGeom prst="rect">
            <a:avLst/>
          </a:prstGeom>
          <a:noFill/>
        </p:spPr>
        <p:txBody>
          <a:bodyPr wrap="square" rtlCol="0">
            <a:spAutoFit/>
          </a:bodyPr>
          <a:lstStyle/>
          <a:p>
            <a:pPr algn="ctr"/>
            <a:r>
              <a:rPr lang="en-GB" sz="1600" dirty="0"/>
              <a:t>Data-sensitive SMB sectors</a:t>
            </a:r>
            <a:br>
              <a:rPr lang="en-GB" sz="1600" dirty="0">
                <a:solidFill>
                  <a:schemeClr val="tx1">
                    <a:lumMod val="85000"/>
                    <a:lumOff val="15000"/>
                  </a:schemeClr>
                </a:solidFill>
              </a:rPr>
            </a:br>
            <a:r>
              <a:rPr lang="en-GB" sz="1600" dirty="0">
                <a:solidFill>
                  <a:schemeClr val="tx1">
                    <a:lumMod val="65000"/>
                    <a:lumOff val="35000"/>
                  </a:schemeClr>
                </a:solidFill>
              </a:rPr>
              <a:t>Serviceable Available Market</a:t>
            </a:r>
          </a:p>
        </p:txBody>
      </p:sp>
      <p:sp>
        <p:nvSpPr>
          <p:cNvPr id="13" name="TextBox 12">
            <a:extLst>
              <a:ext uri="{FF2B5EF4-FFF2-40B4-BE49-F238E27FC236}">
                <a16:creationId xmlns:a16="http://schemas.microsoft.com/office/drawing/2014/main" id="{7FBCAD03-51ED-2BE6-06E8-03BDECD3E1CB}"/>
              </a:ext>
            </a:extLst>
          </p:cNvPr>
          <p:cNvSpPr txBox="1"/>
          <p:nvPr/>
        </p:nvSpPr>
        <p:spPr>
          <a:xfrm>
            <a:off x="8523978" y="5295677"/>
            <a:ext cx="3033217" cy="584775"/>
          </a:xfrm>
          <a:prstGeom prst="rect">
            <a:avLst/>
          </a:prstGeom>
          <a:noFill/>
        </p:spPr>
        <p:txBody>
          <a:bodyPr wrap="square" rtlCol="0">
            <a:spAutoFit/>
          </a:bodyPr>
          <a:lstStyle/>
          <a:p>
            <a:pPr algn="ctr"/>
            <a:r>
              <a:rPr lang="en-GB" sz="1600" dirty="0"/>
              <a:t>5-year capture </a:t>
            </a:r>
            <a:r>
              <a:rPr lang="en-GB" sz="1600" b="1" dirty="0"/>
              <a:t>1% of SAM</a:t>
            </a:r>
            <a:br>
              <a:rPr lang="en-GB" sz="1600" dirty="0">
                <a:solidFill>
                  <a:schemeClr val="tx1">
                    <a:lumMod val="85000"/>
                    <a:lumOff val="15000"/>
                  </a:schemeClr>
                </a:solidFill>
              </a:rPr>
            </a:br>
            <a:r>
              <a:rPr lang="en-GB" sz="1600" dirty="0">
                <a:solidFill>
                  <a:schemeClr val="tx1">
                    <a:lumMod val="65000"/>
                    <a:lumOff val="35000"/>
                  </a:schemeClr>
                </a:solidFill>
              </a:rPr>
              <a:t>Serviceable Obtainable Market</a:t>
            </a:r>
          </a:p>
        </p:txBody>
      </p:sp>
      <p:pic>
        <p:nvPicPr>
          <p:cNvPr id="14" name="Picture 13" descr="A red and black background with circles and dots&#10;&#10;Description automatically generated">
            <a:extLst>
              <a:ext uri="{FF2B5EF4-FFF2-40B4-BE49-F238E27FC236}">
                <a16:creationId xmlns:a16="http://schemas.microsoft.com/office/drawing/2014/main" id="{B0C46AED-5362-14FB-353C-59230254FDEA}"/>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177013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946-EAEB-02AC-651E-31E0C0FE24E0}"/>
              </a:ext>
            </a:extLst>
          </p:cNvPr>
          <p:cNvSpPr>
            <a:spLocks noGrp="1"/>
          </p:cNvSpPr>
          <p:nvPr>
            <p:ph type="title"/>
          </p:nvPr>
        </p:nvSpPr>
        <p:spPr>
          <a:xfrm>
            <a:off x="365125" y="0"/>
            <a:ext cx="10515600" cy="1325563"/>
          </a:xfrm>
        </p:spPr>
        <p:txBody>
          <a:bodyPr/>
          <a:lstStyle/>
          <a:p>
            <a:r>
              <a:rPr lang="en-GB" dirty="0"/>
              <a:t>Product</a:t>
            </a:r>
          </a:p>
        </p:txBody>
      </p:sp>
      <p:sp>
        <p:nvSpPr>
          <p:cNvPr id="3" name="Content Placeholder 2">
            <a:extLst>
              <a:ext uri="{FF2B5EF4-FFF2-40B4-BE49-F238E27FC236}">
                <a16:creationId xmlns:a16="http://schemas.microsoft.com/office/drawing/2014/main" id="{27279489-D8CC-7353-B2A8-786FFE60D503}"/>
              </a:ext>
            </a:extLst>
          </p:cNvPr>
          <p:cNvSpPr>
            <a:spLocks noGrp="1"/>
          </p:cNvSpPr>
          <p:nvPr>
            <p:ph idx="1"/>
          </p:nvPr>
        </p:nvSpPr>
        <p:spPr>
          <a:xfrm>
            <a:off x="1604653" y="1690688"/>
            <a:ext cx="8982694" cy="478188"/>
          </a:xfrm>
        </p:spPr>
        <p:txBody>
          <a:bodyPr/>
          <a:lstStyle/>
          <a:p>
            <a:pPr marL="0" indent="0">
              <a:buNone/>
            </a:pPr>
            <a:r>
              <a:rPr lang="en-GB" dirty="0"/>
              <a:t>Search by Scale → Select Sector → Train Model → Deploy it!</a:t>
            </a:r>
          </a:p>
        </p:txBody>
      </p:sp>
      <p:pic>
        <p:nvPicPr>
          <p:cNvPr id="5" name="Graphic 4" descr="Building with solid fill">
            <a:extLst>
              <a:ext uri="{FF2B5EF4-FFF2-40B4-BE49-F238E27FC236}">
                <a16:creationId xmlns:a16="http://schemas.microsoft.com/office/drawing/2014/main" id="{FBE56268-6889-C0BA-F20E-63F2CA8111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8738" y="2887012"/>
            <a:ext cx="1802113" cy="1802113"/>
          </a:xfrm>
          <a:prstGeom prst="rect">
            <a:avLst/>
          </a:prstGeom>
        </p:spPr>
      </p:pic>
      <p:pic>
        <p:nvPicPr>
          <p:cNvPr id="7" name="Graphic 6" descr="Blueprint with solid fill">
            <a:extLst>
              <a:ext uri="{FF2B5EF4-FFF2-40B4-BE49-F238E27FC236}">
                <a16:creationId xmlns:a16="http://schemas.microsoft.com/office/drawing/2014/main" id="{6E73F5DB-A306-F736-A62A-A5A26C60F0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0536" y="2885151"/>
            <a:ext cx="1802113" cy="1802113"/>
          </a:xfrm>
          <a:prstGeom prst="rect">
            <a:avLst/>
          </a:prstGeom>
        </p:spPr>
      </p:pic>
      <p:pic>
        <p:nvPicPr>
          <p:cNvPr id="9" name="Graphic 8" descr="Gears with solid fill">
            <a:extLst>
              <a:ext uri="{FF2B5EF4-FFF2-40B4-BE49-F238E27FC236}">
                <a16:creationId xmlns:a16="http://schemas.microsoft.com/office/drawing/2014/main" id="{A8255089-79F8-2EC7-5D8C-A40DF91E3E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7084" y="2887526"/>
            <a:ext cx="1798504" cy="1798504"/>
          </a:xfrm>
          <a:prstGeom prst="rect">
            <a:avLst/>
          </a:prstGeom>
        </p:spPr>
      </p:pic>
      <p:pic>
        <p:nvPicPr>
          <p:cNvPr id="11" name="Graphic 10" descr="Server with solid fill">
            <a:extLst>
              <a:ext uri="{FF2B5EF4-FFF2-40B4-BE49-F238E27FC236}">
                <a16:creationId xmlns:a16="http://schemas.microsoft.com/office/drawing/2014/main" id="{4F40C830-06F7-64C7-C57E-74FD48CDFE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04132" y="2887525"/>
            <a:ext cx="1798505" cy="1798505"/>
          </a:xfrm>
          <a:prstGeom prst="rect">
            <a:avLst/>
          </a:prstGeom>
        </p:spPr>
      </p:pic>
      <p:pic>
        <p:nvPicPr>
          <p:cNvPr id="12" name="Picture 11" descr="A red and black background with circles and dots&#10;&#10;Description automatically generated">
            <a:extLst>
              <a:ext uri="{FF2B5EF4-FFF2-40B4-BE49-F238E27FC236}">
                <a16:creationId xmlns:a16="http://schemas.microsoft.com/office/drawing/2014/main" id="{532BCA68-496E-ABC6-A1A7-39B0798E1AC6}"/>
              </a:ext>
            </a:extLst>
          </p:cNvPr>
          <p:cNvPicPr>
            <a:picLocks noChangeAspect="1"/>
          </p:cNvPicPr>
          <p:nvPr/>
        </p:nvPicPr>
        <p:blipFill>
          <a:blip r:embed="rId10"/>
          <a:stretch>
            <a:fillRect/>
          </a:stretch>
        </p:blipFill>
        <p:spPr>
          <a:xfrm>
            <a:off x="0" y="0"/>
            <a:ext cx="365125" cy="365125"/>
          </a:xfrm>
          <a:prstGeom prst="rect">
            <a:avLst/>
          </a:prstGeom>
        </p:spPr>
      </p:pic>
      <p:sp>
        <p:nvSpPr>
          <p:cNvPr id="13" name="TextBox 12">
            <a:extLst>
              <a:ext uri="{FF2B5EF4-FFF2-40B4-BE49-F238E27FC236}">
                <a16:creationId xmlns:a16="http://schemas.microsoft.com/office/drawing/2014/main" id="{A3F0DFF5-35E5-00C1-185A-C6383ED8CCDC}"/>
              </a:ext>
            </a:extLst>
          </p:cNvPr>
          <p:cNvSpPr txBox="1"/>
          <p:nvPr/>
        </p:nvSpPr>
        <p:spPr>
          <a:xfrm>
            <a:off x="921327" y="5058888"/>
            <a:ext cx="10349346" cy="1477328"/>
          </a:xfrm>
          <a:prstGeom prst="rect">
            <a:avLst/>
          </a:prstGeom>
          <a:noFill/>
        </p:spPr>
        <p:txBody>
          <a:bodyPr wrap="square" rtlCol="0">
            <a:spAutoFit/>
          </a:bodyPr>
          <a:lstStyle/>
          <a:p>
            <a:r>
              <a:rPr lang="en-GB" dirty="0"/>
              <a:t>Alternative to other services, we provide a tailor-made solution, after a customer requests a proposal, we give them an automatic estimated quote. If the customer then goes ahead, we initiate our onboarding process which includes scheduled meetings, data transfers and refinement. We then deploy on their premises, which it would be fully in their domain, with an option to have a yearly service contract.</a:t>
            </a:r>
          </a:p>
        </p:txBody>
      </p:sp>
    </p:spTree>
    <p:extLst>
      <p:ext uri="{BB962C8B-B14F-4D97-AF65-F5344CB8AC3E}">
        <p14:creationId xmlns:p14="http://schemas.microsoft.com/office/powerpoint/2010/main" val="397477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4381-702E-65F0-596D-950F35F7AF7C}"/>
              </a:ext>
            </a:extLst>
          </p:cNvPr>
          <p:cNvSpPr>
            <a:spLocks noGrp="1"/>
          </p:cNvSpPr>
          <p:nvPr>
            <p:ph type="title"/>
          </p:nvPr>
        </p:nvSpPr>
        <p:spPr>
          <a:xfrm>
            <a:off x="365125" y="-1601"/>
            <a:ext cx="10515600" cy="1325563"/>
          </a:xfrm>
        </p:spPr>
        <p:txBody>
          <a:bodyPr/>
          <a:lstStyle/>
          <a:p>
            <a:r>
              <a:rPr lang="en-GB" dirty="0"/>
              <a:t>Business Model</a:t>
            </a:r>
          </a:p>
        </p:txBody>
      </p:sp>
      <p:sp>
        <p:nvSpPr>
          <p:cNvPr id="3" name="Content Placeholder 2">
            <a:extLst>
              <a:ext uri="{FF2B5EF4-FFF2-40B4-BE49-F238E27FC236}">
                <a16:creationId xmlns:a16="http://schemas.microsoft.com/office/drawing/2014/main" id="{19CC9AEC-B3D6-D219-0A27-8F1FFF7A3E06}"/>
              </a:ext>
            </a:extLst>
          </p:cNvPr>
          <p:cNvSpPr>
            <a:spLocks noGrp="1"/>
          </p:cNvSpPr>
          <p:nvPr>
            <p:ph idx="1"/>
          </p:nvPr>
        </p:nvSpPr>
        <p:spPr/>
        <p:txBody>
          <a:bodyPr/>
          <a:lstStyle/>
          <a:p>
            <a:pPr marL="0" indent="0">
              <a:buNone/>
            </a:pPr>
            <a:r>
              <a:rPr lang="en-GB" dirty="0"/>
              <a:t>We take a 20% commission from each deployment.</a:t>
            </a:r>
          </a:p>
        </p:txBody>
      </p:sp>
      <p:sp>
        <p:nvSpPr>
          <p:cNvPr id="4" name="Oval 3">
            <a:extLst>
              <a:ext uri="{FF2B5EF4-FFF2-40B4-BE49-F238E27FC236}">
                <a16:creationId xmlns:a16="http://schemas.microsoft.com/office/drawing/2014/main" id="{F1AABECF-AA3C-8BED-AB2D-B552347A6318}"/>
              </a:ext>
            </a:extLst>
          </p:cNvPr>
          <p:cNvSpPr/>
          <p:nvPr/>
        </p:nvSpPr>
        <p:spPr>
          <a:xfrm>
            <a:off x="838200" y="2921294"/>
            <a:ext cx="2160000" cy="2160000"/>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t>22,500</a:t>
            </a:r>
          </a:p>
          <a:p>
            <a:pPr algn="ctr"/>
            <a:r>
              <a:rPr lang="en-GB" sz="1600" b="1" dirty="0">
                <a:solidFill>
                  <a:schemeClr val="bg2">
                    <a:lumMod val="90000"/>
                  </a:schemeClr>
                </a:solidFill>
              </a:rPr>
              <a:t>SMB Customers</a:t>
            </a:r>
          </a:p>
        </p:txBody>
      </p:sp>
      <p:sp>
        <p:nvSpPr>
          <p:cNvPr id="5" name="TextBox 4">
            <a:extLst>
              <a:ext uri="{FF2B5EF4-FFF2-40B4-BE49-F238E27FC236}">
                <a16:creationId xmlns:a16="http://schemas.microsoft.com/office/drawing/2014/main" id="{9D110A2F-D400-8CFF-2BFE-936EE5843CE6}"/>
              </a:ext>
            </a:extLst>
          </p:cNvPr>
          <p:cNvSpPr txBox="1"/>
          <p:nvPr/>
        </p:nvSpPr>
        <p:spPr>
          <a:xfrm>
            <a:off x="838200" y="5371241"/>
            <a:ext cx="2160000" cy="1200329"/>
          </a:xfrm>
          <a:prstGeom prst="rect">
            <a:avLst/>
          </a:prstGeom>
          <a:noFill/>
        </p:spPr>
        <p:txBody>
          <a:bodyPr wrap="square" rtlCol="0">
            <a:spAutoFit/>
          </a:bodyPr>
          <a:lstStyle/>
          <a:p>
            <a:pPr algn="ctr"/>
            <a:r>
              <a:rPr lang="en-GB" dirty="0"/>
              <a:t>High Performance Computers with </a:t>
            </a:r>
            <a:r>
              <a:rPr lang="en-GB" dirty="0" err="1"/>
              <a:t>Corexa</a:t>
            </a:r>
            <a:endParaRPr lang="en-GB" dirty="0"/>
          </a:p>
          <a:p>
            <a:pPr algn="ctr"/>
            <a:r>
              <a:rPr lang="en-GB" dirty="0">
                <a:solidFill>
                  <a:schemeClr val="tx1">
                    <a:lumMod val="65000"/>
                    <a:lumOff val="35000"/>
                  </a:schemeClr>
                </a:solidFill>
              </a:rPr>
              <a:t>Share of Market</a:t>
            </a:r>
          </a:p>
        </p:txBody>
      </p:sp>
      <p:pic>
        <p:nvPicPr>
          <p:cNvPr id="10" name="Graphic 9" descr="Arrow Right with solid fill">
            <a:extLst>
              <a:ext uri="{FF2B5EF4-FFF2-40B4-BE49-F238E27FC236}">
                <a16:creationId xmlns:a16="http://schemas.microsoft.com/office/drawing/2014/main" id="{DE0D4984-8631-597B-EE1F-1CE8270583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8469" y="3096770"/>
            <a:ext cx="1800000" cy="1800000"/>
          </a:xfrm>
          <a:prstGeom prst="rect">
            <a:avLst/>
          </a:prstGeom>
        </p:spPr>
      </p:pic>
      <p:sp>
        <p:nvSpPr>
          <p:cNvPr id="11" name="TextBox 10">
            <a:extLst>
              <a:ext uri="{FF2B5EF4-FFF2-40B4-BE49-F238E27FC236}">
                <a16:creationId xmlns:a16="http://schemas.microsoft.com/office/drawing/2014/main" id="{045D8233-26EA-C817-0177-78B00245E271}"/>
              </a:ext>
            </a:extLst>
          </p:cNvPr>
          <p:cNvSpPr txBox="1"/>
          <p:nvPr/>
        </p:nvSpPr>
        <p:spPr>
          <a:xfrm>
            <a:off x="5298738" y="3539627"/>
            <a:ext cx="1409868" cy="923330"/>
          </a:xfrm>
          <a:prstGeom prst="rect">
            <a:avLst/>
          </a:prstGeom>
          <a:noFill/>
        </p:spPr>
        <p:txBody>
          <a:bodyPr wrap="square" rtlCol="0">
            <a:spAutoFit/>
          </a:bodyPr>
          <a:lstStyle/>
          <a:p>
            <a:r>
              <a:rPr lang="en-GB" sz="5400" b="1" dirty="0"/>
              <a:t>£5K</a:t>
            </a:r>
          </a:p>
        </p:txBody>
      </p:sp>
      <p:sp>
        <p:nvSpPr>
          <p:cNvPr id="12" name="TextBox 11">
            <a:extLst>
              <a:ext uri="{FF2B5EF4-FFF2-40B4-BE49-F238E27FC236}">
                <a16:creationId xmlns:a16="http://schemas.microsoft.com/office/drawing/2014/main" id="{ADC88AFE-69BF-0FBC-E4F8-49450F43287E}"/>
              </a:ext>
            </a:extLst>
          </p:cNvPr>
          <p:cNvSpPr txBox="1"/>
          <p:nvPr/>
        </p:nvSpPr>
        <p:spPr>
          <a:xfrm>
            <a:off x="4871154" y="5371241"/>
            <a:ext cx="2449691" cy="923330"/>
          </a:xfrm>
          <a:prstGeom prst="rect">
            <a:avLst/>
          </a:prstGeom>
          <a:noFill/>
        </p:spPr>
        <p:txBody>
          <a:bodyPr wrap="square" rtlCol="0">
            <a:spAutoFit/>
          </a:bodyPr>
          <a:lstStyle/>
          <a:p>
            <a:pPr algn="ctr"/>
            <a:r>
              <a:rPr lang="en-GB" dirty="0"/>
              <a:t>AVG configuration fee</a:t>
            </a:r>
          </a:p>
          <a:p>
            <a:pPr algn="ctr"/>
            <a:r>
              <a:rPr lang="en-GB" dirty="0">
                <a:solidFill>
                  <a:schemeClr val="tx1">
                    <a:lumMod val="65000"/>
                    <a:lumOff val="35000"/>
                  </a:schemeClr>
                </a:solidFill>
              </a:rPr>
              <a:t>Based on Median Spec Model</a:t>
            </a:r>
          </a:p>
        </p:txBody>
      </p:sp>
      <p:pic>
        <p:nvPicPr>
          <p:cNvPr id="13" name="Graphic 12" descr="Arrow Right with solid fill">
            <a:extLst>
              <a:ext uri="{FF2B5EF4-FFF2-40B4-BE49-F238E27FC236}">
                <a16:creationId xmlns:a16="http://schemas.microsoft.com/office/drawing/2014/main" id="{96EE7C36-055D-D405-7C5A-4EC3882FC0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8875" y="3096770"/>
            <a:ext cx="1800000" cy="1800000"/>
          </a:xfrm>
          <a:prstGeom prst="rect">
            <a:avLst/>
          </a:prstGeom>
        </p:spPr>
      </p:pic>
      <p:sp>
        <p:nvSpPr>
          <p:cNvPr id="14" name="TextBox 13">
            <a:extLst>
              <a:ext uri="{FF2B5EF4-FFF2-40B4-BE49-F238E27FC236}">
                <a16:creationId xmlns:a16="http://schemas.microsoft.com/office/drawing/2014/main" id="{35277F5C-0665-3F2A-4A4E-DE0C68C72728}"/>
              </a:ext>
            </a:extLst>
          </p:cNvPr>
          <p:cNvSpPr txBox="1"/>
          <p:nvPr/>
        </p:nvSpPr>
        <p:spPr>
          <a:xfrm>
            <a:off x="9009144" y="3539627"/>
            <a:ext cx="2771336" cy="923330"/>
          </a:xfrm>
          <a:prstGeom prst="rect">
            <a:avLst/>
          </a:prstGeom>
          <a:noFill/>
        </p:spPr>
        <p:txBody>
          <a:bodyPr wrap="square" rtlCol="0">
            <a:spAutoFit/>
          </a:bodyPr>
          <a:lstStyle/>
          <a:p>
            <a:r>
              <a:rPr lang="en-GB" sz="5400" b="1" dirty="0"/>
              <a:t>£112M</a:t>
            </a:r>
          </a:p>
        </p:txBody>
      </p:sp>
      <p:sp>
        <p:nvSpPr>
          <p:cNvPr id="15" name="TextBox 14">
            <a:extLst>
              <a:ext uri="{FF2B5EF4-FFF2-40B4-BE49-F238E27FC236}">
                <a16:creationId xmlns:a16="http://schemas.microsoft.com/office/drawing/2014/main" id="{C919CD3D-357E-0235-52C6-B9374F0CCF83}"/>
              </a:ext>
            </a:extLst>
          </p:cNvPr>
          <p:cNvSpPr txBox="1"/>
          <p:nvPr/>
        </p:nvSpPr>
        <p:spPr>
          <a:xfrm>
            <a:off x="8979796" y="5371241"/>
            <a:ext cx="2449691" cy="646331"/>
          </a:xfrm>
          <a:prstGeom prst="rect">
            <a:avLst/>
          </a:prstGeom>
          <a:noFill/>
        </p:spPr>
        <p:txBody>
          <a:bodyPr wrap="square" rtlCol="0">
            <a:spAutoFit/>
          </a:bodyPr>
          <a:lstStyle/>
          <a:p>
            <a:pPr algn="ctr"/>
            <a:r>
              <a:rPr lang="en-GB" dirty="0"/>
              <a:t>Revenue</a:t>
            </a:r>
          </a:p>
          <a:p>
            <a:pPr algn="ctr"/>
            <a:r>
              <a:rPr lang="en-GB" dirty="0">
                <a:solidFill>
                  <a:schemeClr val="tx1">
                    <a:lumMod val="65000"/>
                    <a:lumOff val="35000"/>
                  </a:schemeClr>
                </a:solidFill>
              </a:rPr>
              <a:t>Conservative Estimate</a:t>
            </a:r>
          </a:p>
        </p:txBody>
      </p:sp>
      <p:pic>
        <p:nvPicPr>
          <p:cNvPr id="16" name="Picture 15" descr="A red and black background with circles and dots&#10;&#10;Description automatically generated">
            <a:extLst>
              <a:ext uri="{FF2B5EF4-FFF2-40B4-BE49-F238E27FC236}">
                <a16:creationId xmlns:a16="http://schemas.microsoft.com/office/drawing/2014/main" id="{E88BD86D-1EBC-17B0-6074-D29083A368D8}"/>
              </a:ext>
            </a:extLst>
          </p:cNvPr>
          <p:cNvPicPr>
            <a:picLocks noChangeAspect="1"/>
          </p:cNvPicPr>
          <p:nvPr/>
        </p:nvPicPr>
        <p:blipFill>
          <a:blip r:embed="rId4"/>
          <a:stretch>
            <a:fillRect/>
          </a:stretch>
        </p:blipFill>
        <p:spPr>
          <a:xfrm>
            <a:off x="0" y="0"/>
            <a:ext cx="365125" cy="365125"/>
          </a:xfrm>
          <a:prstGeom prst="rect">
            <a:avLst/>
          </a:prstGeom>
        </p:spPr>
      </p:pic>
    </p:spTree>
    <p:extLst>
      <p:ext uri="{BB962C8B-B14F-4D97-AF65-F5344CB8AC3E}">
        <p14:creationId xmlns:p14="http://schemas.microsoft.com/office/powerpoint/2010/main" val="217566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6A31-0861-0730-F7D9-CAE7034BAB74}"/>
              </a:ext>
            </a:extLst>
          </p:cNvPr>
          <p:cNvSpPr>
            <a:spLocks noGrp="1"/>
          </p:cNvSpPr>
          <p:nvPr>
            <p:ph type="title"/>
          </p:nvPr>
        </p:nvSpPr>
        <p:spPr>
          <a:xfrm>
            <a:off x="365125" y="0"/>
            <a:ext cx="10515600" cy="1325563"/>
          </a:xfrm>
        </p:spPr>
        <p:txBody>
          <a:bodyPr/>
          <a:lstStyle/>
          <a:p>
            <a:r>
              <a:rPr lang="en-GB" dirty="0"/>
              <a:t>Market Adoption</a:t>
            </a:r>
          </a:p>
        </p:txBody>
      </p:sp>
      <p:sp>
        <p:nvSpPr>
          <p:cNvPr id="3" name="Content Placeholder 2">
            <a:extLst>
              <a:ext uri="{FF2B5EF4-FFF2-40B4-BE49-F238E27FC236}">
                <a16:creationId xmlns:a16="http://schemas.microsoft.com/office/drawing/2014/main" id="{0DEE062D-AD2B-0D53-737D-DC3A74648E0E}"/>
              </a:ext>
            </a:extLst>
          </p:cNvPr>
          <p:cNvSpPr>
            <a:spLocks noGrp="1"/>
          </p:cNvSpPr>
          <p:nvPr>
            <p:ph idx="1"/>
          </p:nvPr>
        </p:nvSpPr>
        <p:spPr>
          <a:xfrm>
            <a:off x="0" y="1825626"/>
            <a:ext cx="4015154" cy="4667249"/>
          </a:xfrm>
        </p:spPr>
        <p:txBody>
          <a:bodyPr>
            <a:normAutofit/>
          </a:bodyPr>
          <a:lstStyle/>
          <a:p>
            <a:pPr marL="0" indent="0" algn="ctr">
              <a:buNone/>
            </a:pPr>
            <a:r>
              <a:rPr lang="en-GB" dirty="0"/>
              <a:t>Partnership Strategy</a:t>
            </a:r>
          </a:p>
          <a:p>
            <a:pPr marL="0" indent="0" algn="ctr">
              <a:buNone/>
            </a:pPr>
            <a:r>
              <a:rPr lang="en-GB" dirty="0">
                <a:solidFill>
                  <a:schemeClr val="tx1">
                    <a:lumMod val="65000"/>
                    <a:lumOff val="35000"/>
                  </a:schemeClr>
                </a:solidFill>
              </a:rPr>
              <a:t>System Integrators</a:t>
            </a:r>
          </a:p>
          <a:p>
            <a:pPr marL="0" indent="0" algn="ctr">
              <a:buNone/>
            </a:pPr>
            <a:endParaRPr lang="en-GB" dirty="0">
              <a:solidFill>
                <a:schemeClr val="tx1">
                  <a:lumMod val="65000"/>
                  <a:lumOff val="35000"/>
                </a:schemeClr>
              </a:solidFill>
            </a:endParaRPr>
          </a:p>
          <a:p>
            <a:r>
              <a:rPr lang="en-GB" sz="2000" dirty="0"/>
              <a:t>IT consultancies serving SMBs</a:t>
            </a:r>
          </a:p>
          <a:p>
            <a:r>
              <a:rPr lang="en-GB" sz="2000" dirty="0"/>
              <a:t>Technology Partners(NVIDIA, Dell, Microsoft)</a:t>
            </a:r>
          </a:p>
          <a:p>
            <a:r>
              <a:rPr lang="en-GB" sz="2000" dirty="0"/>
              <a:t>AI Model (Google Gemma, Meta Llama, Mistral AI, OpenAI OSS)</a:t>
            </a:r>
          </a:p>
          <a:p>
            <a:r>
              <a:rPr lang="en-GB" sz="2000" dirty="0"/>
              <a:t>Professional associations (FCA, HIMSS, ILTA, RSNA)</a:t>
            </a:r>
          </a:p>
          <a:p>
            <a:pPr marL="0" indent="0" algn="ctr">
              <a:buNone/>
            </a:pPr>
            <a:endParaRPr lang="en-GB" sz="2000" dirty="0"/>
          </a:p>
          <a:p>
            <a:pPr marL="0" indent="0" algn="ctr">
              <a:buNone/>
            </a:pPr>
            <a:endParaRPr lang="en-GB" dirty="0">
              <a:solidFill>
                <a:schemeClr val="tx1">
                  <a:lumMod val="65000"/>
                  <a:lumOff val="35000"/>
                </a:schemeClr>
              </a:solidFill>
            </a:endParaRPr>
          </a:p>
        </p:txBody>
      </p:sp>
      <p:sp>
        <p:nvSpPr>
          <p:cNvPr id="4" name="Content Placeholder 2">
            <a:extLst>
              <a:ext uri="{FF2B5EF4-FFF2-40B4-BE49-F238E27FC236}">
                <a16:creationId xmlns:a16="http://schemas.microsoft.com/office/drawing/2014/main" id="{0309055F-447D-C839-0F69-C946C1F6FC63}"/>
              </a:ext>
            </a:extLst>
          </p:cNvPr>
          <p:cNvSpPr txBox="1">
            <a:spLocks/>
          </p:cNvSpPr>
          <p:nvPr/>
        </p:nvSpPr>
        <p:spPr>
          <a:xfrm>
            <a:off x="4015154" y="1825626"/>
            <a:ext cx="4015154" cy="453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Event Marketing</a:t>
            </a:r>
          </a:p>
          <a:p>
            <a:pPr marL="0" indent="0" algn="ctr">
              <a:buFont typeface="Arial" panose="020B0604020202020204" pitchFamily="34" charset="0"/>
              <a:buNone/>
            </a:pPr>
            <a:r>
              <a:rPr lang="en-GB" dirty="0">
                <a:solidFill>
                  <a:schemeClr val="tx1">
                    <a:lumMod val="65000"/>
                    <a:lumOff val="35000"/>
                  </a:schemeClr>
                </a:solidFill>
              </a:rPr>
              <a:t>Target Events Monthly</a:t>
            </a:r>
          </a:p>
          <a:p>
            <a:pPr marL="0" indent="0" algn="ctr">
              <a:buFont typeface="Arial" panose="020B0604020202020204" pitchFamily="34" charset="0"/>
              <a:buNone/>
            </a:pPr>
            <a:endParaRPr lang="en-GB" dirty="0">
              <a:solidFill>
                <a:schemeClr val="tx1">
                  <a:lumMod val="65000"/>
                  <a:lumOff val="35000"/>
                </a:schemeClr>
              </a:solidFill>
            </a:endParaRPr>
          </a:p>
          <a:p>
            <a:r>
              <a:rPr lang="en-GB" sz="2000" dirty="0"/>
              <a:t>AI &amp; Big Data Expo </a:t>
            </a:r>
          </a:p>
          <a:p>
            <a:r>
              <a:rPr lang="en-GB" sz="2000" dirty="0"/>
              <a:t>FinTech Connect </a:t>
            </a:r>
          </a:p>
          <a:p>
            <a:r>
              <a:rPr lang="en-GB" sz="2000" dirty="0"/>
              <a:t>Advanced Engineering Show  (manufacturing/engineering) </a:t>
            </a:r>
          </a:p>
          <a:p>
            <a:r>
              <a:rPr lang="en-GB" sz="2000" dirty="0"/>
              <a:t>Enterprise AI Summit (business decision makers) </a:t>
            </a:r>
          </a:p>
          <a:p>
            <a:r>
              <a:rPr lang="en-GB" sz="2000" dirty="0"/>
              <a:t>London Tech Week </a:t>
            </a:r>
            <a:endParaRPr lang="en-GB" dirty="0">
              <a:solidFill>
                <a:schemeClr val="tx1">
                  <a:lumMod val="65000"/>
                  <a:lumOff val="35000"/>
                </a:schemeClr>
              </a:solidFill>
            </a:endParaRPr>
          </a:p>
        </p:txBody>
      </p:sp>
      <p:sp>
        <p:nvSpPr>
          <p:cNvPr id="5" name="Content Placeholder 2">
            <a:extLst>
              <a:ext uri="{FF2B5EF4-FFF2-40B4-BE49-F238E27FC236}">
                <a16:creationId xmlns:a16="http://schemas.microsoft.com/office/drawing/2014/main" id="{0A367A92-33B9-3D75-2BEE-FF1FEAAAA032}"/>
              </a:ext>
            </a:extLst>
          </p:cNvPr>
          <p:cNvSpPr txBox="1">
            <a:spLocks/>
          </p:cNvSpPr>
          <p:nvPr/>
        </p:nvSpPr>
        <p:spPr>
          <a:xfrm>
            <a:off x="8030308" y="1825626"/>
            <a:ext cx="4015154" cy="453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Digital Marketing</a:t>
            </a:r>
          </a:p>
          <a:p>
            <a:pPr marL="0" indent="0" algn="ctr">
              <a:buFont typeface="Arial" panose="020B0604020202020204" pitchFamily="34" charset="0"/>
              <a:buNone/>
            </a:pPr>
            <a:r>
              <a:rPr lang="en-GB" dirty="0">
                <a:solidFill>
                  <a:schemeClr val="tx1">
                    <a:lumMod val="65000"/>
                    <a:lumOff val="35000"/>
                  </a:schemeClr>
                </a:solidFill>
              </a:rPr>
              <a:t>Multi-Industry </a:t>
            </a:r>
          </a:p>
          <a:p>
            <a:pPr marL="0" indent="0" algn="ctr">
              <a:buFont typeface="Arial" panose="020B0604020202020204" pitchFamily="34" charset="0"/>
              <a:buNone/>
            </a:pPr>
            <a:r>
              <a:rPr lang="en-GB" dirty="0">
                <a:solidFill>
                  <a:schemeClr val="tx1">
                    <a:lumMod val="65000"/>
                    <a:lumOff val="35000"/>
                  </a:schemeClr>
                </a:solidFill>
              </a:rPr>
              <a:t> Campaigns</a:t>
            </a:r>
          </a:p>
          <a:p>
            <a:r>
              <a:rPr lang="en-GB" sz="2000" dirty="0"/>
              <a:t>LinkedIn Targeted Campaigns</a:t>
            </a:r>
          </a:p>
          <a:p>
            <a:r>
              <a:rPr lang="en-GB" sz="2000" dirty="0"/>
              <a:t>Industry Publication Sponsored Content </a:t>
            </a:r>
          </a:p>
          <a:p>
            <a:r>
              <a:rPr lang="en-GB" sz="2000" dirty="0"/>
              <a:t>Professional Email Nurturing</a:t>
            </a:r>
          </a:p>
          <a:p>
            <a:r>
              <a:rPr lang="en-GB" sz="2000" dirty="0"/>
              <a:t>Enterprise AI Summit (business decision makers) </a:t>
            </a:r>
          </a:p>
          <a:p>
            <a:r>
              <a:rPr lang="en-GB" sz="2000" dirty="0"/>
              <a:t>Webinar Series </a:t>
            </a:r>
            <a:endParaRPr lang="en-GB" sz="2000" dirty="0">
              <a:solidFill>
                <a:schemeClr val="tx1">
                  <a:lumMod val="65000"/>
                  <a:lumOff val="35000"/>
                </a:schemeClr>
              </a:solidFill>
            </a:endParaRPr>
          </a:p>
        </p:txBody>
      </p:sp>
      <p:pic>
        <p:nvPicPr>
          <p:cNvPr id="6" name="Picture 5" descr="A red and black background with circles and dots&#10;&#10;Description automatically generated">
            <a:extLst>
              <a:ext uri="{FF2B5EF4-FFF2-40B4-BE49-F238E27FC236}">
                <a16:creationId xmlns:a16="http://schemas.microsoft.com/office/drawing/2014/main" id="{0D198222-767A-9396-FA05-A662D476E8D1}"/>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56479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354-4168-07A9-57B5-0FE74D129BA9}"/>
              </a:ext>
            </a:extLst>
          </p:cNvPr>
          <p:cNvSpPr>
            <a:spLocks noGrp="1"/>
          </p:cNvSpPr>
          <p:nvPr>
            <p:ph type="title"/>
          </p:nvPr>
        </p:nvSpPr>
        <p:spPr>
          <a:xfrm>
            <a:off x="365125" y="-902"/>
            <a:ext cx="10515600" cy="1325563"/>
          </a:xfrm>
        </p:spPr>
        <p:txBody>
          <a:bodyPr/>
          <a:lstStyle/>
          <a:p>
            <a:r>
              <a:rPr lang="en-GB" dirty="0"/>
              <a:t>Competition</a:t>
            </a:r>
          </a:p>
        </p:txBody>
      </p:sp>
      <p:pic>
        <p:nvPicPr>
          <p:cNvPr id="5" name="Content Placeholder 4" descr="Arrow Right with solid fill">
            <a:extLst>
              <a:ext uri="{FF2B5EF4-FFF2-40B4-BE49-F238E27FC236}">
                <a16:creationId xmlns:a16="http://schemas.microsoft.com/office/drawing/2014/main" id="{8988DFC3-EF10-EAC2-3405-01A0387ECC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rot="5400000">
            <a:off x="5791200" y="5578475"/>
            <a:ext cx="914400" cy="914400"/>
          </a:xfrm>
        </p:spPr>
      </p:pic>
      <p:pic>
        <p:nvPicPr>
          <p:cNvPr id="6" name="Content Placeholder 4" descr="Arrow Right with solid fill">
            <a:extLst>
              <a:ext uri="{FF2B5EF4-FFF2-40B4-BE49-F238E27FC236}">
                <a16:creationId xmlns:a16="http://schemas.microsoft.com/office/drawing/2014/main" id="{6C06A350-D4F4-2A79-8F3E-10C986C0BB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791200" y="1233488"/>
            <a:ext cx="914400" cy="914400"/>
          </a:xfrm>
          <a:prstGeom prst="rect">
            <a:avLst/>
          </a:prstGeom>
        </p:spPr>
      </p:pic>
      <p:pic>
        <p:nvPicPr>
          <p:cNvPr id="7" name="Content Placeholder 4" descr="Arrow Right with solid fill">
            <a:extLst>
              <a:ext uri="{FF2B5EF4-FFF2-40B4-BE49-F238E27FC236}">
                <a16:creationId xmlns:a16="http://schemas.microsoft.com/office/drawing/2014/main" id="{F7974962-676A-F3BB-4EC6-3BA113136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4751" y="3429000"/>
            <a:ext cx="914400" cy="914400"/>
          </a:xfrm>
          <a:prstGeom prst="rect">
            <a:avLst/>
          </a:prstGeom>
        </p:spPr>
      </p:pic>
      <p:pic>
        <p:nvPicPr>
          <p:cNvPr id="8" name="Content Placeholder 4" descr="Arrow Right with solid fill">
            <a:extLst>
              <a:ext uri="{FF2B5EF4-FFF2-40B4-BE49-F238E27FC236}">
                <a16:creationId xmlns:a16="http://schemas.microsoft.com/office/drawing/2014/main" id="{AAF38157-4C5B-F6A4-5B34-25445B11C1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522849" y="3429000"/>
            <a:ext cx="914400" cy="914400"/>
          </a:xfrm>
          <a:prstGeom prst="rect">
            <a:avLst/>
          </a:prstGeom>
        </p:spPr>
      </p:pic>
      <p:sp>
        <p:nvSpPr>
          <p:cNvPr id="9" name="TextBox 8">
            <a:extLst>
              <a:ext uri="{FF2B5EF4-FFF2-40B4-BE49-F238E27FC236}">
                <a16:creationId xmlns:a16="http://schemas.microsoft.com/office/drawing/2014/main" id="{59DF5D13-9CD6-1988-6325-25C5B8D30DDE}"/>
              </a:ext>
            </a:extLst>
          </p:cNvPr>
          <p:cNvSpPr txBox="1"/>
          <p:nvPr/>
        </p:nvSpPr>
        <p:spPr>
          <a:xfrm>
            <a:off x="6705600" y="1434905"/>
            <a:ext cx="1161152" cy="369332"/>
          </a:xfrm>
          <a:prstGeom prst="rect">
            <a:avLst/>
          </a:prstGeom>
          <a:noFill/>
        </p:spPr>
        <p:txBody>
          <a:bodyPr wrap="none" rtlCol="0">
            <a:spAutoFit/>
          </a:bodyPr>
          <a:lstStyle/>
          <a:p>
            <a:r>
              <a:rPr lang="en-GB" dirty="0"/>
              <a:t>High Cost</a:t>
            </a:r>
          </a:p>
        </p:txBody>
      </p:sp>
      <p:sp>
        <p:nvSpPr>
          <p:cNvPr id="10" name="TextBox 9">
            <a:extLst>
              <a:ext uri="{FF2B5EF4-FFF2-40B4-BE49-F238E27FC236}">
                <a16:creationId xmlns:a16="http://schemas.microsoft.com/office/drawing/2014/main" id="{0CA89EEC-B91A-ACEA-0968-BAAE478CAC0C}"/>
              </a:ext>
            </a:extLst>
          </p:cNvPr>
          <p:cNvSpPr txBox="1"/>
          <p:nvPr/>
        </p:nvSpPr>
        <p:spPr>
          <a:xfrm>
            <a:off x="6705600" y="5666343"/>
            <a:ext cx="1111394" cy="369332"/>
          </a:xfrm>
          <a:prstGeom prst="rect">
            <a:avLst/>
          </a:prstGeom>
          <a:noFill/>
        </p:spPr>
        <p:txBody>
          <a:bodyPr wrap="none" rtlCol="0">
            <a:spAutoFit/>
          </a:bodyPr>
          <a:lstStyle/>
          <a:p>
            <a:r>
              <a:rPr lang="en-GB" dirty="0"/>
              <a:t>Low Cost</a:t>
            </a:r>
          </a:p>
        </p:txBody>
      </p:sp>
      <p:sp>
        <p:nvSpPr>
          <p:cNvPr id="11" name="TextBox 10">
            <a:extLst>
              <a:ext uri="{FF2B5EF4-FFF2-40B4-BE49-F238E27FC236}">
                <a16:creationId xmlns:a16="http://schemas.microsoft.com/office/drawing/2014/main" id="{650FC037-9018-F7C7-2715-541BB008D256}"/>
              </a:ext>
            </a:extLst>
          </p:cNvPr>
          <p:cNvSpPr txBox="1"/>
          <p:nvPr/>
        </p:nvSpPr>
        <p:spPr>
          <a:xfrm>
            <a:off x="9614421" y="3059668"/>
            <a:ext cx="2054730" cy="369332"/>
          </a:xfrm>
          <a:prstGeom prst="rect">
            <a:avLst/>
          </a:prstGeom>
          <a:noFill/>
        </p:spPr>
        <p:txBody>
          <a:bodyPr wrap="none" rtlCol="0">
            <a:spAutoFit/>
          </a:bodyPr>
          <a:lstStyle/>
          <a:p>
            <a:r>
              <a:rPr lang="en-GB" dirty="0"/>
              <a:t>Cloud Deployment</a:t>
            </a:r>
          </a:p>
        </p:txBody>
      </p:sp>
      <p:sp>
        <p:nvSpPr>
          <p:cNvPr id="12" name="TextBox 11">
            <a:extLst>
              <a:ext uri="{FF2B5EF4-FFF2-40B4-BE49-F238E27FC236}">
                <a16:creationId xmlns:a16="http://schemas.microsoft.com/office/drawing/2014/main" id="{8394FFEF-FDD8-4FA6-8976-97EE3DF4058F}"/>
              </a:ext>
            </a:extLst>
          </p:cNvPr>
          <p:cNvSpPr txBox="1"/>
          <p:nvPr/>
        </p:nvSpPr>
        <p:spPr>
          <a:xfrm>
            <a:off x="522849" y="3080583"/>
            <a:ext cx="2748253" cy="369332"/>
          </a:xfrm>
          <a:prstGeom prst="rect">
            <a:avLst/>
          </a:prstGeom>
          <a:noFill/>
        </p:spPr>
        <p:txBody>
          <a:bodyPr wrap="none" rtlCol="0">
            <a:spAutoFit/>
          </a:bodyPr>
          <a:lstStyle/>
          <a:p>
            <a:r>
              <a:rPr lang="en-GB" dirty="0"/>
              <a:t>On-Premises Deployment</a:t>
            </a:r>
          </a:p>
        </p:txBody>
      </p:sp>
      <p:pic>
        <p:nvPicPr>
          <p:cNvPr id="1026" name="Picture 2" descr="NVIDIA DGX-1 Reviews 2025: Details, Pricing, &amp; Features | G2">
            <a:extLst>
              <a:ext uri="{FF2B5EF4-FFF2-40B4-BE49-F238E27FC236}">
                <a16:creationId xmlns:a16="http://schemas.microsoft.com/office/drawing/2014/main" id="{925D2236-9449-BC9F-7438-7AB47B9BF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75" y="134703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rminalworks Blog | Azure Confidential Computing (ACC)">
            <a:extLst>
              <a:ext uri="{FF2B5EF4-FFF2-40B4-BE49-F238E27FC236}">
                <a16:creationId xmlns:a16="http://schemas.microsoft.com/office/drawing/2014/main" id="{2D7B00F9-4542-CEB8-E610-79E3BBFCC0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2114" y="1233488"/>
            <a:ext cx="2325273" cy="775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022, Amazon Web Services, Inc. or its affiliates. All rights reserved.">
            <a:extLst>
              <a:ext uri="{FF2B5EF4-FFF2-40B4-BE49-F238E27FC236}">
                <a16:creationId xmlns:a16="http://schemas.microsoft.com/office/drawing/2014/main" id="{7329090F-1BF4-4030-26FB-CA977810E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0599" y="2060020"/>
            <a:ext cx="1016001"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gnition Bridges the Gap Between Data Management and the Implementation of  Artificial Intelligence with support for IBM watsonx">
            <a:extLst>
              <a:ext uri="{FF2B5EF4-FFF2-40B4-BE49-F238E27FC236}">
                <a16:creationId xmlns:a16="http://schemas.microsoft.com/office/drawing/2014/main" id="{87618704-70C7-D4A1-5D6B-BBFC6A217F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102" y="1330680"/>
            <a:ext cx="1296107"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Gemini Logo, symbol, meaning, history, PNG, brand">
            <a:extLst>
              <a:ext uri="{FF2B5EF4-FFF2-40B4-BE49-F238E27FC236}">
                <a16:creationId xmlns:a16="http://schemas.microsoft.com/office/drawing/2014/main" id="{1A108C0C-FCC2-3776-310B-41CCE9A92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0620" y="4768727"/>
            <a:ext cx="1990688" cy="11197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B142705-8F0B-3B16-11ED-3B30E2891D10}"/>
              </a:ext>
            </a:extLst>
          </p:cNvPr>
          <p:cNvPicPr>
            <a:picLocks noChangeAspect="1"/>
          </p:cNvPicPr>
          <p:nvPr/>
        </p:nvPicPr>
        <p:blipFill>
          <a:blip r:embed="rId9"/>
          <a:stretch>
            <a:fillRect/>
          </a:stretch>
        </p:blipFill>
        <p:spPr>
          <a:xfrm>
            <a:off x="9592114" y="4129906"/>
            <a:ext cx="1990688" cy="426988"/>
          </a:xfrm>
          <a:prstGeom prst="rect">
            <a:avLst/>
          </a:prstGeom>
        </p:spPr>
      </p:pic>
      <p:pic>
        <p:nvPicPr>
          <p:cNvPr id="1038" name="Picture 14">
            <a:extLst>
              <a:ext uri="{FF2B5EF4-FFF2-40B4-BE49-F238E27FC236}">
                <a16:creationId xmlns:a16="http://schemas.microsoft.com/office/drawing/2014/main" id="{59E05468-EBF0-8FF8-7DA9-83ADA25C9A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7986" y="4266963"/>
            <a:ext cx="1743312" cy="4721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at is Hugging Face? | IBM">
            <a:extLst>
              <a:ext uri="{FF2B5EF4-FFF2-40B4-BE49-F238E27FC236}">
                <a16:creationId xmlns:a16="http://schemas.microsoft.com/office/drawing/2014/main" id="{AFAF0846-5A18-11AF-CB5D-E501535163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7249" y="5542583"/>
            <a:ext cx="2504049" cy="12520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llama with Sugoi LLM 14B/32B">
            <a:extLst>
              <a:ext uri="{FF2B5EF4-FFF2-40B4-BE49-F238E27FC236}">
                <a16:creationId xmlns:a16="http://schemas.microsoft.com/office/drawing/2014/main" id="{25DBEBE5-EA20-F99E-6A26-F79D5C5599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637" y="4691817"/>
            <a:ext cx="1965528" cy="67810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MStudio Provider | Drupal.org">
            <a:extLst>
              <a:ext uri="{FF2B5EF4-FFF2-40B4-BE49-F238E27FC236}">
                <a16:creationId xmlns:a16="http://schemas.microsoft.com/office/drawing/2014/main" id="{87A4E866-E964-6D48-DEC5-0ED764C6B8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296" y="4643454"/>
            <a:ext cx="25019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SAS Viya - Wikipedia">
            <a:extLst>
              <a:ext uri="{FF2B5EF4-FFF2-40B4-BE49-F238E27FC236}">
                <a16:creationId xmlns:a16="http://schemas.microsoft.com/office/drawing/2014/main" id="{4AB23799-FFA9-365F-ADAF-577FA50AB4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1350" y="2182657"/>
            <a:ext cx="2036558"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DeepSeek AI Search: Benefits, Technology &amp; Future Trends - AI2sql.io">
            <a:extLst>
              <a:ext uri="{FF2B5EF4-FFF2-40B4-BE49-F238E27FC236}">
                <a16:creationId xmlns:a16="http://schemas.microsoft.com/office/drawing/2014/main" id="{D2089736-3C4E-0CD2-F34B-AE7B8C252F4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3700" y="5482870"/>
            <a:ext cx="1965528" cy="11056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inimal Logo Design Inspiration: Palantir | DesignRush">
            <a:extLst>
              <a:ext uri="{FF2B5EF4-FFF2-40B4-BE49-F238E27FC236}">
                <a16:creationId xmlns:a16="http://schemas.microsoft.com/office/drawing/2014/main" id="{CFFB1A8D-B79D-71E4-49E2-D5F211EAF2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20164" y="1694470"/>
            <a:ext cx="2071134" cy="125555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nowflake Logo and symbol, meaning, history, PNG, brand">
            <a:extLst>
              <a:ext uri="{FF2B5EF4-FFF2-40B4-BE49-F238E27FC236}">
                <a16:creationId xmlns:a16="http://schemas.microsoft.com/office/drawing/2014/main" id="{CCCBD6F0-71E9-6333-0EE2-AF8D9039700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77453" y="2279858"/>
            <a:ext cx="2356556" cy="1325563"/>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05EA7F06-6F01-A8C9-6C73-D2A517188E20}"/>
              </a:ext>
            </a:extLst>
          </p:cNvPr>
          <p:cNvSpPr txBox="1">
            <a:spLocks/>
          </p:cNvSpPr>
          <p:nvPr/>
        </p:nvSpPr>
        <p:spPr>
          <a:xfrm>
            <a:off x="3707706" y="3630450"/>
            <a:ext cx="2761913" cy="914401"/>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E97132"/>
                </a:solidFill>
                <a:latin typeface="BM DoHyeon OTF" panose="020B0600000101010101" pitchFamily="34" charset="-127"/>
                <a:ea typeface="BM DoHyeon OTF" panose="020B0600000101010101" pitchFamily="34" charset="-127"/>
              </a:rPr>
              <a:t>COREXA</a:t>
            </a:r>
          </a:p>
        </p:txBody>
      </p:sp>
      <p:sp>
        <p:nvSpPr>
          <p:cNvPr id="17" name="Oval 16">
            <a:extLst>
              <a:ext uri="{FF2B5EF4-FFF2-40B4-BE49-F238E27FC236}">
                <a16:creationId xmlns:a16="http://schemas.microsoft.com/office/drawing/2014/main" id="{AA32B199-A280-AF0B-C0DC-516DB9DAFB07}"/>
              </a:ext>
            </a:extLst>
          </p:cNvPr>
          <p:cNvSpPr/>
          <p:nvPr/>
        </p:nvSpPr>
        <p:spPr>
          <a:xfrm>
            <a:off x="2399446" y="3449915"/>
            <a:ext cx="4127963" cy="11669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54" name="Picture 30" descr="Research Publications | Lambda">
            <a:extLst>
              <a:ext uri="{FF2B5EF4-FFF2-40B4-BE49-F238E27FC236}">
                <a16:creationId xmlns:a16="http://schemas.microsoft.com/office/drawing/2014/main" id="{67CBFD7D-36F0-B443-1AB8-C7F7251529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7354" y="2442286"/>
            <a:ext cx="1823803" cy="9544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red and black background with circles and dots&#10;&#10;Description automatically generated">
            <a:extLst>
              <a:ext uri="{FF2B5EF4-FFF2-40B4-BE49-F238E27FC236}">
                <a16:creationId xmlns:a16="http://schemas.microsoft.com/office/drawing/2014/main" id="{D797FFE4-B2CE-557D-0CC7-E3EC8A999532}"/>
              </a:ext>
            </a:extLst>
          </p:cNvPr>
          <p:cNvPicPr>
            <a:picLocks noChangeAspect="1"/>
          </p:cNvPicPr>
          <p:nvPr/>
        </p:nvPicPr>
        <p:blipFill>
          <a:blip r:embed="rId19"/>
          <a:stretch>
            <a:fillRect/>
          </a:stretch>
        </p:blipFill>
        <p:spPr>
          <a:xfrm>
            <a:off x="3037376" y="3741386"/>
            <a:ext cx="583981" cy="583981"/>
          </a:xfrm>
          <a:prstGeom prst="rect">
            <a:avLst/>
          </a:prstGeom>
        </p:spPr>
      </p:pic>
      <p:pic>
        <p:nvPicPr>
          <p:cNvPr id="20" name="Picture 19" descr="A red and black background with circles and dots&#10;&#10;Description automatically generated">
            <a:extLst>
              <a:ext uri="{FF2B5EF4-FFF2-40B4-BE49-F238E27FC236}">
                <a16:creationId xmlns:a16="http://schemas.microsoft.com/office/drawing/2014/main" id="{AA57CFD6-1707-64F6-14F1-7E34D97EF57A}"/>
              </a:ext>
            </a:extLst>
          </p:cNvPr>
          <p:cNvPicPr>
            <a:picLocks noChangeAspect="1"/>
          </p:cNvPicPr>
          <p:nvPr/>
        </p:nvPicPr>
        <p:blipFill>
          <a:blip r:embed="rId19"/>
          <a:stretch>
            <a:fillRect/>
          </a:stretch>
        </p:blipFill>
        <p:spPr>
          <a:xfrm>
            <a:off x="0" y="0"/>
            <a:ext cx="365125" cy="365125"/>
          </a:xfrm>
          <a:prstGeom prst="rect">
            <a:avLst/>
          </a:prstGeom>
        </p:spPr>
      </p:pic>
    </p:spTree>
    <p:extLst>
      <p:ext uri="{BB962C8B-B14F-4D97-AF65-F5344CB8AC3E}">
        <p14:creationId xmlns:p14="http://schemas.microsoft.com/office/powerpoint/2010/main" val="143498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CC5A-73EE-A846-5C00-666E2EAB6B88}"/>
              </a:ext>
            </a:extLst>
          </p:cNvPr>
          <p:cNvSpPr>
            <a:spLocks noGrp="1"/>
          </p:cNvSpPr>
          <p:nvPr>
            <p:ph type="title"/>
          </p:nvPr>
        </p:nvSpPr>
        <p:spPr>
          <a:xfrm>
            <a:off x="365125" y="0"/>
            <a:ext cx="10515600" cy="1325563"/>
          </a:xfrm>
        </p:spPr>
        <p:txBody>
          <a:bodyPr>
            <a:normAutofit/>
          </a:bodyPr>
          <a:lstStyle/>
          <a:p>
            <a:r>
              <a:rPr lang="en-GB" dirty="0">
                <a:solidFill>
                  <a:schemeClr val="bg1"/>
                </a:solidFill>
              </a:rPr>
              <a:t>Competitive Advantages</a:t>
            </a:r>
          </a:p>
        </p:txBody>
      </p:sp>
      <p:graphicFrame>
        <p:nvGraphicFramePr>
          <p:cNvPr id="13" name="Content Placeholder 2">
            <a:extLst>
              <a:ext uri="{FF2B5EF4-FFF2-40B4-BE49-F238E27FC236}">
                <a16:creationId xmlns:a16="http://schemas.microsoft.com/office/drawing/2014/main" id="{F99E85EC-AF8C-C51A-FBFB-1AB031E5985A}"/>
              </a:ext>
            </a:extLst>
          </p:cNvPr>
          <p:cNvGraphicFramePr>
            <a:graphicFrameLocks noGrp="1"/>
          </p:cNvGraphicFramePr>
          <p:nvPr>
            <p:ph idx="1"/>
            <p:extLst>
              <p:ext uri="{D42A27DB-BD31-4B8C-83A1-F6EECF244321}">
                <p14:modId xmlns:p14="http://schemas.microsoft.com/office/powerpoint/2010/main" val="8937588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and black background with circles and dots&#10;&#10;Description automatically generated">
            <a:extLst>
              <a:ext uri="{FF2B5EF4-FFF2-40B4-BE49-F238E27FC236}">
                <a16:creationId xmlns:a16="http://schemas.microsoft.com/office/drawing/2014/main" id="{1C571735-D02B-61AB-4F32-A82B40BCBC9B}"/>
              </a:ext>
            </a:extLst>
          </p:cNvPr>
          <p:cNvPicPr>
            <a:picLocks noChangeAspect="1"/>
          </p:cNvPicPr>
          <p:nvPr/>
        </p:nvPicPr>
        <p:blipFill>
          <a:blip r:embed="rId7"/>
          <a:stretch>
            <a:fillRect/>
          </a:stretch>
        </p:blipFill>
        <p:spPr>
          <a:xfrm>
            <a:off x="0" y="0"/>
            <a:ext cx="365125" cy="365125"/>
          </a:xfrm>
          <a:prstGeom prst="rect">
            <a:avLst/>
          </a:prstGeom>
        </p:spPr>
      </p:pic>
    </p:spTree>
    <p:extLst>
      <p:ext uri="{BB962C8B-B14F-4D97-AF65-F5344CB8AC3E}">
        <p14:creationId xmlns:p14="http://schemas.microsoft.com/office/powerpoint/2010/main" val="3272938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3177</TotalTime>
  <Words>602</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BM DoHyeon OTF</vt:lpstr>
      <vt:lpstr>Aptos</vt:lpstr>
      <vt:lpstr>Aptos Display</vt:lpstr>
      <vt:lpstr>Arial</vt:lpstr>
      <vt:lpstr>System Font Regular</vt:lpstr>
      <vt:lpstr>Office Theme</vt:lpstr>
      <vt:lpstr>COREXA</vt:lpstr>
      <vt:lpstr>Problem</vt:lpstr>
      <vt:lpstr>Solution</vt:lpstr>
      <vt:lpstr>Market Size</vt:lpstr>
      <vt:lpstr>Product</vt:lpstr>
      <vt:lpstr>Business Model</vt:lpstr>
      <vt:lpstr>Market Adoption</vt:lpstr>
      <vt:lpstr>Competition</vt:lpstr>
      <vt:lpstr>Competitive Advantages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Farhan Shaikh</dc:creator>
  <cp:lastModifiedBy>Farhan Shaikh</cp:lastModifiedBy>
  <cp:revision>3</cp:revision>
  <dcterms:created xsi:type="dcterms:W3CDTF">2025-08-11T08:12:24Z</dcterms:created>
  <dcterms:modified xsi:type="dcterms:W3CDTF">2025-08-13T13:09:58Z</dcterms:modified>
</cp:coreProperties>
</file>