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402"/>
    <a:srgbClr val="146082"/>
    <a:srgbClr val="E5A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720"/>
  </p:normalViewPr>
  <p:slideViewPr>
    <p:cSldViewPr snapToGrid="0">
      <p:cViewPr varScale="1">
        <p:scale>
          <a:sx n="215" d="100"/>
          <a:sy n="215" d="100"/>
        </p:scale>
        <p:origin x="4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860DE8-0E19-4348-965D-18B6A4513C5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FBD450-CD42-4EC0-A8F9-F27C66EE8C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On-Premise Deployment</a:t>
          </a:r>
          <a:endParaRPr lang="en-US" dirty="0"/>
        </a:p>
      </dgm:t>
    </dgm:pt>
    <dgm:pt modelId="{41BD8C32-9A11-42D6-BE43-C470E85A60C9}" type="parTrans" cxnId="{BF11D1D2-F665-4DFA-AFC7-85CFC86E352E}">
      <dgm:prSet/>
      <dgm:spPr/>
      <dgm:t>
        <a:bodyPr/>
        <a:lstStyle/>
        <a:p>
          <a:endParaRPr lang="en-US"/>
        </a:p>
      </dgm:t>
    </dgm:pt>
    <dgm:pt modelId="{CEDFB488-C704-43B8-8713-1C56A9A48ED9}" type="sibTrans" cxnId="{BF11D1D2-F665-4DFA-AFC7-85CFC86E352E}">
      <dgm:prSet/>
      <dgm:spPr/>
      <dgm:t>
        <a:bodyPr/>
        <a:lstStyle/>
        <a:p>
          <a:endParaRPr lang="en-US"/>
        </a:p>
      </dgm:t>
    </dgm:pt>
    <dgm:pt modelId="{0AED341B-4492-49F8-9858-B1EEC3CC34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Custom-Trained Models</a:t>
          </a:r>
          <a:endParaRPr lang="en-US" dirty="0"/>
        </a:p>
      </dgm:t>
    </dgm:pt>
    <dgm:pt modelId="{062B3027-1499-4CC7-8D15-47E18B6D5964}" type="parTrans" cxnId="{56600D3C-2BD9-4C71-B264-631EBE104C1A}">
      <dgm:prSet/>
      <dgm:spPr/>
      <dgm:t>
        <a:bodyPr/>
        <a:lstStyle/>
        <a:p>
          <a:endParaRPr lang="en-US"/>
        </a:p>
      </dgm:t>
    </dgm:pt>
    <dgm:pt modelId="{2A8AC28A-3421-4048-95E9-DD3BBD3B335D}" type="sibTrans" cxnId="{56600D3C-2BD9-4C71-B264-631EBE104C1A}">
      <dgm:prSet/>
      <dgm:spPr/>
      <dgm:t>
        <a:bodyPr/>
        <a:lstStyle/>
        <a:p>
          <a:endParaRPr lang="en-US"/>
        </a:p>
      </dgm:t>
    </dgm:pt>
    <dgm:pt modelId="{42F6BEC2-C5A9-4FE0-B667-CBAC7D55BA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Easy to Use</a:t>
          </a:r>
          <a:endParaRPr lang="en-US" dirty="0"/>
        </a:p>
      </dgm:t>
    </dgm:pt>
    <dgm:pt modelId="{6B786178-79F4-4A36-9990-89E624409D2B}" type="parTrans" cxnId="{E67FFD91-B633-49D6-BD99-29A33B234B40}">
      <dgm:prSet/>
      <dgm:spPr/>
      <dgm:t>
        <a:bodyPr/>
        <a:lstStyle/>
        <a:p>
          <a:endParaRPr lang="en-US"/>
        </a:p>
      </dgm:t>
    </dgm:pt>
    <dgm:pt modelId="{92447C8E-1AD9-4C78-B8B6-9F23DB028103}" type="sibTrans" cxnId="{E67FFD91-B633-49D6-BD99-29A33B234B40}">
      <dgm:prSet/>
      <dgm:spPr/>
      <dgm:t>
        <a:bodyPr/>
        <a:lstStyle/>
        <a:p>
          <a:endParaRPr lang="en-US"/>
        </a:p>
      </dgm:t>
    </dgm:pt>
    <dgm:pt modelId="{1312FFF1-B7A9-4F1B-9C22-D403F9C6B9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Affordable &amp; Scalable</a:t>
          </a:r>
          <a:endParaRPr lang="en-US" dirty="0"/>
        </a:p>
      </dgm:t>
    </dgm:pt>
    <dgm:pt modelId="{A2085003-AA87-48FC-9B06-BE5B62FDBFA4}" type="parTrans" cxnId="{736134F7-983C-4091-969F-A57692BCDEC7}">
      <dgm:prSet/>
      <dgm:spPr/>
      <dgm:t>
        <a:bodyPr/>
        <a:lstStyle/>
        <a:p>
          <a:endParaRPr lang="en-US"/>
        </a:p>
      </dgm:t>
    </dgm:pt>
    <dgm:pt modelId="{12293DF5-6EEE-4BEC-A66F-A68FFFD7CE46}" type="sibTrans" cxnId="{736134F7-983C-4091-969F-A57692BCDEC7}">
      <dgm:prSet/>
      <dgm:spPr/>
      <dgm:t>
        <a:bodyPr/>
        <a:lstStyle/>
        <a:p>
          <a:endParaRPr lang="en-US"/>
        </a:p>
      </dgm:t>
    </dgm:pt>
    <dgm:pt modelId="{769D5A9F-DAC0-4374-A65F-F71009C25EE3}" type="pres">
      <dgm:prSet presAssocID="{7E860DE8-0E19-4348-965D-18B6A4513C5F}" presName="root" presStyleCnt="0">
        <dgm:presLayoutVars>
          <dgm:dir/>
          <dgm:resizeHandles val="exact"/>
        </dgm:presLayoutVars>
      </dgm:prSet>
      <dgm:spPr/>
    </dgm:pt>
    <dgm:pt modelId="{1A6F718E-AF1E-4658-B91E-99A81D51E9D7}" type="pres">
      <dgm:prSet presAssocID="{25FBD450-CD42-4EC0-A8F9-F27C66EE8C07}" presName="compNode" presStyleCnt="0"/>
      <dgm:spPr/>
    </dgm:pt>
    <dgm:pt modelId="{5B9EE45B-D490-469D-8BB3-C52E82EB04EB}" type="pres">
      <dgm:prSet presAssocID="{25FBD450-CD42-4EC0-A8F9-F27C66EE8C07}" presName="iconRect" presStyleLbl="node1" presStyleIdx="0" presStyleCnt="4" custScaleX="193016" custScaleY="19301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B257E2-E3E8-4602-8AD1-BA7007680B26}" type="pres">
      <dgm:prSet presAssocID="{25FBD450-CD42-4EC0-A8F9-F27C66EE8C07}" presName="spaceRect" presStyleCnt="0"/>
      <dgm:spPr/>
    </dgm:pt>
    <dgm:pt modelId="{B5B42D6B-8797-4282-B350-E6E1409FC73E}" type="pres">
      <dgm:prSet presAssocID="{25FBD450-CD42-4EC0-A8F9-F27C66EE8C07}" presName="textRect" presStyleLbl="revTx" presStyleIdx="0" presStyleCnt="4" custLinFactNeighborY="30660">
        <dgm:presLayoutVars>
          <dgm:chMax val="1"/>
          <dgm:chPref val="1"/>
        </dgm:presLayoutVars>
      </dgm:prSet>
      <dgm:spPr/>
    </dgm:pt>
    <dgm:pt modelId="{377CBBF3-3315-459C-8C72-092BCDEBBB71}" type="pres">
      <dgm:prSet presAssocID="{CEDFB488-C704-43B8-8713-1C56A9A48ED9}" presName="sibTrans" presStyleCnt="0"/>
      <dgm:spPr/>
    </dgm:pt>
    <dgm:pt modelId="{D503D123-FBFB-4B77-AB0F-4B20C9B00CF6}" type="pres">
      <dgm:prSet presAssocID="{0AED341B-4492-49F8-9858-B1EEC3CC340A}" presName="compNode" presStyleCnt="0"/>
      <dgm:spPr/>
    </dgm:pt>
    <dgm:pt modelId="{03C14CAB-BEC5-42D0-8F96-D743FC69AF76}" type="pres">
      <dgm:prSet presAssocID="{0AED341B-4492-49F8-9858-B1EEC3CC340A}" presName="iconRect" presStyleLbl="node1" presStyleIdx="1" presStyleCnt="4" custScaleX="193016" custScaleY="19301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CC565E-0640-4728-B11B-0931FB919D8D}" type="pres">
      <dgm:prSet presAssocID="{0AED341B-4492-49F8-9858-B1EEC3CC340A}" presName="spaceRect" presStyleCnt="0"/>
      <dgm:spPr/>
    </dgm:pt>
    <dgm:pt modelId="{10DFFC65-EA9C-4D55-BEE2-13A580B6F2AF}" type="pres">
      <dgm:prSet presAssocID="{0AED341B-4492-49F8-9858-B1EEC3CC340A}" presName="textRect" presStyleLbl="revTx" presStyleIdx="1" presStyleCnt="4" custLinFactNeighborY="32120">
        <dgm:presLayoutVars>
          <dgm:chMax val="1"/>
          <dgm:chPref val="1"/>
        </dgm:presLayoutVars>
      </dgm:prSet>
      <dgm:spPr/>
    </dgm:pt>
    <dgm:pt modelId="{07E17B30-57EA-4043-A39B-F3452083C4D2}" type="pres">
      <dgm:prSet presAssocID="{2A8AC28A-3421-4048-95E9-DD3BBD3B335D}" presName="sibTrans" presStyleCnt="0"/>
      <dgm:spPr/>
    </dgm:pt>
    <dgm:pt modelId="{D1055147-983F-4CA5-A31F-C85C22A20B9C}" type="pres">
      <dgm:prSet presAssocID="{42F6BEC2-C5A9-4FE0-B667-CBAC7D55BA7D}" presName="compNode" presStyleCnt="0"/>
      <dgm:spPr/>
    </dgm:pt>
    <dgm:pt modelId="{6CFBD489-00AB-4EEC-BFBB-3BCE93E92E4C}" type="pres">
      <dgm:prSet presAssocID="{42F6BEC2-C5A9-4FE0-B667-CBAC7D55BA7D}" presName="iconRect" presStyleLbl="node1" presStyleIdx="2" presStyleCnt="4" custScaleX="193016" custScaleY="19301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 with solid fill"/>
        </a:ext>
      </dgm:extLst>
    </dgm:pt>
    <dgm:pt modelId="{82530E68-7404-4033-A324-55EC1DD45569}" type="pres">
      <dgm:prSet presAssocID="{42F6BEC2-C5A9-4FE0-B667-CBAC7D55BA7D}" presName="spaceRect" presStyleCnt="0"/>
      <dgm:spPr/>
    </dgm:pt>
    <dgm:pt modelId="{9058A12C-50BC-44C5-9F13-144A7FAADAC5}" type="pres">
      <dgm:prSet presAssocID="{42F6BEC2-C5A9-4FE0-B667-CBAC7D55BA7D}" presName="textRect" presStyleLbl="revTx" presStyleIdx="2" presStyleCnt="4" custLinFactNeighborX="679" custLinFactNeighborY="31262">
        <dgm:presLayoutVars>
          <dgm:chMax val="1"/>
          <dgm:chPref val="1"/>
        </dgm:presLayoutVars>
      </dgm:prSet>
      <dgm:spPr/>
    </dgm:pt>
    <dgm:pt modelId="{ACAE4B0E-3536-492F-A8A6-A94E9741C54A}" type="pres">
      <dgm:prSet presAssocID="{92447C8E-1AD9-4C78-B8B6-9F23DB028103}" presName="sibTrans" presStyleCnt="0"/>
      <dgm:spPr/>
    </dgm:pt>
    <dgm:pt modelId="{7698D1BD-C0B3-4AFE-A4F0-1CC7582B2176}" type="pres">
      <dgm:prSet presAssocID="{1312FFF1-B7A9-4F1B-9C22-D403F9C6B951}" presName="compNode" presStyleCnt="0"/>
      <dgm:spPr/>
    </dgm:pt>
    <dgm:pt modelId="{8FD5AF97-FB36-4134-8C4F-CC86093C0D28}" type="pres">
      <dgm:prSet presAssocID="{1312FFF1-B7A9-4F1B-9C22-D403F9C6B951}" presName="iconRect" presStyleLbl="node1" presStyleIdx="3" presStyleCnt="4" custScaleX="193016" custScaleY="19301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55CB5BE3-C97E-44AF-A4B7-481F9AC11C72}" type="pres">
      <dgm:prSet presAssocID="{1312FFF1-B7A9-4F1B-9C22-D403F9C6B951}" presName="spaceRect" presStyleCnt="0"/>
      <dgm:spPr/>
    </dgm:pt>
    <dgm:pt modelId="{31350908-7FDA-4EBA-B2BA-CDFA75159056}" type="pres">
      <dgm:prSet presAssocID="{1312FFF1-B7A9-4F1B-9C22-D403F9C6B951}" presName="textRect" presStyleLbl="revTx" presStyleIdx="3" presStyleCnt="4" custLinFactNeighborX="3393" custLinFactNeighborY="31262">
        <dgm:presLayoutVars>
          <dgm:chMax val="1"/>
          <dgm:chPref val="1"/>
        </dgm:presLayoutVars>
      </dgm:prSet>
      <dgm:spPr/>
    </dgm:pt>
  </dgm:ptLst>
  <dgm:cxnLst>
    <dgm:cxn modelId="{CF1D6B01-4B1E-4276-95AB-B90455BD3C8E}" type="presOf" srcId="{25FBD450-CD42-4EC0-A8F9-F27C66EE8C07}" destId="{B5B42D6B-8797-4282-B350-E6E1409FC73E}" srcOrd="0" destOrd="0" presId="urn:microsoft.com/office/officeart/2018/2/layout/IconLabelList"/>
    <dgm:cxn modelId="{3FDF3028-BFC2-4049-B0C8-752F8EDCF1A4}" type="presOf" srcId="{7E860DE8-0E19-4348-965D-18B6A4513C5F}" destId="{769D5A9F-DAC0-4374-A65F-F71009C25EE3}" srcOrd="0" destOrd="0" presId="urn:microsoft.com/office/officeart/2018/2/layout/IconLabelList"/>
    <dgm:cxn modelId="{56600D3C-2BD9-4C71-B264-631EBE104C1A}" srcId="{7E860DE8-0E19-4348-965D-18B6A4513C5F}" destId="{0AED341B-4492-49F8-9858-B1EEC3CC340A}" srcOrd="1" destOrd="0" parTransId="{062B3027-1499-4CC7-8D15-47E18B6D5964}" sibTransId="{2A8AC28A-3421-4048-95E9-DD3BBD3B335D}"/>
    <dgm:cxn modelId="{E67FFD91-B633-49D6-BD99-29A33B234B40}" srcId="{7E860DE8-0E19-4348-965D-18B6A4513C5F}" destId="{42F6BEC2-C5A9-4FE0-B667-CBAC7D55BA7D}" srcOrd="2" destOrd="0" parTransId="{6B786178-79F4-4A36-9990-89E624409D2B}" sibTransId="{92447C8E-1AD9-4C78-B8B6-9F23DB028103}"/>
    <dgm:cxn modelId="{9BF103B0-7614-405A-AC04-8D89BECCF1F0}" type="presOf" srcId="{42F6BEC2-C5A9-4FE0-B667-CBAC7D55BA7D}" destId="{9058A12C-50BC-44C5-9F13-144A7FAADAC5}" srcOrd="0" destOrd="0" presId="urn:microsoft.com/office/officeart/2018/2/layout/IconLabelList"/>
    <dgm:cxn modelId="{BF11D1D2-F665-4DFA-AFC7-85CFC86E352E}" srcId="{7E860DE8-0E19-4348-965D-18B6A4513C5F}" destId="{25FBD450-CD42-4EC0-A8F9-F27C66EE8C07}" srcOrd="0" destOrd="0" parTransId="{41BD8C32-9A11-42D6-BE43-C470E85A60C9}" sibTransId="{CEDFB488-C704-43B8-8713-1C56A9A48ED9}"/>
    <dgm:cxn modelId="{736134F7-983C-4091-969F-A57692BCDEC7}" srcId="{7E860DE8-0E19-4348-965D-18B6A4513C5F}" destId="{1312FFF1-B7A9-4F1B-9C22-D403F9C6B951}" srcOrd="3" destOrd="0" parTransId="{A2085003-AA87-48FC-9B06-BE5B62FDBFA4}" sibTransId="{12293DF5-6EEE-4BEC-A66F-A68FFFD7CE46}"/>
    <dgm:cxn modelId="{5CCEF1F7-A415-4056-839A-4582AEC68268}" type="presOf" srcId="{0AED341B-4492-49F8-9858-B1EEC3CC340A}" destId="{10DFFC65-EA9C-4D55-BEE2-13A580B6F2AF}" srcOrd="0" destOrd="0" presId="urn:microsoft.com/office/officeart/2018/2/layout/IconLabelList"/>
    <dgm:cxn modelId="{EBA165FC-78E7-4141-A03E-7A90FF9612BF}" type="presOf" srcId="{1312FFF1-B7A9-4F1B-9C22-D403F9C6B951}" destId="{31350908-7FDA-4EBA-B2BA-CDFA75159056}" srcOrd="0" destOrd="0" presId="urn:microsoft.com/office/officeart/2018/2/layout/IconLabelList"/>
    <dgm:cxn modelId="{DA39C9AD-2807-4888-80D0-6C70D87AAE9F}" type="presParOf" srcId="{769D5A9F-DAC0-4374-A65F-F71009C25EE3}" destId="{1A6F718E-AF1E-4658-B91E-99A81D51E9D7}" srcOrd="0" destOrd="0" presId="urn:microsoft.com/office/officeart/2018/2/layout/IconLabelList"/>
    <dgm:cxn modelId="{4444E69E-A9BF-45E0-9BA9-56FCE0441ED6}" type="presParOf" srcId="{1A6F718E-AF1E-4658-B91E-99A81D51E9D7}" destId="{5B9EE45B-D490-469D-8BB3-C52E82EB04EB}" srcOrd="0" destOrd="0" presId="urn:microsoft.com/office/officeart/2018/2/layout/IconLabelList"/>
    <dgm:cxn modelId="{D8848E3D-F997-494F-854A-65C0579371F3}" type="presParOf" srcId="{1A6F718E-AF1E-4658-B91E-99A81D51E9D7}" destId="{1CB257E2-E3E8-4602-8AD1-BA7007680B26}" srcOrd="1" destOrd="0" presId="urn:microsoft.com/office/officeart/2018/2/layout/IconLabelList"/>
    <dgm:cxn modelId="{728C3DB0-9F0E-497C-8261-5DE94388AEAB}" type="presParOf" srcId="{1A6F718E-AF1E-4658-B91E-99A81D51E9D7}" destId="{B5B42D6B-8797-4282-B350-E6E1409FC73E}" srcOrd="2" destOrd="0" presId="urn:microsoft.com/office/officeart/2018/2/layout/IconLabelList"/>
    <dgm:cxn modelId="{B15D590A-11D7-4490-A572-1CE0D71FC480}" type="presParOf" srcId="{769D5A9F-DAC0-4374-A65F-F71009C25EE3}" destId="{377CBBF3-3315-459C-8C72-092BCDEBBB71}" srcOrd="1" destOrd="0" presId="urn:microsoft.com/office/officeart/2018/2/layout/IconLabelList"/>
    <dgm:cxn modelId="{8DF6D7B4-6E10-49C5-A538-811A2FDA4FFB}" type="presParOf" srcId="{769D5A9F-DAC0-4374-A65F-F71009C25EE3}" destId="{D503D123-FBFB-4B77-AB0F-4B20C9B00CF6}" srcOrd="2" destOrd="0" presId="urn:microsoft.com/office/officeart/2018/2/layout/IconLabelList"/>
    <dgm:cxn modelId="{F88DAD74-06BA-4BF2-AA24-1D960556099F}" type="presParOf" srcId="{D503D123-FBFB-4B77-AB0F-4B20C9B00CF6}" destId="{03C14CAB-BEC5-42D0-8F96-D743FC69AF76}" srcOrd="0" destOrd="0" presId="urn:microsoft.com/office/officeart/2018/2/layout/IconLabelList"/>
    <dgm:cxn modelId="{D49C0CB4-CD82-422C-87B7-1A622D7E29A3}" type="presParOf" srcId="{D503D123-FBFB-4B77-AB0F-4B20C9B00CF6}" destId="{E2CC565E-0640-4728-B11B-0931FB919D8D}" srcOrd="1" destOrd="0" presId="urn:microsoft.com/office/officeart/2018/2/layout/IconLabelList"/>
    <dgm:cxn modelId="{27F93397-6AB8-4714-A3D0-587A72DF86CF}" type="presParOf" srcId="{D503D123-FBFB-4B77-AB0F-4B20C9B00CF6}" destId="{10DFFC65-EA9C-4D55-BEE2-13A580B6F2AF}" srcOrd="2" destOrd="0" presId="urn:microsoft.com/office/officeart/2018/2/layout/IconLabelList"/>
    <dgm:cxn modelId="{BBAA842B-64C8-423C-A770-2BBED0286D48}" type="presParOf" srcId="{769D5A9F-DAC0-4374-A65F-F71009C25EE3}" destId="{07E17B30-57EA-4043-A39B-F3452083C4D2}" srcOrd="3" destOrd="0" presId="urn:microsoft.com/office/officeart/2018/2/layout/IconLabelList"/>
    <dgm:cxn modelId="{46600FB2-233F-44A6-BDFE-4675A99D21C8}" type="presParOf" srcId="{769D5A9F-DAC0-4374-A65F-F71009C25EE3}" destId="{D1055147-983F-4CA5-A31F-C85C22A20B9C}" srcOrd="4" destOrd="0" presId="urn:microsoft.com/office/officeart/2018/2/layout/IconLabelList"/>
    <dgm:cxn modelId="{C4DA6FB6-3EE5-4980-B49A-C3265F9F3064}" type="presParOf" srcId="{D1055147-983F-4CA5-A31F-C85C22A20B9C}" destId="{6CFBD489-00AB-4EEC-BFBB-3BCE93E92E4C}" srcOrd="0" destOrd="0" presId="urn:microsoft.com/office/officeart/2018/2/layout/IconLabelList"/>
    <dgm:cxn modelId="{F5D70C25-2C30-438E-8324-50FF6F58F91D}" type="presParOf" srcId="{D1055147-983F-4CA5-A31F-C85C22A20B9C}" destId="{82530E68-7404-4033-A324-55EC1DD45569}" srcOrd="1" destOrd="0" presId="urn:microsoft.com/office/officeart/2018/2/layout/IconLabelList"/>
    <dgm:cxn modelId="{5A4ADA59-0D43-4E93-A9FE-1AB7F81A4222}" type="presParOf" srcId="{D1055147-983F-4CA5-A31F-C85C22A20B9C}" destId="{9058A12C-50BC-44C5-9F13-144A7FAADAC5}" srcOrd="2" destOrd="0" presId="urn:microsoft.com/office/officeart/2018/2/layout/IconLabelList"/>
    <dgm:cxn modelId="{92DB93A6-9CB5-4E4E-A6F3-650584B26767}" type="presParOf" srcId="{769D5A9F-DAC0-4374-A65F-F71009C25EE3}" destId="{ACAE4B0E-3536-492F-A8A6-A94E9741C54A}" srcOrd="5" destOrd="0" presId="urn:microsoft.com/office/officeart/2018/2/layout/IconLabelList"/>
    <dgm:cxn modelId="{E6E33783-F366-4A56-9A25-CCE1A34D90AF}" type="presParOf" srcId="{769D5A9F-DAC0-4374-A65F-F71009C25EE3}" destId="{7698D1BD-C0B3-4AFE-A4F0-1CC7582B2176}" srcOrd="6" destOrd="0" presId="urn:microsoft.com/office/officeart/2018/2/layout/IconLabelList"/>
    <dgm:cxn modelId="{08C9F423-C658-4240-A796-033B8C4A6444}" type="presParOf" srcId="{7698D1BD-C0B3-4AFE-A4F0-1CC7582B2176}" destId="{8FD5AF97-FB36-4134-8C4F-CC86093C0D28}" srcOrd="0" destOrd="0" presId="urn:microsoft.com/office/officeart/2018/2/layout/IconLabelList"/>
    <dgm:cxn modelId="{B6345A73-53FF-41C2-9324-6D715940A5E7}" type="presParOf" srcId="{7698D1BD-C0B3-4AFE-A4F0-1CC7582B2176}" destId="{55CB5BE3-C97E-44AF-A4B7-481F9AC11C72}" srcOrd="1" destOrd="0" presId="urn:microsoft.com/office/officeart/2018/2/layout/IconLabelList"/>
    <dgm:cxn modelId="{A3DD0A49-2150-494C-9F54-6EF07B242052}" type="presParOf" srcId="{7698D1BD-C0B3-4AFE-A4F0-1CC7582B2176}" destId="{31350908-7FDA-4EBA-B2BA-CDFA751590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DA35C2-590E-4E51-A754-FF605527AA09}" type="doc">
      <dgm:prSet loTypeId="urn:microsoft.com/office/officeart/2016/7/layout/VerticalSolidAction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843191C2-A09F-4545-8BF5-E9C70932EDA4}">
      <dgm:prSet/>
      <dgm:spPr/>
      <dgm:t>
        <a:bodyPr/>
        <a:lstStyle/>
        <a:p>
          <a:r>
            <a:rPr lang="en-GB" b="1"/>
            <a:t>1. SMB-FIRST APPROACH</a:t>
          </a:r>
          <a:endParaRPr lang="en-US"/>
        </a:p>
      </dgm:t>
    </dgm:pt>
    <dgm:pt modelId="{BF874FC5-1F1B-4E87-935F-E94525699865}" type="parTrans" cxnId="{FE6B280A-0FEB-4684-B402-4D211833533D}">
      <dgm:prSet/>
      <dgm:spPr/>
      <dgm:t>
        <a:bodyPr/>
        <a:lstStyle/>
        <a:p>
          <a:endParaRPr lang="en-US"/>
        </a:p>
      </dgm:t>
    </dgm:pt>
    <dgm:pt modelId="{904C874A-BF6F-4274-8542-78E4EA9C30FD}" type="sibTrans" cxnId="{FE6B280A-0FEB-4684-B402-4D211833533D}">
      <dgm:prSet/>
      <dgm:spPr/>
      <dgm:t>
        <a:bodyPr/>
        <a:lstStyle/>
        <a:p>
          <a:endParaRPr lang="en-US"/>
        </a:p>
      </dgm:t>
    </dgm:pt>
    <dgm:pt modelId="{003055E5-3873-44D8-87C5-E00B6E04CCE3}">
      <dgm:prSet custT="1"/>
      <dgm:spPr/>
      <dgm:t>
        <a:bodyPr/>
        <a:lstStyle/>
        <a:p>
          <a:r>
            <a:rPr lang="en-GB" sz="2000" dirty="0"/>
            <a:t>Purpose-built for mid-market companies (50-500 employees) with enterprise AI needs but SMB budgets and complexity requirements.</a:t>
          </a:r>
          <a:endParaRPr lang="en-US" sz="2000" dirty="0"/>
        </a:p>
      </dgm:t>
    </dgm:pt>
    <dgm:pt modelId="{EE4099E2-CEB0-4DDE-95A7-F16BDA75B951}" type="parTrans" cxnId="{50ABE9C3-FA52-45A5-AB91-F51897BBFEB6}">
      <dgm:prSet/>
      <dgm:spPr/>
      <dgm:t>
        <a:bodyPr/>
        <a:lstStyle/>
        <a:p>
          <a:endParaRPr lang="en-US"/>
        </a:p>
      </dgm:t>
    </dgm:pt>
    <dgm:pt modelId="{8E9C9A9D-8BB6-4C6F-920D-10E5A6CF2E03}" type="sibTrans" cxnId="{50ABE9C3-FA52-45A5-AB91-F51897BBFEB6}">
      <dgm:prSet/>
      <dgm:spPr/>
      <dgm:t>
        <a:bodyPr/>
        <a:lstStyle/>
        <a:p>
          <a:endParaRPr lang="en-US"/>
        </a:p>
      </dgm:t>
    </dgm:pt>
    <dgm:pt modelId="{FC8A45EB-ACA3-4AB8-AFBC-569F7863EE25}">
      <dgm:prSet/>
      <dgm:spPr/>
      <dgm:t>
        <a:bodyPr/>
        <a:lstStyle/>
        <a:p>
          <a:r>
            <a:rPr lang="en-GB" b="1" dirty="0"/>
            <a:t>2. TOTAL DATA CONTROL</a:t>
          </a:r>
          <a:endParaRPr lang="en-US" dirty="0"/>
        </a:p>
      </dgm:t>
    </dgm:pt>
    <dgm:pt modelId="{FDEE81A0-0535-47E5-9492-880C288952E1}" type="parTrans" cxnId="{D2B30702-9F2B-4979-9CBA-E4F7FFC23E73}">
      <dgm:prSet/>
      <dgm:spPr/>
      <dgm:t>
        <a:bodyPr/>
        <a:lstStyle/>
        <a:p>
          <a:endParaRPr lang="en-US"/>
        </a:p>
      </dgm:t>
    </dgm:pt>
    <dgm:pt modelId="{284F9AC6-E7FA-484C-8059-B4CC6F65FD15}" type="sibTrans" cxnId="{D2B30702-9F2B-4979-9CBA-E4F7FFC23E73}">
      <dgm:prSet/>
      <dgm:spPr/>
      <dgm:t>
        <a:bodyPr/>
        <a:lstStyle/>
        <a:p>
          <a:endParaRPr lang="en-US"/>
        </a:p>
      </dgm:t>
    </dgm:pt>
    <dgm:pt modelId="{02BDE0B3-37BF-4847-8AEE-556B82370F57}">
      <dgm:prSet custT="1"/>
      <dgm:spPr/>
      <dgm:t>
        <a:bodyPr/>
        <a:lstStyle/>
        <a:p>
          <a:r>
            <a:rPr lang="en-GB" sz="2000" dirty="0"/>
            <a:t>Zero cloud dependency ensures complete data privacy - perfect for regulated industries requiring confidentiality.</a:t>
          </a:r>
          <a:endParaRPr lang="en-US" sz="2000" dirty="0"/>
        </a:p>
      </dgm:t>
    </dgm:pt>
    <dgm:pt modelId="{460727A9-29D8-41EE-BE0F-1F9FD8EA1E7D}" type="parTrans" cxnId="{A874C58A-63E6-4B4E-985A-819376EDB5F5}">
      <dgm:prSet/>
      <dgm:spPr/>
      <dgm:t>
        <a:bodyPr/>
        <a:lstStyle/>
        <a:p>
          <a:endParaRPr lang="en-US"/>
        </a:p>
      </dgm:t>
    </dgm:pt>
    <dgm:pt modelId="{11F23D38-D1FC-4805-A1C4-B6B6AF3A580E}" type="sibTrans" cxnId="{A874C58A-63E6-4B4E-985A-819376EDB5F5}">
      <dgm:prSet/>
      <dgm:spPr/>
      <dgm:t>
        <a:bodyPr/>
        <a:lstStyle/>
        <a:p>
          <a:endParaRPr lang="en-US"/>
        </a:p>
      </dgm:t>
    </dgm:pt>
    <dgm:pt modelId="{095AD9B6-E3E7-478E-8943-4A58DCA04496}">
      <dgm:prSet/>
      <dgm:spPr/>
      <dgm:t>
        <a:bodyPr/>
        <a:lstStyle/>
        <a:p>
          <a:r>
            <a:rPr lang="en-GB" b="1"/>
            <a:t>3. COST ADVANTAGE</a:t>
          </a:r>
          <a:endParaRPr lang="en-US"/>
        </a:p>
      </dgm:t>
    </dgm:pt>
    <dgm:pt modelId="{31472667-F375-471A-9FD4-6CA5D41E2E84}" type="parTrans" cxnId="{64057FBB-1211-47E5-B003-E6A497B8CA89}">
      <dgm:prSet/>
      <dgm:spPr/>
      <dgm:t>
        <a:bodyPr/>
        <a:lstStyle/>
        <a:p>
          <a:endParaRPr lang="en-US"/>
        </a:p>
      </dgm:t>
    </dgm:pt>
    <dgm:pt modelId="{E47D0707-1523-4076-9CCF-39BC27FC1377}" type="sibTrans" cxnId="{64057FBB-1211-47E5-B003-E6A497B8CA89}">
      <dgm:prSet/>
      <dgm:spPr/>
      <dgm:t>
        <a:bodyPr/>
        <a:lstStyle/>
        <a:p>
          <a:endParaRPr lang="en-US"/>
        </a:p>
      </dgm:t>
    </dgm:pt>
    <dgm:pt modelId="{FF2CF348-340E-4605-B719-B3A911BC1F4B}">
      <dgm:prSet custT="1"/>
      <dgm:spPr/>
      <dgm:t>
        <a:bodyPr/>
        <a:lstStyle/>
        <a:p>
          <a:r>
            <a:rPr lang="en-GB" sz="2000" dirty="0"/>
            <a:t>10x less expensive than enterprise solutions with no ongoing API costs and predictable £25K pricing.</a:t>
          </a:r>
          <a:endParaRPr lang="en-US" sz="2000" dirty="0"/>
        </a:p>
      </dgm:t>
    </dgm:pt>
    <dgm:pt modelId="{C8DCF62C-7108-4E92-A6B3-BA95B4F03D6E}" type="parTrans" cxnId="{72D54B1F-6CA5-4822-89F2-D9ED7AFE6A97}">
      <dgm:prSet/>
      <dgm:spPr/>
      <dgm:t>
        <a:bodyPr/>
        <a:lstStyle/>
        <a:p>
          <a:endParaRPr lang="en-US"/>
        </a:p>
      </dgm:t>
    </dgm:pt>
    <dgm:pt modelId="{3F8F24AD-B43B-46B4-979E-775F89E11C12}" type="sibTrans" cxnId="{72D54B1F-6CA5-4822-89F2-D9ED7AFE6A97}">
      <dgm:prSet/>
      <dgm:spPr/>
      <dgm:t>
        <a:bodyPr/>
        <a:lstStyle/>
        <a:p>
          <a:endParaRPr lang="en-US"/>
        </a:p>
      </dgm:t>
    </dgm:pt>
    <dgm:pt modelId="{61641B54-C646-4275-BCA8-798857358B91}">
      <dgm:prSet/>
      <dgm:spPr/>
      <dgm:t>
        <a:bodyPr/>
        <a:lstStyle/>
        <a:p>
          <a:r>
            <a:rPr lang="en-GB" b="1"/>
            <a:t>4. RAPID DEPLOYMENT</a:t>
          </a:r>
          <a:endParaRPr lang="en-US"/>
        </a:p>
      </dgm:t>
    </dgm:pt>
    <dgm:pt modelId="{3BEB8FD1-4F80-4076-9EAB-7264F65F4DA9}" type="parTrans" cxnId="{6A9B48C4-B9CC-442A-94E7-C7CC761E72F4}">
      <dgm:prSet/>
      <dgm:spPr/>
      <dgm:t>
        <a:bodyPr/>
        <a:lstStyle/>
        <a:p>
          <a:endParaRPr lang="en-US"/>
        </a:p>
      </dgm:t>
    </dgm:pt>
    <dgm:pt modelId="{2035EB8A-3F30-4391-B6A1-B2F1BF83A894}" type="sibTrans" cxnId="{6A9B48C4-B9CC-442A-94E7-C7CC761E72F4}">
      <dgm:prSet/>
      <dgm:spPr/>
      <dgm:t>
        <a:bodyPr/>
        <a:lstStyle/>
        <a:p>
          <a:endParaRPr lang="en-US"/>
        </a:p>
      </dgm:t>
    </dgm:pt>
    <dgm:pt modelId="{73B21831-7ECC-499F-920C-DE92245F03DE}">
      <dgm:prSet custT="1"/>
      <dgm:spPr/>
      <dgm:t>
        <a:bodyPr/>
        <a:lstStyle/>
        <a:p>
          <a:r>
            <a:rPr lang="en-GB" sz="2000" dirty="0"/>
            <a:t>30-day implementation vs 12+ months for enterprise platforms, with turnkey support included.</a:t>
          </a:r>
          <a:endParaRPr lang="en-US" sz="2000" dirty="0"/>
        </a:p>
      </dgm:t>
    </dgm:pt>
    <dgm:pt modelId="{917FD42F-15D6-4232-AEA4-D5A8E5B94E66}" type="parTrans" cxnId="{41EFF77E-A00F-4047-8396-E00FA2FA56BD}">
      <dgm:prSet/>
      <dgm:spPr/>
      <dgm:t>
        <a:bodyPr/>
        <a:lstStyle/>
        <a:p>
          <a:endParaRPr lang="en-US"/>
        </a:p>
      </dgm:t>
    </dgm:pt>
    <dgm:pt modelId="{047AA6F3-4AD4-471C-966F-A91DB82A9158}" type="sibTrans" cxnId="{41EFF77E-A00F-4047-8396-E00FA2FA56BD}">
      <dgm:prSet/>
      <dgm:spPr/>
      <dgm:t>
        <a:bodyPr/>
        <a:lstStyle/>
        <a:p>
          <a:endParaRPr lang="en-US"/>
        </a:p>
      </dgm:t>
    </dgm:pt>
    <dgm:pt modelId="{0020D922-A22F-40F4-86C6-75BCA3388F9F}">
      <dgm:prSet/>
      <dgm:spPr/>
      <dgm:t>
        <a:bodyPr/>
        <a:lstStyle/>
        <a:p>
          <a:r>
            <a:rPr lang="en-GB" b="1"/>
            <a:t>5. INDUSTRY EXPERTISE</a:t>
          </a:r>
          <a:endParaRPr lang="en-US"/>
        </a:p>
      </dgm:t>
    </dgm:pt>
    <dgm:pt modelId="{D23B6985-F857-40E9-AC5B-CC764BC5D911}" type="parTrans" cxnId="{880FB726-B570-4F8C-9CBE-E5A06EA1FFA9}">
      <dgm:prSet/>
      <dgm:spPr/>
      <dgm:t>
        <a:bodyPr/>
        <a:lstStyle/>
        <a:p>
          <a:endParaRPr lang="en-US"/>
        </a:p>
      </dgm:t>
    </dgm:pt>
    <dgm:pt modelId="{AABB1240-0A81-4BAA-9E4C-0B3D556D1C62}" type="sibTrans" cxnId="{880FB726-B570-4F8C-9CBE-E5A06EA1FFA9}">
      <dgm:prSet/>
      <dgm:spPr/>
      <dgm:t>
        <a:bodyPr/>
        <a:lstStyle/>
        <a:p>
          <a:endParaRPr lang="en-US"/>
        </a:p>
      </dgm:t>
    </dgm:pt>
    <dgm:pt modelId="{6F3C0740-C872-4D02-AC76-D9B1605897DE}">
      <dgm:prSet custT="1"/>
      <dgm:spPr/>
      <dgm:t>
        <a:bodyPr/>
        <a:lstStyle/>
        <a:p>
          <a:r>
            <a:rPr lang="en-GB" sz="2000" dirty="0"/>
            <a:t>Pre-configured for manufacturing, finance, healthcare, and legal with built-in compliance frameworks.</a:t>
          </a:r>
          <a:endParaRPr lang="en-US" sz="2000" dirty="0"/>
        </a:p>
      </dgm:t>
    </dgm:pt>
    <dgm:pt modelId="{96634217-93EF-4077-AC23-CB61843299B8}" type="parTrans" cxnId="{4F6F781F-3073-41F8-A38D-64F4C1136998}">
      <dgm:prSet/>
      <dgm:spPr/>
      <dgm:t>
        <a:bodyPr/>
        <a:lstStyle/>
        <a:p>
          <a:endParaRPr lang="en-US"/>
        </a:p>
      </dgm:t>
    </dgm:pt>
    <dgm:pt modelId="{D20760FF-B0D2-46EC-8871-9B5CFC2B5DEB}" type="sibTrans" cxnId="{4F6F781F-3073-41F8-A38D-64F4C1136998}">
      <dgm:prSet/>
      <dgm:spPr/>
      <dgm:t>
        <a:bodyPr/>
        <a:lstStyle/>
        <a:p>
          <a:endParaRPr lang="en-US"/>
        </a:p>
      </dgm:t>
    </dgm:pt>
    <dgm:pt modelId="{3028A16E-4AF2-4030-B0CB-C6A51B051E1B}">
      <dgm:prSet/>
      <dgm:spPr/>
      <dgm:t>
        <a:bodyPr/>
        <a:lstStyle/>
        <a:p>
          <a:r>
            <a:rPr lang="en-GB" b="1"/>
            <a:t>6. PROVEN ROI MODEL</a:t>
          </a:r>
          <a:endParaRPr lang="en-US"/>
        </a:p>
      </dgm:t>
    </dgm:pt>
    <dgm:pt modelId="{45B69DA5-9366-40B0-9D3E-F0E9E86CDD00}" type="parTrans" cxnId="{1A53FF05-77BC-4189-A750-71A8966D05A2}">
      <dgm:prSet/>
      <dgm:spPr/>
      <dgm:t>
        <a:bodyPr/>
        <a:lstStyle/>
        <a:p>
          <a:endParaRPr lang="en-US"/>
        </a:p>
      </dgm:t>
    </dgm:pt>
    <dgm:pt modelId="{0B4F6B8A-4343-42AD-BF27-E647E94093D1}" type="sibTrans" cxnId="{1A53FF05-77BC-4189-A750-71A8966D05A2}">
      <dgm:prSet/>
      <dgm:spPr/>
      <dgm:t>
        <a:bodyPr/>
        <a:lstStyle/>
        <a:p>
          <a:endParaRPr lang="en-US"/>
        </a:p>
      </dgm:t>
    </dgm:pt>
    <dgm:pt modelId="{31043E57-34AB-4F65-BD23-45CEE0C4EF5B}">
      <dgm:prSet custT="1"/>
      <dgm:spPr/>
      <dgm:t>
        <a:bodyPr/>
        <a:lstStyle/>
        <a:p>
          <a:r>
            <a:rPr lang="en-GB" sz="2000" dirty="0"/>
            <a:t>Clear revenue model with 20% commissions and £5K per deployment targeting the underserved SMB market.</a:t>
          </a:r>
          <a:endParaRPr lang="en-US" sz="2000" dirty="0"/>
        </a:p>
      </dgm:t>
    </dgm:pt>
    <dgm:pt modelId="{1558044D-659B-4A89-BDD8-443D9DD5F0EF}" type="parTrans" cxnId="{45FA4BCE-4B36-4EC5-839A-EFD6CDE26086}">
      <dgm:prSet/>
      <dgm:spPr/>
      <dgm:t>
        <a:bodyPr/>
        <a:lstStyle/>
        <a:p>
          <a:endParaRPr lang="en-US"/>
        </a:p>
      </dgm:t>
    </dgm:pt>
    <dgm:pt modelId="{26FCDE43-9ED8-4B3C-B75F-D9E034880B45}" type="sibTrans" cxnId="{45FA4BCE-4B36-4EC5-839A-EFD6CDE26086}">
      <dgm:prSet/>
      <dgm:spPr/>
      <dgm:t>
        <a:bodyPr/>
        <a:lstStyle/>
        <a:p>
          <a:endParaRPr lang="en-US"/>
        </a:p>
      </dgm:t>
    </dgm:pt>
    <dgm:pt modelId="{781B2593-4E82-C54C-A0C7-569ECE1033DF}" type="pres">
      <dgm:prSet presAssocID="{42DA35C2-590E-4E51-A754-FF605527AA09}" presName="Name0" presStyleCnt="0">
        <dgm:presLayoutVars>
          <dgm:dir/>
          <dgm:animLvl val="lvl"/>
          <dgm:resizeHandles val="exact"/>
        </dgm:presLayoutVars>
      </dgm:prSet>
      <dgm:spPr/>
    </dgm:pt>
    <dgm:pt modelId="{BBB1254D-0B3C-1341-902F-246ABE2FA7FB}" type="pres">
      <dgm:prSet presAssocID="{843191C2-A09F-4545-8BF5-E9C70932EDA4}" presName="linNode" presStyleCnt="0"/>
      <dgm:spPr/>
    </dgm:pt>
    <dgm:pt modelId="{AD36D181-2073-AE40-AD2E-9D95B2505298}" type="pres">
      <dgm:prSet presAssocID="{843191C2-A09F-4545-8BF5-E9C70932EDA4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886BD988-F1E8-4247-AB2B-1443E07D5609}" type="pres">
      <dgm:prSet presAssocID="{843191C2-A09F-4545-8BF5-E9C70932EDA4}" presName="descendantText" presStyleLbl="alignAccFollowNode1" presStyleIdx="0" presStyleCnt="6">
        <dgm:presLayoutVars>
          <dgm:bulletEnabled/>
        </dgm:presLayoutVars>
      </dgm:prSet>
      <dgm:spPr/>
    </dgm:pt>
    <dgm:pt modelId="{B84E8BAC-CE33-C141-92D2-F86204CEC8CD}" type="pres">
      <dgm:prSet presAssocID="{904C874A-BF6F-4274-8542-78E4EA9C30FD}" presName="sp" presStyleCnt="0"/>
      <dgm:spPr/>
    </dgm:pt>
    <dgm:pt modelId="{8FFD554B-FDEF-FE41-8A55-F95CCD9FD298}" type="pres">
      <dgm:prSet presAssocID="{FC8A45EB-ACA3-4AB8-AFBC-569F7863EE25}" presName="linNode" presStyleCnt="0"/>
      <dgm:spPr/>
    </dgm:pt>
    <dgm:pt modelId="{CC5FC440-7EA3-D642-8089-B6F216A17435}" type="pres">
      <dgm:prSet presAssocID="{FC8A45EB-ACA3-4AB8-AFBC-569F7863EE25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24EB7984-88A3-154F-B7F3-744F0AB77D21}" type="pres">
      <dgm:prSet presAssocID="{FC8A45EB-ACA3-4AB8-AFBC-569F7863EE25}" presName="descendantText" presStyleLbl="alignAccFollowNode1" presStyleIdx="1" presStyleCnt="6">
        <dgm:presLayoutVars>
          <dgm:bulletEnabled/>
        </dgm:presLayoutVars>
      </dgm:prSet>
      <dgm:spPr/>
    </dgm:pt>
    <dgm:pt modelId="{833FBB5D-6829-3C4C-99E8-C9D427884748}" type="pres">
      <dgm:prSet presAssocID="{284F9AC6-E7FA-484C-8059-B4CC6F65FD15}" presName="sp" presStyleCnt="0"/>
      <dgm:spPr/>
    </dgm:pt>
    <dgm:pt modelId="{349F6132-7746-D841-9FD6-41AE548A0801}" type="pres">
      <dgm:prSet presAssocID="{095AD9B6-E3E7-478E-8943-4A58DCA04496}" presName="linNode" presStyleCnt="0"/>
      <dgm:spPr/>
    </dgm:pt>
    <dgm:pt modelId="{BD09E420-1C7C-A242-88F7-EFA1853020B9}" type="pres">
      <dgm:prSet presAssocID="{095AD9B6-E3E7-478E-8943-4A58DCA04496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FA235248-F81E-2D43-8A46-93520F246675}" type="pres">
      <dgm:prSet presAssocID="{095AD9B6-E3E7-478E-8943-4A58DCA04496}" presName="descendantText" presStyleLbl="alignAccFollowNode1" presStyleIdx="2" presStyleCnt="6">
        <dgm:presLayoutVars>
          <dgm:bulletEnabled/>
        </dgm:presLayoutVars>
      </dgm:prSet>
      <dgm:spPr/>
    </dgm:pt>
    <dgm:pt modelId="{F7B8466B-C15F-A542-B770-88EE7868F001}" type="pres">
      <dgm:prSet presAssocID="{E47D0707-1523-4076-9CCF-39BC27FC1377}" presName="sp" presStyleCnt="0"/>
      <dgm:spPr/>
    </dgm:pt>
    <dgm:pt modelId="{7F2D00EB-EA59-0F4F-B62F-4AE3AF6EECBA}" type="pres">
      <dgm:prSet presAssocID="{61641B54-C646-4275-BCA8-798857358B91}" presName="linNode" presStyleCnt="0"/>
      <dgm:spPr/>
    </dgm:pt>
    <dgm:pt modelId="{E6DEFE7D-72CC-BA41-B986-92A77F4E8E30}" type="pres">
      <dgm:prSet presAssocID="{61641B54-C646-4275-BCA8-798857358B91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9DB98081-0426-F34F-94BC-8A4ADED6F248}" type="pres">
      <dgm:prSet presAssocID="{61641B54-C646-4275-BCA8-798857358B91}" presName="descendantText" presStyleLbl="alignAccFollowNode1" presStyleIdx="3" presStyleCnt="6">
        <dgm:presLayoutVars>
          <dgm:bulletEnabled/>
        </dgm:presLayoutVars>
      </dgm:prSet>
      <dgm:spPr/>
    </dgm:pt>
    <dgm:pt modelId="{E162775E-65BD-C94E-9A5F-4D491EB580B4}" type="pres">
      <dgm:prSet presAssocID="{2035EB8A-3F30-4391-B6A1-B2F1BF83A894}" presName="sp" presStyleCnt="0"/>
      <dgm:spPr/>
    </dgm:pt>
    <dgm:pt modelId="{86C66868-EC9F-4E47-A29A-66B5EDE9311B}" type="pres">
      <dgm:prSet presAssocID="{0020D922-A22F-40F4-86C6-75BCA3388F9F}" presName="linNode" presStyleCnt="0"/>
      <dgm:spPr/>
    </dgm:pt>
    <dgm:pt modelId="{BC10E801-2E7C-BB43-BE7C-A8855FA0B194}" type="pres">
      <dgm:prSet presAssocID="{0020D922-A22F-40F4-86C6-75BCA3388F9F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1DB7A4DC-D644-EC45-8E1E-910E830E9608}" type="pres">
      <dgm:prSet presAssocID="{0020D922-A22F-40F4-86C6-75BCA3388F9F}" presName="descendantText" presStyleLbl="alignAccFollowNode1" presStyleIdx="4" presStyleCnt="6">
        <dgm:presLayoutVars>
          <dgm:bulletEnabled/>
        </dgm:presLayoutVars>
      </dgm:prSet>
      <dgm:spPr/>
    </dgm:pt>
    <dgm:pt modelId="{FFCFA253-6943-024A-AEFA-5BBA0DF851D3}" type="pres">
      <dgm:prSet presAssocID="{AABB1240-0A81-4BAA-9E4C-0B3D556D1C62}" presName="sp" presStyleCnt="0"/>
      <dgm:spPr/>
    </dgm:pt>
    <dgm:pt modelId="{D1765203-069B-1046-A16A-D05E09354E00}" type="pres">
      <dgm:prSet presAssocID="{3028A16E-4AF2-4030-B0CB-C6A51B051E1B}" presName="linNode" presStyleCnt="0"/>
      <dgm:spPr/>
    </dgm:pt>
    <dgm:pt modelId="{0B4A5E82-8540-B840-9E64-62A7D2B63287}" type="pres">
      <dgm:prSet presAssocID="{3028A16E-4AF2-4030-B0CB-C6A51B051E1B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51E8508C-FFA3-CF40-97E9-B575506F990E}" type="pres">
      <dgm:prSet presAssocID="{3028A16E-4AF2-4030-B0CB-C6A51B051E1B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D2B30702-9F2B-4979-9CBA-E4F7FFC23E73}" srcId="{42DA35C2-590E-4E51-A754-FF605527AA09}" destId="{FC8A45EB-ACA3-4AB8-AFBC-569F7863EE25}" srcOrd="1" destOrd="0" parTransId="{FDEE81A0-0535-47E5-9492-880C288952E1}" sibTransId="{284F9AC6-E7FA-484C-8059-B4CC6F65FD15}"/>
    <dgm:cxn modelId="{1A53FF05-77BC-4189-A750-71A8966D05A2}" srcId="{42DA35C2-590E-4E51-A754-FF605527AA09}" destId="{3028A16E-4AF2-4030-B0CB-C6A51B051E1B}" srcOrd="5" destOrd="0" parTransId="{45B69DA5-9366-40B0-9D3E-F0E9E86CDD00}" sibTransId="{0B4F6B8A-4343-42AD-BF27-E647E94093D1}"/>
    <dgm:cxn modelId="{FE6B280A-0FEB-4684-B402-4D211833533D}" srcId="{42DA35C2-590E-4E51-A754-FF605527AA09}" destId="{843191C2-A09F-4545-8BF5-E9C70932EDA4}" srcOrd="0" destOrd="0" parTransId="{BF874FC5-1F1B-4E87-935F-E94525699865}" sibTransId="{904C874A-BF6F-4274-8542-78E4EA9C30FD}"/>
    <dgm:cxn modelId="{637F150C-CCFF-314B-9066-E66DF3F85D48}" type="presOf" srcId="{FC8A45EB-ACA3-4AB8-AFBC-569F7863EE25}" destId="{CC5FC440-7EA3-D642-8089-B6F216A17435}" srcOrd="0" destOrd="0" presId="urn:microsoft.com/office/officeart/2016/7/layout/VerticalSolidActionList"/>
    <dgm:cxn modelId="{6CC83514-3E44-554B-8AFA-293D673C60D0}" type="presOf" srcId="{843191C2-A09F-4545-8BF5-E9C70932EDA4}" destId="{AD36D181-2073-AE40-AD2E-9D95B2505298}" srcOrd="0" destOrd="0" presId="urn:microsoft.com/office/officeart/2016/7/layout/VerticalSolidActionList"/>
    <dgm:cxn modelId="{F7DA181C-D781-CE4D-8303-4AFE91BB92EA}" type="presOf" srcId="{31043E57-34AB-4F65-BD23-45CEE0C4EF5B}" destId="{51E8508C-FFA3-CF40-97E9-B575506F990E}" srcOrd="0" destOrd="0" presId="urn:microsoft.com/office/officeart/2016/7/layout/VerticalSolidActionList"/>
    <dgm:cxn modelId="{72D54B1F-6CA5-4822-89F2-D9ED7AFE6A97}" srcId="{095AD9B6-E3E7-478E-8943-4A58DCA04496}" destId="{FF2CF348-340E-4605-B719-B3A911BC1F4B}" srcOrd="0" destOrd="0" parTransId="{C8DCF62C-7108-4E92-A6B3-BA95B4F03D6E}" sibTransId="{3F8F24AD-B43B-46B4-979E-775F89E11C12}"/>
    <dgm:cxn modelId="{4F6F781F-3073-41F8-A38D-64F4C1136998}" srcId="{0020D922-A22F-40F4-86C6-75BCA3388F9F}" destId="{6F3C0740-C872-4D02-AC76-D9B1605897DE}" srcOrd="0" destOrd="0" parTransId="{96634217-93EF-4077-AC23-CB61843299B8}" sibTransId="{D20760FF-B0D2-46EC-8871-9B5CFC2B5DEB}"/>
    <dgm:cxn modelId="{880FB726-B570-4F8C-9CBE-E5A06EA1FFA9}" srcId="{42DA35C2-590E-4E51-A754-FF605527AA09}" destId="{0020D922-A22F-40F4-86C6-75BCA3388F9F}" srcOrd="4" destOrd="0" parTransId="{D23B6985-F857-40E9-AC5B-CC764BC5D911}" sibTransId="{AABB1240-0A81-4BAA-9E4C-0B3D556D1C62}"/>
    <dgm:cxn modelId="{85B41D52-8C6B-4D45-87B7-6B243906F053}" type="presOf" srcId="{73B21831-7ECC-499F-920C-DE92245F03DE}" destId="{9DB98081-0426-F34F-94BC-8A4ADED6F248}" srcOrd="0" destOrd="0" presId="urn:microsoft.com/office/officeart/2016/7/layout/VerticalSolidActionList"/>
    <dgm:cxn modelId="{6925E553-B990-BB4A-BF65-7B3AF08857F4}" type="presOf" srcId="{3028A16E-4AF2-4030-B0CB-C6A51B051E1B}" destId="{0B4A5E82-8540-B840-9E64-62A7D2B63287}" srcOrd="0" destOrd="0" presId="urn:microsoft.com/office/officeart/2016/7/layout/VerticalSolidActionList"/>
    <dgm:cxn modelId="{DC355454-DD89-D345-9C04-A38603D05ECE}" type="presOf" srcId="{FF2CF348-340E-4605-B719-B3A911BC1F4B}" destId="{FA235248-F81E-2D43-8A46-93520F246675}" srcOrd="0" destOrd="0" presId="urn:microsoft.com/office/officeart/2016/7/layout/VerticalSolidActionList"/>
    <dgm:cxn modelId="{BF421256-6E48-E143-8579-A9A500B88BE5}" type="presOf" srcId="{02BDE0B3-37BF-4847-8AEE-556B82370F57}" destId="{24EB7984-88A3-154F-B7F3-744F0AB77D21}" srcOrd="0" destOrd="0" presId="urn:microsoft.com/office/officeart/2016/7/layout/VerticalSolidActionList"/>
    <dgm:cxn modelId="{5DA6295B-FBE5-544F-B560-BC3FE883B428}" type="presOf" srcId="{095AD9B6-E3E7-478E-8943-4A58DCA04496}" destId="{BD09E420-1C7C-A242-88F7-EFA1853020B9}" srcOrd="0" destOrd="0" presId="urn:microsoft.com/office/officeart/2016/7/layout/VerticalSolidActionList"/>
    <dgm:cxn modelId="{41EFF77E-A00F-4047-8396-E00FA2FA56BD}" srcId="{61641B54-C646-4275-BCA8-798857358B91}" destId="{73B21831-7ECC-499F-920C-DE92245F03DE}" srcOrd="0" destOrd="0" parTransId="{917FD42F-15D6-4232-AEA4-D5A8E5B94E66}" sibTransId="{047AA6F3-4AD4-471C-966F-A91DB82A9158}"/>
    <dgm:cxn modelId="{A874C58A-63E6-4B4E-985A-819376EDB5F5}" srcId="{FC8A45EB-ACA3-4AB8-AFBC-569F7863EE25}" destId="{02BDE0B3-37BF-4847-8AEE-556B82370F57}" srcOrd="0" destOrd="0" parTransId="{460727A9-29D8-41EE-BE0F-1F9FD8EA1E7D}" sibTransId="{11F23D38-D1FC-4805-A1C4-B6B6AF3A580E}"/>
    <dgm:cxn modelId="{62DBCF9B-9FB0-E040-AD4B-3D959F818751}" type="presOf" srcId="{6F3C0740-C872-4D02-AC76-D9B1605897DE}" destId="{1DB7A4DC-D644-EC45-8E1E-910E830E9608}" srcOrd="0" destOrd="0" presId="urn:microsoft.com/office/officeart/2016/7/layout/VerticalSolidActionList"/>
    <dgm:cxn modelId="{9D1404AD-B016-B647-B99E-6830C3531EB9}" type="presOf" srcId="{0020D922-A22F-40F4-86C6-75BCA3388F9F}" destId="{BC10E801-2E7C-BB43-BE7C-A8855FA0B194}" srcOrd="0" destOrd="0" presId="urn:microsoft.com/office/officeart/2016/7/layout/VerticalSolidActionList"/>
    <dgm:cxn modelId="{046FD3AE-0A21-A947-B0FC-CA4DD2745D8A}" type="presOf" srcId="{61641B54-C646-4275-BCA8-798857358B91}" destId="{E6DEFE7D-72CC-BA41-B986-92A77F4E8E30}" srcOrd="0" destOrd="0" presId="urn:microsoft.com/office/officeart/2016/7/layout/VerticalSolidActionList"/>
    <dgm:cxn modelId="{FCEA4FB8-75A5-A740-85B9-F35FB1571F6B}" type="presOf" srcId="{42DA35C2-590E-4E51-A754-FF605527AA09}" destId="{781B2593-4E82-C54C-A0C7-569ECE1033DF}" srcOrd="0" destOrd="0" presId="urn:microsoft.com/office/officeart/2016/7/layout/VerticalSolidActionList"/>
    <dgm:cxn modelId="{64057FBB-1211-47E5-B003-E6A497B8CA89}" srcId="{42DA35C2-590E-4E51-A754-FF605527AA09}" destId="{095AD9B6-E3E7-478E-8943-4A58DCA04496}" srcOrd="2" destOrd="0" parTransId="{31472667-F375-471A-9FD4-6CA5D41E2E84}" sibTransId="{E47D0707-1523-4076-9CCF-39BC27FC1377}"/>
    <dgm:cxn modelId="{50ABE9C3-FA52-45A5-AB91-F51897BBFEB6}" srcId="{843191C2-A09F-4545-8BF5-E9C70932EDA4}" destId="{003055E5-3873-44D8-87C5-E00B6E04CCE3}" srcOrd="0" destOrd="0" parTransId="{EE4099E2-CEB0-4DDE-95A7-F16BDA75B951}" sibTransId="{8E9C9A9D-8BB6-4C6F-920D-10E5A6CF2E03}"/>
    <dgm:cxn modelId="{6A9B48C4-B9CC-442A-94E7-C7CC761E72F4}" srcId="{42DA35C2-590E-4E51-A754-FF605527AA09}" destId="{61641B54-C646-4275-BCA8-798857358B91}" srcOrd="3" destOrd="0" parTransId="{3BEB8FD1-4F80-4076-9EAB-7264F65F4DA9}" sibTransId="{2035EB8A-3F30-4391-B6A1-B2F1BF83A894}"/>
    <dgm:cxn modelId="{222ECAC9-2196-7249-AB8E-BC3C8A0F01F3}" type="presOf" srcId="{003055E5-3873-44D8-87C5-E00B6E04CCE3}" destId="{886BD988-F1E8-4247-AB2B-1443E07D5609}" srcOrd="0" destOrd="0" presId="urn:microsoft.com/office/officeart/2016/7/layout/VerticalSolidActionList"/>
    <dgm:cxn modelId="{45FA4BCE-4B36-4EC5-839A-EFD6CDE26086}" srcId="{3028A16E-4AF2-4030-B0CB-C6A51B051E1B}" destId="{31043E57-34AB-4F65-BD23-45CEE0C4EF5B}" srcOrd="0" destOrd="0" parTransId="{1558044D-659B-4A89-BDD8-443D9DD5F0EF}" sibTransId="{26FCDE43-9ED8-4B3C-B75F-D9E034880B45}"/>
    <dgm:cxn modelId="{E6BF49C5-E126-8C4E-8173-59ECFA03E51B}" type="presParOf" srcId="{781B2593-4E82-C54C-A0C7-569ECE1033DF}" destId="{BBB1254D-0B3C-1341-902F-246ABE2FA7FB}" srcOrd="0" destOrd="0" presId="urn:microsoft.com/office/officeart/2016/7/layout/VerticalSolidActionList"/>
    <dgm:cxn modelId="{D2F943D7-BF54-F249-A58A-C5178BC33746}" type="presParOf" srcId="{BBB1254D-0B3C-1341-902F-246ABE2FA7FB}" destId="{AD36D181-2073-AE40-AD2E-9D95B2505298}" srcOrd="0" destOrd="0" presId="urn:microsoft.com/office/officeart/2016/7/layout/VerticalSolidActionList"/>
    <dgm:cxn modelId="{67ADCBF6-A20E-7B4A-AEDF-F760B7BDF49F}" type="presParOf" srcId="{BBB1254D-0B3C-1341-902F-246ABE2FA7FB}" destId="{886BD988-F1E8-4247-AB2B-1443E07D5609}" srcOrd="1" destOrd="0" presId="urn:microsoft.com/office/officeart/2016/7/layout/VerticalSolidActionList"/>
    <dgm:cxn modelId="{02B08A15-448F-594C-AB40-1D08D8DDC959}" type="presParOf" srcId="{781B2593-4E82-C54C-A0C7-569ECE1033DF}" destId="{B84E8BAC-CE33-C141-92D2-F86204CEC8CD}" srcOrd="1" destOrd="0" presId="urn:microsoft.com/office/officeart/2016/7/layout/VerticalSolidActionList"/>
    <dgm:cxn modelId="{00C932C8-3CF0-7040-B07D-217D8C4D642C}" type="presParOf" srcId="{781B2593-4E82-C54C-A0C7-569ECE1033DF}" destId="{8FFD554B-FDEF-FE41-8A55-F95CCD9FD298}" srcOrd="2" destOrd="0" presId="urn:microsoft.com/office/officeart/2016/7/layout/VerticalSolidActionList"/>
    <dgm:cxn modelId="{E1417658-8D45-084D-8AF8-C26F8F86A545}" type="presParOf" srcId="{8FFD554B-FDEF-FE41-8A55-F95CCD9FD298}" destId="{CC5FC440-7EA3-D642-8089-B6F216A17435}" srcOrd="0" destOrd="0" presId="urn:microsoft.com/office/officeart/2016/7/layout/VerticalSolidActionList"/>
    <dgm:cxn modelId="{DD7CA2C5-1E81-7641-A31D-E563F55D8D7C}" type="presParOf" srcId="{8FFD554B-FDEF-FE41-8A55-F95CCD9FD298}" destId="{24EB7984-88A3-154F-B7F3-744F0AB77D21}" srcOrd="1" destOrd="0" presId="urn:microsoft.com/office/officeart/2016/7/layout/VerticalSolidActionList"/>
    <dgm:cxn modelId="{7D97E7F8-3791-B04B-93EE-9CB049ABF725}" type="presParOf" srcId="{781B2593-4E82-C54C-A0C7-569ECE1033DF}" destId="{833FBB5D-6829-3C4C-99E8-C9D427884748}" srcOrd="3" destOrd="0" presId="urn:microsoft.com/office/officeart/2016/7/layout/VerticalSolidActionList"/>
    <dgm:cxn modelId="{B0A320BD-E1F3-3C43-9419-58409AF33035}" type="presParOf" srcId="{781B2593-4E82-C54C-A0C7-569ECE1033DF}" destId="{349F6132-7746-D841-9FD6-41AE548A0801}" srcOrd="4" destOrd="0" presId="urn:microsoft.com/office/officeart/2016/7/layout/VerticalSolidActionList"/>
    <dgm:cxn modelId="{B2770EF2-B318-D74F-B249-89B1213998B6}" type="presParOf" srcId="{349F6132-7746-D841-9FD6-41AE548A0801}" destId="{BD09E420-1C7C-A242-88F7-EFA1853020B9}" srcOrd="0" destOrd="0" presId="urn:microsoft.com/office/officeart/2016/7/layout/VerticalSolidActionList"/>
    <dgm:cxn modelId="{45219DA7-A1AF-A94F-BF2D-365E9C39D211}" type="presParOf" srcId="{349F6132-7746-D841-9FD6-41AE548A0801}" destId="{FA235248-F81E-2D43-8A46-93520F246675}" srcOrd="1" destOrd="0" presId="urn:microsoft.com/office/officeart/2016/7/layout/VerticalSolidActionList"/>
    <dgm:cxn modelId="{4927EB83-CF15-7542-A8D4-9D01143D667B}" type="presParOf" srcId="{781B2593-4E82-C54C-A0C7-569ECE1033DF}" destId="{F7B8466B-C15F-A542-B770-88EE7868F001}" srcOrd="5" destOrd="0" presId="urn:microsoft.com/office/officeart/2016/7/layout/VerticalSolidActionList"/>
    <dgm:cxn modelId="{4A99A0A6-65B1-A443-8283-C86DF666398D}" type="presParOf" srcId="{781B2593-4E82-C54C-A0C7-569ECE1033DF}" destId="{7F2D00EB-EA59-0F4F-B62F-4AE3AF6EECBA}" srcOrd="6" destOrd="0" presId="urn:microsoft.com/office/officeart/2016/7/layout/VerticalSolidActionList"/>
    <dgm:cxn modelId="{C0AB0892-FC95-AA4B-891F-B75C65A1D9D3}" type="presParOf" srcId="{7F2D00EB-EA59-0F4F-B62F-4AE3AF6EECBA}" destId="{E6DEFE7D-72CC-BA41-B986-92A77F4E8E30}" srcOrd="0" destOrd="0" presId="urn:microsoft.com/office/officeart/2016/7/layout/VerticalSolidActionList"/>
    <dgm:cxn modelId="{48617798-865B-9745-9FA9-D5435F0F526A}" type="presParOf" srcId="{7F2D00EB-EA59-0F4F-B62F-4AE3AF6EECBA}" destId="{9DB98081-0426-F34F-94BC-8A4ADED6F248}" srcOrd="1" destOrd="0" presId="urn:microsoft.com/office/officeart/2016/7/layout/VerticalSolidActionList"/>
    <dgm:cxn modelId="{3820BFFD-F284-0449-91B8-5F188ED44E13}" type="presParOf" srcId="{781B2593-4E82-C54C-A0C7-569ECE1033DF}" destId="{E162775E-65BD-C94E-9A5F-4D491EB580B4}" srcOrd="7" destOrd="0" presId="urn:microsoft.com/office/officeart/2016/7/layout/VerticalSolidActionList"/>
    <dgm:cxn modelId="{10BD0844-E075-E549-A92B-291FC6927F39}" type="presParOf" srcId="{781B2593-4E82-C54C-A0C7-569ECE1033DF}" destId="{86C66868-EC9F-4E47-A29A-66B5EDE9311B}" srcOrd="8" destOrd="0" presId="urn:microsoft.com/office/officeart/2016/7/layout/VerticalSolidActionList"/>
    <dgm:cxn modelId="{B134ECB2-84F1-E74F-A0AE-FBBC8488A0A3}" type="presParOf" srcId="{86C66868-EC9F-4E47-A29A-66B5EDE9311B}" destId="{BC10E801-2E7C-BB43-BE7C-A8855FA0B194}" srcOrd="0" destOrd="0" presId="urn:microsoft.com/office/officeart/2016/7/layout/VerticalSolidActionList"/>
    <dgm:cxn modelId="{4AB3C867-BE99-C94C-95CA-5961A65B2BD0}" type="presParOf" srcId="{86C66868-EC9F-4E47-A29A-66B5EDE9311B}" destId="{1DB7A4DC-D644-EC45-8E1E-910E830E9608}" srcOrd="1" destOrd="0" presId="urn:microsoft.com/office/officeart/2016/7/layout/VerticalSolidActionList"/>
    <dgm:cxn modelId="{F16D8246-D9DA-0C4B-864C-783949124863}" type="presParOf" srcId="{781B2593-4E82-C54C-A0C7-569ECE1033DF}" destId="{FFCFA253-6943-024A-AEFA-5BBA0DF851D3}" srcOrd="9" destOrd="0" presId="urn:microsoft.com/office/officeart/2016/7/layout/VerticalSolidActionList"/>
    <dgm:cxn modelId="{94B46D56-8F51-074F-9DDE-F6092E68BB04}" type="presParOf" srcId="{781B2593-4E82-C54C-A0C7-569ECE1033DF}" destId="{D1765203-069B-1046-A16A-D05E09354E00}" srcOrd="10" destOrd="0" presId="urn:microsoft.com/office/officeart/2016/7/layout/VerticalSolidActionList"/>
    <dgm:cxn modelId="{F8F7F1BA-5BC6-B54E-ACD8-589494C04BCC}" type="presParOf" srcId="{D1765203-069B-1046-A16A-D05E09354E00}" destId="{0B4A5E82-8540-B840-9E64-62A7D2B63287}" srcOrd="0" destOrd="0" presId="urn:microsoft.com/office/officeart/2016/7/layout/VerticalSolidActionList"/>
    <dgm:cxn modelId="{88C1DCDF-D8D8-644E-929E-BE3B07AD34F1}" type="presParOf" srcId="{D1765203-069B-1046-A16A-D05E09354E00}" destId="{51E8508C-FFA3-CF40-97E9-B575506F990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EE45B-D490-469D-8BB3-C52E82EB04EB}">
      <dsp:nvSpPr>
        <dsp:cNvPr id="0" name=""/>
        <dsp:cNvSpPr/>
      </dsp:nvSpPr>
      <dsp:spPr>
        <a:xfrm>
          <a:off x="705263" y="986691"/>
          <a:ext cx="1799996" cy="1799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42D6B-8797-4282-B350-E6E1409FC73E}">
      <dsp:nvSpPr>
        <dsp:cNvPr id="0" name=""/>
        <dsp:cNvSpPr/>
      </dsp:nvSpPr>
      <dsp:spPr>
        <a:xfrm>
          <a:off x="569079" y="286539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On-Premise Deployment</a:t>
          </a:r>
          <a:endParaRPr lang="en-US" sz="2300" kern="1200" dirty="0"/>
        </a:p>
      </dsp:txBody>
      <dsp:txXfrm>
        <a:off x="569079" y="2865398"/>
        <a:ext cx="2072362" cy="720000"/>
      </dsp:txXfrm>
    </dsp:sp>
    <dsp:sp modelId="{03C14CAB-BEC5-42D0-8F96-D743FC69AF76}">
      <dsp:nvSpPr>
        <dsp:cNvPr id="0" name=""/>
        <dsp:cNvSpPr/>
      </dsp:nvSpPr>
      <dsp:spPr>
        <a:xfrm>
          <a:off x="3140289" y="986691"/>
          <a:ext cx="1799996" cy="1799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FFC65-EA9C-4D55-BEE2-13A580B6F2AF}">
      <dsp:nvSpPr>
        <dsp:cNvPr id="0" name=""/>
        <dsp:cNvSpPr/>
      </dsp:nvSpPr>
      <dsp:spPr>
        <a:xfrm>
          <a:off x="3004105" y="2875910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Custom-Trained Models</a:t>
          </a:r>
          <a:endParaRPr lang="en-US" sz="2300" kern="1200" dirty="0"/>
        </a:p>
      </dsp:txBody>
      <dsp:txXfrm>
        <a:off x="3004105" y="2875910"/>
        <a:ext cx="2072362" cy="720000"/>
      </dsp:txXfrm>
    </dsp:sp>
    <dsp:sp modelId="{6CFBD489-00AB-4EEC-BFBB-3BCE93E92E4C}">
      <dsp:nvSpPr>
        <dsp:cNvPr id="0" name=""/>
        <dsp:cNvSpPr/>
      </dsp:nvSpPr>
      <dsp:spPr>
        <a:xfrm>
          <a:off x="5575314" y="986691"/>
          <a:ext cx="1799996" cy="1799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8A12C-50BC-44C5-9F13-144A7FAADAC5}">
      <dsp:nvSpPr>
        <dsp:cNvPr id="0" name=""/>
        <dsp:cNvSpPr/>
      </dsp:nvSpPr>
      <dsp:spPr>
        <a:xfrm>
          <a:off x="5453203" y="286973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Easy to Use</a:t>
          </a:r>
          <a:endParaRPr lang="en-US" sz="2300" kern="1200" dirty="0"/>
        </a:p>
      </dsp:txBody>
      <dsp:txXfrm>
        <a:off x="5453203" y="2869733"/>
        <a:ext cx="2072362" cy="720000"/>
      </dsp:txXfrm>
    </dsp:sp>
    <dsp:sp modelId="{8FD5AF97-FB36-4134-8C4F-CC86093C0D28}">
      <dsp:nvSpPr>
        <dsp:cNvPr id="0" name=""/>
        <dsp:cNvSpPr/>
      </dsp:nvSpPr>
      <dsp:spPr>
        <a:xfrm>
          <a:off x="8010340" y="986691"/>
          <a:ext cx="1799996" cy="1799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50908-7FDA-4EBA-B2BA-CDFA75159056}">
      <dsp:nvSpPr>
        <dsp:cNvPr id="0" name=""/>
        <dsp:cNvSpPr/>
      </dsp:nvSpPr>
      <dsp:spPr>
        <a:xfrm>
          <a:off x="7944472" y="2869733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Affordable &amp; Scalable</a:t>
          </a:r>
          <a:endParaRPr lang="en-US" sz="2300" kern="1200" dirty="0"/>
        </a:p>
      </dsp:txBody>
      <dsp:txXfrm>
        <a:off x="7944472" y="2869733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BD988-F1E8-4247-AB2B-1443E07D5609}">
      <dsp:nvSpPr>
        <dsp:cNvPr id="0" name=""/>
        <dsp:cNvSpPr/>
      </dsp:nvSpPr>
      <dsp:spPr>
        <a:xfrm>
          <a:off x="2103120" y="531"/>
          <a:ext cx="8412480" cy="690519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Purpose-built for mid-market companies (50-500 employees) with enterprise AI needs but SMB budgets and complexity requirements.</a:t>
          </a:r>
          <a:endParaRPr lang="en-US" sz="2000" kern="1200" dirty="0"/>
        </a:p>
      </dsp:txBody>
      <dsp:txXfrm>
        <a:off x="2103120" y="531"/>
        <a:ext cx="8412480" cy="690519"/>
      </dsp:txXfrm>
    </dsp:sp>
    <dsp:sp modelId="{AD36D181-2073-AE40-AD2E-9D95B2505298}">
      <dsp:nvSpPr>
        <dsp:cNvPr id="0" name=""/>
        <dsp:cNvSpPr/>
      </dsp:nvSpPr>
      <dsp:spPr>
        <a:xfrm>
          <a:off x="0" y="531"/>
          <a:ext cx="2103120" cy="69051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1. SMB-FIRST APPROACH</a:t>
          </a:r>
          <a:endParaRPr lang="en-US" sz="1900" kern="1200"/>
        </a:p>
      </dsp:txBody>
      <dsp:txXfrm>
        <a:off x="0" y="531"/>
        <a:ext cx="2103120" cy="690519"/>
      </dsp:txXfrm>
    </dsp:sp>
    <dsp:sp modelId="{24EB7984-88A3-154F-B7F3-744F0AB77D21}">
      <dsp:nvSpPr>
        <dsp:cNvPr id="0" name=""/>
        <dsp:cNvSpPr/>
      </dsp:nvSpPr>
      <dsp:spPr>
        <a:xfrm>
          <a:off x="2103120" y="732482"/>
          <a:ext cx="8412480" cy="690519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Zero cloud dependency ensures complete data privacy - perfect for regulated industries requiring confidentiality.</a:t>
          </a:r>
          <a:endParaRPr lang="en-US" sz="2000" kern="1200" dirty="0"/>
        </a:p>
      </dsp:txBody>
      <dsp:txXfrm>
        <a:off x="2103120" y="732482"/>
        <a:ext cx="8412480" cy="690519"/>
      </dsp:txXfrm>
    </dsp:sp>
    <dsp:sp modelId="{CC5FC440-7EA3-D642-8089-B6F216A17435}">
      <dsp:nvSpPr>
        <dsp:cNvPr id="0" name=""/>
        <dsp:cNvSpPr/>
      </dsp:nvSpPr>
      <dsp:spPr>
        <a:xfrm>
          <a:off x="0" y="732482"/>
          <a:ext cx="2103120" cy="69051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96549"/>
                <a:satOff val="-20659"/>
                <a:lumOff val="178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96549"/>
                <a:satOff val="-20659"/>
                <a:lumOff val="178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96549"/>
                <a:satOff val="-20659"/>
                <a:lumOff val="178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196549"/>
              <a:satOff val="-20659"/>
              <a:lumOff val="1782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2. TOTAL DATA CONTROL</a:t>
          </a:r>
          <a:endParaRPr lang="en-US" sz="1900" kern="1200" dirty="0"/>
        </a:p>
      </dsp:txBody>
      <dsp:txXfrm>
        <a:off x="0" y="732482"/>
        <a:ext cx="2103120" cy="690519"/>
      </dsp:txXfrm>
    </dsp:sp>
    <dsp:sp modelId="{FA235248-F81E-2D43-8A46-93520F246675}">
      <dsp:nvSpPr>
        <dsp:cNvPr id="0" name=""/>
        <dsp:cNvSpPr/>
      </dsp:nvSpPr>
      <dsp:spPr>
        <a:xfrm>
          <a:off x="2103120" y="1464433"/>
          <a:ext cx="8412480" cy="690519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10x less expensive than enterprise solutions with no ongoing API costs and predictable £25K pricing.</a:t>
          </a:r>
          <a:endParaRPr lang="en-US" sz="2000" kern="1200" dirty="0"/>
        </a:p>
      </dsp:txBody>
      <dsp:txXfrm>
        <a:off x="2103120" y="1464433"/>
        <a:ext cx="8412480" cy="690519"/>
      </dsp:txXfrm>
    </dsp:sp>
    <dsp:sp modelId="{BD09E420-1C7C-A242-88F7-EFA1853020B9}">
      <dsp:nvSpPr>
        <dsp:cNvPr id="0" name=""/>
        <dsp:cNvSpPr/>
      </dsp:nvSpPr>
      <dsp:spPr>
        <a:xfrm>
          <a:off x="0" y="1464433"/>
          <a:ext cx="2103120" cy="69051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93098"/>
                <a:satOff val="-41319"/>
                <a:lumOff val="356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93098"/>
                <a:satOff val="-41319"/>
                <a:lumOff val="356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93098"/>
                <a:satOff val="-41319"/>
                <a:lumOff val="356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393098"/>
              <a:satOff val="-41319"/>
              <a:lumOff val="356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3. COST ADVANTAGE</a:t>
          </a:r>
          <a:endParaRPr lang="en-US" sz="1900" kern="1200"/>
        </a:p>
      </dsp:txBody>
      <dsp:txXfrm>
        <a:off x="0" y="1464433"/>
        <a:ext cx="2103120" cy="690519"/>
      </dsp:txXfrm>
    </dsp:sp>
    <dsp:sp modelId="{9DB98081-0426-F34F-94BC-8A4ADED6F248}">
      <dsp:nvSpPr>
        <dsp:cNvPr id="0" name=""/>
        <dsp:cNvSpPr/>
      </dsp:nvSpPr>
      <dsp:spPr>
        <a:xfrm>
          <a:off x="2103120" y="2196384"/>
          <a:ext cx="8412480" cy="690519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30-day implementation vs 12+ months for enterprise platforms, with turnkey support included.</a:t>
          </a:r>
          <a:endParaRPr lang="en-US" sz="2000" kern="1200" dirty="0"/>
        </a:p>
      </dsp:txBody>
      <dsp:txXfrm>
        <a:off x="2103120" y="2196384"/>
        <a:ext cx="8412480" cy="690519"/>
      </dsp:txXfrm>
    </dsp:sp>
    <dsp:sp modelId="{E6DEFE7D-72CC-BA41-B986-92A77F4E8E30}">
      <dsp:nvSpPr>
        <dsp:cNvPr id="0" name=""/>
        <dsp:cNvSpPr/>
      </dsp:nvSpPr>
      <dsp:spPr>
        <a:xfrm>
          <a:off x="0" y="2196384"/>
          <a:ext cx="2103120" cy="69051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589647"/>
                <a:satOff val="-61978"/>
                <a:lumOff val="53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89647"/>
                <a:satOff val="-61978"/>
                <a:lumOff val="53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89647"/>
                <a:satOff val="-61978"/>
                <a:lumOff val="53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589647"/>
              <a:satOff val="-61978"/>
              <a:lumOff val="5348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4. RAPID DEPLOYMENT</a:t>
          </a:r>
          <a:endParaRPr lang="en-US" sz="1900" kern="1200"/>
        </a:p>
      </dsp:txBody>
      <dsp:txXfrm>
        <a:off x="0" y="2196384"/>
        <a:ext cx="2103120" cy="690519"/>
      </dsp:txXfrm>
    </dsp:sp>
    <dsp:sp modelId="{1DB7A4DC-D644-EC45-8E1E-910E830E9608}">
      <dsp:nvSpPr>
        <dsp:cNvPr id="0" name=""/>
        <dsp:cNvSpPr/>
      </dsp:nvSpPr>
      <dsp:spPr>
        <a:xfrm>
          <a:off x="2103120" y="2928335"/>
          <a:ext cx="8412480" cy="690519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Pre-configured for manufacturing, finance, healthcare, and legal with built-in compliance frameworks.</a:t>
          </a:r>
          <a:endParaRPr lang="en-US" sz="2000" kern="1200" dirty="0"/>
        </a:p>
      </dsp:txBody>
      <dsp:txXfrm>
        <a:off x="2103120" y="2928335"/>
        <a:ext cx="8412480" cy="690519"/>
      </dsp:txXfrm>
    </dsp:sp>
    <dsp:sp modelId="{BC10E801-2E7C-BB43-BE7C-A8855FA0B194}">
      <dsp:nvSpPr>
        <dsp:cNvPr id="0" name=""/>
        <dsp:cNvSpPr/>
      </dsp:nvSpPr>
      <dsp:spPr>
        <a:xfrm>
          <a:off x="0" y="2928335"/>
          <a:ext cx="2103120" cy="69051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93098"/>
                <a:satOff val="-41319"/>
                <a:lumOff val="356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93098"/>
                <a:satOff val="-41319"/>
                <a:lumOff val="356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93098"/>
                <a:satOff val="-41319"/>
                <a:lumOff val="356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393098"/>
              <a:satOff val="-41319"/>
              <a:lumOff val="3565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5. INDUSTRY EXPERTISE</a:t>
          </a:r>
          <a:endParaRPr lang="en-US" sz="1900" kern="1200"/>
        </a:p>
      </dsp:txBody>
      <dsp:txXfrm>
        <a:off x="0" y="2928335"/>
        <a:ext cx="2103120" cy="690519"/>
      </dsp:txXfrm>
    </dsp:sp>
    <dsp:sp modelId="{51E8508C-FFA3-CF40-97E9-B575506F990E}">
      <dsp:nvSpPr>
        <dsp:cNvPr id="0" name=""/>
        <dsp:cNvSpPr/>
      </dsp:nvSpPr>
      <dsp:spPr>
        <a:xfrm>
          <a:off x="2103120" y="3660286"/>
          <a:ext cx="8412480" cy="690519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Clear revenue model with 20% commissions and £5K per deployment targeting the underserved SMB market.</a:t>
          </a:r>
          <a:endParaRPr lang="en-US" sz="2000" kern="1200" dirty="0"/>
        </a:p>
      </dsp:txBody>
      <dsp:txXfrm>
        <a:off x="2103120" y="3660286"/>
        <a:ext cx="8412480" cy="690519"/>
      </dsp:txXfrm>
    </dsp:sp>
    <dsp:sp modelId="{0B4A5E82-8540-B840-9E64-62A7D2B63287}">
      <dsp:nvSpPr>
        <dsp:cNvPr id="0" name=""/>
        <dsp:cNvSpPr/>
      </dsp:nvSpPr>
      <dsp:spPr>
        <a:xfrm>
          <a:off x="0" y="3660286"/>
          <a:ext cx="2103120" cy="690519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196549"/>
                <a:satOff val="-20659"/>
                <a:lumOff val="178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96549"/>
                <a:satOff val="-20659"/>
                <a:lumOff val="178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96549"/>
                <a:satOff val="-20659"/>
                <a:lumOff val="178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50000"/>
              <a:hueOff val="196549"/>
              <a:satOff val="-20659"/>
              <a:lumOff val="1782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6. PROVEN ROI MODEL</a:t>
          </a:r>
          <a:endParaRPr lang="en-US" sz="1900" kern="1200"/>
        </a:p>
      </dsp:txBody>
      <dsp:txXfrm>
        <a:off x="0" y="3660286"/>
        <a:ext cx="2103120" cy="69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3940-B184-FF9E-EEE6-0C3699827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308EF-8875-A5CF-E8AD-9713ED4AB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DA7EB-02FD-5DFC-CBE3-ADD69E8C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7E314-700C-38BE-189E-973C8991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B88B-1309-05EF-A8DD-0A3465A4B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33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A1A1-1DDA-374D-0829-6AA6D121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5D9A8-90DD-751D-34FA-C4D3AD73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C309-46E2-C785-B505-49F0AC69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50AC6-368E-11EF-7DB6-A53F70CA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0866-23A6-6300-82E7-FE5675BA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00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097F5-80D8-6A31-DDA2-E6DE4311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8A365-4C59-D96A-07C6-0BD917835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CD0B-996F-8222-4320-63EFA40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9181-D7E0-4637-7997-CA74CB78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3FC9-041C-BD37-EC66-26B1E41B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27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DC1F-2152-AD50-E5B9-C500BF03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CE9C-B9F5-35C8-61B0-7D10C42D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E8534-84D2-6B27-F9D1-75A21DF8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964E-00C3-EB83-A4BE-06584927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37756-0566-263C-F3AF-78EAEA0E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08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2522-2CF4-E88B-27C3-B29949D3B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FB040-5A61-962C-8911-CC228BB4F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A788B-951D-33BC-89FE-9438E3E3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2B780-AF05-1658-75E1-BC465C0E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EFE8-61F7-1A8F-5AB1-2D052378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23DF-883F-B2BF-0D59-50F87753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71C4-9C48-B91A-6581-A68EF5E84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A90D-DA0A-82E1-124B-B2841936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224D7-6DEF-6B21-5FDC-DAF77B62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F55A-70C6-1BB2-404A-D122C4C6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DAB8-80E7-D993-4EDC-36D202F4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1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4551-2F14-C179-33D3-B950D28D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953F1-2CF4-A253-1EA3-59A27FDD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9D659-9A27-558B-9CE5-A6244D68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DC71E-51A4-9908-0DA4-E92A1B0E1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2A961-2127-93CE-D75E-0651673DF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CEBFF-D16A-8095-231A-72B63619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D9DB2-6BAE-7FE0-5542-CF483F0A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5B729-6695-40A1-6439-C7A31D0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5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6A99-FD2D-539E-0F1F-5C286449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D33D4-88FF-0647-DFBF-C08CF3FC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1D63B-D32B-2DF0-2D3C-526F25E3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D1E22-E5E1-280A-E2E9-2ABC5515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1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9C3BA-487C-1AA1-465A-C57A5760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EBC3F-9105-1DBB-116B-87BB6E87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76BA4-85B7-682D-5DE6-629652A6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86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EB56-80D8-2BEB-9567-544AF5B8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8D7E-ED41-6C5A-1260-CCAD36C3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7A0B3-EA01-33FD-BA60-F37504BD4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BBA16-681D-C66C-8FE0-08869E7A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38E3-FF12-9376-425D-6196D217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E792-B427-883D-7EDC-19DC57AE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1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55FF-A90F-F1A1-BB95-819197AA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303E9-1326-5296-CA2A-BCD4BF024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89F-7EA5-33A8-A0B5-610D4B33B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5E4DF-FF09-99E2-04A6-9A1B868F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C17F9-5ED4-2313-3988-7B3455E7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16D3E-4DB3-5EBC-088E-F7638717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13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5C357-BA07-0D7C-DAB6-6807897F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C476F-F050-14A7-180A-8EC968C4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8A02C-4E08-660C-2C1F-7DA500F26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921EB-26BA-2B4C-9ABC-2ECD99DA2BA9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3E42-0DAB-9C7D-8D5D-EF099ED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DC2BA-E3B3-53C0-D10B-49DF1F1F1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59754-C94F-7941-8D81-16D8824B59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4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18" Type="http://schemas.openxmlformats.org/officeDocument/2006/relationships/image" Target="../media/image34.pn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11" Type="http://schemas.openxmlformats.org/officeDocument/2006/relationships/image" Target="../media/image27.png"/><Relationship Id="rId5" Type="http://schemas.openxmlformats.org/officeDocument/2006/relationships/image" Target="../media/image21.jpeg"/><Relationship Id="rId15" Type="http://schemas.openxmlformats.org/officeDocument/2006/relationships/image" Target="../media/image31.jpeg"/><Relationship Id="rId10" Type="http://schemas.openxmlformats.org/officeDocument/2006/relationships/image" Target="../media/image26.png"/><Relationship Id="rId19" Type="http://schemas.openxmlformats.org/officeDocument/2006/relationships/image" Target="../media/image1.png"/><Relationship Id="rId4" Type="http://schemas.openxmlformats.org/officeDocument/2006/relationships/image" Target="../media/image20.jpe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E378-15C8-E1B5-0785-05B7FD07C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913" y="1122363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E5AC0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COREXA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EB167-D912-6008-99DA-07CE79899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E5AC02"/>
                </a:solidFill>
              </a:rPr>
              <a:t>Private. Powerful. AI for Every Business.</a:t>
            </a:r>
          </a:p>
        </p:txBody>
      </p:sp>
      <p:pic>
        <p:nvPicPr>
          <p:cNvPr id="4" name="Picture 3" descr="A red and black background with circles and dots&#10;&#10;Description automatically generated">
            <a:extLst>
              <a:ext uri="{FF2B5EF4-FFF2-40B4-BE49-F238E27FC236}">
                <a16:creationId xmlns:a16="http://schemas.microsoft.com/office/drawing/2014/main" id="{2C2AD62F-D0EC-B385-F48D-4433AF4B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78" y="2643787"/>
            <a:ext cx="634291" cy="6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3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92A2FEEA-8FF0-ECA1-A605-94DA217EE4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b="625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29711-BE36-AAB7-EEC8-71FF85CA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Any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2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467F-0F3E-CD11-2B09-4CCC4E87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3FE6-579C-4D29-CF3C-2FBE468A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Small and medium businesses are being left behind in the AI revolution.</a:t>
            </a:r>
          </a:p>
          <a:p>
            <a:pPr>
              <a:buFont typeface="System Font Regular"/>
              <a:buChar char="💲"/>
            </a:pPr>
            <a:r>
              <a:rPr lang="en-GB" b="1" dirty="0"/>
              <a:t>High Costs:</a:t>
            </a:r>
            <a:r>
              <a:rPr lang="en-GB" dirty="0"/>
              <a:t> Most AI tools are designed for large enterprises with big budgets.</a:t>
            </a:r>
          </a:p>
          <a:p>
            <a:pPr>
              <a:buFont typeface="System Font Regular"/>
              <a:buChar char="🔒"/>
            </a:pPr>
            <a:r>
              <a:rPr lang="en-GB" b="1" dirty="0"/>
              <a:t>Privacy Risks:</a:t>
            </a:r>
            <a:r>
              <a:rPr lang="en-GB" dirty="0"/>
              <a:t> Cloud-based solutions raise compliance and data security concerns.</a:t>
            </a:r>
          </a:p>
          <a:p>
            <a:pPr>
              <a:buFont typeface="System Font Regular"/>
              <a:buChar char="♺"/>
            </a:pPr>
            <a:r>
              <a:rPr lang="en-GB" b="1" dirty="0"/>
              <a:t>One-Size-Fits-All:</a:t>
            </a:r>
            <a:r>
              <a:rPr lang="en-GB" dirty="0"/>
              <a:t> Generic AI models don’t reflect unique workflows, language, or sector-specific needs.</a:t>
            </a:r>
          </a:p>
          <a:p>
            <a:pPr>
              <a:buFont typeface="System Font Regular"/>
              <a:buChar char="📊"/>
            </a:pPr>
            <a:r>
              <a:rPr lang="en-GB" b="1" dirty="0"/>
              <a:t>Technical Barriers:</a:t>
            </a:r>
            <a:r>
              <a:rPr lang="en-GB" dirty="0"/>
              <a:t> Many SMBs lack in-house AI expertise.</a:t>
            </a:r>
          </a:p>
          <a:p>
            <a:pPr marL="0" indent="0">
              <a:buNone/>
            </a:pPr>
            <a:r>
              <a:rPr lang="en-GB" dirty="0"/>
              <a:t>AI remains out of reach for the very businesses that could benefit most, stifling growth, innovation, and competitiveness.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91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263E-F902-B42D-8D4C-8C78FC32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ECE281-262F-3DDE-88C3-31B952326CA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898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016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A5AC-3F02-EB7D-6E13-A1FA74E3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Size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5A958F-ADE6-84DC-D883-4B48ABDBFF7C}"/>
              </a:ext>
            </a:extLst>
          </p:cNvPr>
          <p:cNvSpPr/>
          <p:nvPr/>
        </p:nvSpPr>
        <p:spPr>
          <a:xfrm>
            <a:off x="762989" y="1690688"/>
            <a:ext cx="3510148" cy="35101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$195 billion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D3B281-B5AE-3719-4AE4-7B1EAE5BE62E}"/>
              </a:ext>
            </a:extLst>
          </p:cNvPr>
          <p:cNvSpPr/>
          <p:nvPr/>
        </p:nvSpPr>
        <p:spPr>
          <a:xfrm>
            <a:off x="5304313" y="2493262"/>
            <a:ext cx="2707574" cy="27075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$15.6 billion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77E22A-9319-F2E3-5186-909CDB93E281}"/>
              </a:ext>
            </a:extLst>
          </p:cNvPr>
          <p:cNvSpPr/>
          <p:nvPr/>
        </p:nvSpPr>
        <p:spPr>
          <a:xfrm>
            <a:off x="9124208" y="3368078"/>
            <a:ext cx="1832758" cy="1832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$156 million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84C15-1D04-C5E3-4AB2-C45AB6B7305D}"/>
              </a:ext>
            </a:extLst>
          </p:cNvPr>
          <p:cNvSpPr txBox="1"/>
          <p:nvPr/>
        </p:nvSpPr>
        <p:spPr>
          <a:xfrm>
            <a:off x="861455" y="5298974"/>
            <a:ext cx="3313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Global SMB AI market in 2024</a:t>
            </a:r>
            <a:b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Addressable Market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C0BE6-B065-29C5-71EB-845C0066662A}"/>
              </a:ext>
            </a:extLst>
          </p:cNvPr>
          <p:cNvSpPr txBox="1"/>
          <p:nvPr/>
        </p:nvSpPr>
        <p:spPr>
          <a:xfrm>
            <a:off x="5246915" y="5298698"/>
            <a:ext cx="282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Data-sensitive SMB sectors</a:t>
            </a:r>
            <a:b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Serviceable Available Market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CAD03-51ED-2BE6-06E8-03BDECD3E1CB}"/>
              </a:ext>
            </a:extLst>
          </p:cNvPr>
          <p:cNvSpPr txBox="1"/>
          <p:nvPr/>
        </p:nvSpPr>
        <p:spPr>
          <a:xfrm>
            <a:off x="8523978" y="5295677"/>
            <a:ext cx="3033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5-year capture </a:t>
            </a:r>
            <a:r>
              <a:rPr lang="en-GB" sz="1600" b="1" dirty="0"/>
              <a:t>1% of SAM</a:t>
            </a:r>
            <a:b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Serviceable Obtainable Market</a:t>
            </a:r>
          </a:p>
        </p:txBody>
      </p:sp>
    </p:spTree>
    <p:extLst>
      <p:ext uri="{BB962C8B-B14F-4D97-AF65-F5344CB8AC3E}">
        <p14:creationId xmlns:p14="http://schemas.microsoft.com/office/powerpoint/2010/main" val="177013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E946-EAEB-02AC-651E-31E0C0FE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9489-D8CC-7353-B2A8-786FFE60D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653" y="1690688"/>
            <a:ext cx="8982694" cy="4781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Search by Scale → Select Sector → Train Model → Deploy it!</a:t>
            </a:r>
          </a:p>
        </p:txBody>
      </p:sp>
      <p:pic>
        <p:nvPicPr>
          <p:cNvPr id="5" name="Graphic 4" descr="Building with solid fill">
            <a:extLst>
              <a:ext uri="{FF2B5EF4-FFF2-40B4-BE49-F238E27FC236}">
                <a16:creationId xmlns:a16="http://schemas.microsoft.com/office/drawing/2014/main" id="{FBE56268-6889-C0BA-F20E-63F2CA81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8738" y="2887012"/>
            <a:ext cx="1802113" cy="1802113"/>
          </a:xfrm>
          <a:prstGeom prst="rect">
            <a:avLst/>
          </a:prstGeom>
        </p:spPr>
      </p:pic>
      <p:pic>
        <p:nvPicPr>
          <p:cNvPr id="7" name="Graphic 6" descr="Blueprint with solid fill">
            <a:extLst>
              <a:ext uri="{FF2B5EF4-FFF2-40B4-BE49-F238E27FC236}">
                <a16:creationId xmlns:a16="http://schemas.microsoft.com/office/drawing/2014/main" id="{6E73F5DB-A306-F736-A62A-A5A26C60F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536" y="2885151"/>
            <a:ext cx="1802113" cy="1802113"/>
          </a:xfrm>
          <a:prstGeom prst="rect">
            <a:avLst/>
          </a:prstGeom>
        </p:spPr>
      </p:pic>
      <p:pic>
        <p:nvPicPr>
          <p:cNvPr id="9" name="Graphic 8" descr="Gears with solid fill">
            <a:extLst>
              <a:ext uri="{FF2B5EF4-FFF2-40B4-BE49-F238E27FC236}">
                <a16:creationId xmlns:a16="http://schemas.microsoft.com/office/drawing/2014/main" id="{A8255089-79F8-2EC7-5D8C-A40DF91E3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7084" y="2887526"/>
            <a:ext cx="1798504" cy="1798504"/>
          </a:xfrm>
          <a:prstGeom prst="rect">
            <a:avLst/>
          </a:prstGeom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4F40C830-06F7-64C7-C57E-74FD48CDF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4132" y="2887525"/>
            <a:ext cx="1798505" cy="179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7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4381-702E-65F0-596D-950F35F7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9AEC-B3D6-D219-0A27-8F1FFF7A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take a 20% commission from each deployment.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AABECF-AA3C-8BED-AB2D-B552347A6318}"/>
              </a:ext>
            </a:extLst>
          </p:cNvPr>
          <p:cNvSpPr/>
          <p:nvPr/>
        </p:nvSpPr>
        <p:spPr>
          <a:xfrm>
            <a:off x="838200" y="2921294"/>
            <a:ext cx="2160000" cy="21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22,500</a:t>
            </a:r>
          </a:p>
          <a:p>
            <a:pPr algn="ctr"/>
            <a:r>
              <a:rPr lang="en-GB" sz="1600" b="1" dirty="0">
                <a:solidFill>
                  <a:schemeClr val="bg2">
                    <a:lumMod val="90000"/>
                  </a:schemeClr>
                </a:solidFill>
              </a:rPr>
              <a:t>UK SMB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10A2F-D400-8CFF-2BFE-936EE5843CE6}"/>
              </a:ext>
            </a:extLst>
          </p:cNvPr>
          <p:cNvSpPr txBox="1"/>
          <p:nvPr/>
        </p:nvSpPr>
        <p:spPr>
          <a:xfrm>
            <a:off x="838200" y="5371241"/>
            <a:ext cx="21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HPC’s with </a:t>
            </a:r>
            <a:r>
              <a:rPr lang="en-GB" dirty="0" err="1"/>
              <a:t>Corexa</a:t>
            </a:r>
            <a:endParaRPr lang="en-GB" dirty="0"/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Share of Market</a:t>
            </a:r>
          </a:p>
        </p:txBody>
      </p:sp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DE0D4984-8631-597B-EE1F-1CE827058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8469" y="3096770"/>
            <a:ext cx="1800000" cy="1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5D8233-26EA-C817-0177-78B00245E271}"/>
              </a:ext>
            </a:extLst>
          </p:cNvPr>
          <p:cNvSpPr txBox="1"/>
          <p:nvPr/>
        </p:nvSpPr>
        <p:spPr>
          <a:xfrm>
            <a:off x="5298738" y="3539627"/>
            <a:ext cx="1409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£5K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88AFE-69BF-0FBC-E4F8-49450F43287E}"/>
              </a:ext>
            </a:extLst>
          </p:cNvPr>
          <p:cNvSpPr txBox="1"/>
          <p:nvPr/>
        </p:nvSpPr>
        <p:spPr>
          <a:xfrm>
            <a:off x="4871154" y="5371241"/>
            <a:ext cx="2449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AVG configuration fee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Based on Median Spec Model</a:t>
            </a:r>
          </a:p>
        </p:txBody>
      </p:sp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96EE7C36-055D-D405-7C5A-4EC3882FC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875" y="3096770"/>
            <a:ext cx="1800000" cy="180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277F5C-0665-3F2A-4A4E-DE0C68C72728}"/>
              </a:ext>
            </a:extLst>
          </p:cNvPr>
          <p:cNvSpPr txBox="1"/>
          <p:nvPr/>
        </p:nvSpPr>
        <p:spPr>
          <a:xfrm>
            <a:off x="9009144" y="3539627"/>
            <a:ext cx="2771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/>
              <a:t>£112M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19CD3D-357E-0235-52C6-B9374F0CCF83}"/>
              </a:ext>
            </a:extLst>
          </p:cNvPr>
          <p:cNvSpPr txBox="1"/>
          <p:nvPr/>
        </p:nvSpPr>
        <p:spPr>
          <a:xfrm>
            <a:off x="8979796" y="5371241"/>
            <a:ext cx="244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Revenue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Conservative Estimate</a:t>
            </a:r>
          </a:p>
        </p:txBody>
      </p:sp>
    </p:spTree>
    <p:extLst>
      <p:ext uri="{BB962C8B-B14F-4D97-AF65-F5344CB8AC3E}">
        <p14:creationId xmlns:p14="http://schemas.microsoft.com/office/powerpoint/2010/main" val="217566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6A31-0861-0730-F7D9-CAE7034B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062D-AD2B-0D53-737D-DC3A74648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6"/>
            <a:ext cx="4015154" cy="4667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Partnership Strategy</a:t>
            </a:r>
          </a:p>
          <a:p>
            <a:pPr marL="0" indent="0" algn="ctr"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Integrators</a:t>
            </a:r>
          </a:p>
          <a:p>
            <a:pPr marL="0" indent="0" algn="ctr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/>
              <a:t>IT consultancies serving SMBs</a:t>
            </a:r>
          </a:p>
          <a:p>
            <a:r>
              <a:rPr lang="en-GB" sz="2000" dirty="0"/>
              <a:t>Technology Partners(NVIDIA, Dell, Microsoft)</a:t>
            </a:r>
          </a:p>
          <a:p>
            <a:r>
              <a:rPr lang="en-GB" sz="2000" dirty="0"/>
              <a:t>AI Model (Google Gemma, Meta Llama, Mistral AI, OpenAI OSS)</a:t>
            </a:r>
          </a:p>
          <a:p>
            <a:r>
              <a:rPr lang="en-GB" sz="2000" dirty="0"/>
              <a:t>Professional associations (FCA, HIMSS, ILTA, RSNA)</a:t>
            </a:r>
          </a:p>
          <a:p>
            <a:pPr marL="0" indent="0" algn="ctr">
              <a:buNone/>
            </a:pPr>
            <a:endParaRPr lang="en-GB" sz="2000" dirty="0"/>
          </a:p>
          <a:p>
            <a:pPr marL="0" indent="0" algn="ctr"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09055F-447D-C839-0F69-C946C1F6FC63}"/>
              </a:ext>
            </a:extLst>
          </p:cNvPr>
          <p:cNvSpPr txBox="1">
            <a:spLocks/>
          </p:cNvSpPr>
          <p:nvPr/>
        </p:nvSpPr>
        <p:spPr>
          <a:xfrm>
            <a:off x="4015154" y="1825626"/>
            <a:ext cx="4015154" cy="4532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Event Marketing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Target Events Monthly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GB" sz="2000" dirty="0"/>
              <a:t>AI &amp; Big Data Expo </a:t>
            </a:r>
          </a:p>
          <a:p>
            <a:r>
              <a:rPr lang="en-GB" sz="2000" dirty="0"/>
              <a:t>FinTech Connect </a:t>
            </a:r>
          </a:p>
          <a:p>
            <a:r>
              <a:rPr lang="en-GB" sz="2000" dirty="0"/>
              <a:t>Advanced Engineering Show  (manufacturing/engineering) </a:t>
            </a:r>
          </a:p>
          <a:p>
            <a:r>
              <a:rPr lang="en-GB" sz="2000" dirty="0"/>
              <a:t>Enterprise AI Summit (business decision makers) </a:t>
            </a:r>
          </a:p>
          <a:p>
            <a:r>
              <a:rPr lang="en-GB" sz="2000" dirty="0"/>
              <a:t>London Tech Week 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367A92-33B9-3D75-2BEE-FF1FEAAAA032}"/>
              </a:ext>
            </a:extLst>
          </p:cNvPr>
          <p:cNvSpPr txBox="1">
            <a:spLocks/>
          </p:cNvSpPr>
          <p:nvPr/>
        </p:nvSpPr>
        <p:spPr>
          <a:xfrm>
            <a:off x="8030308" y="1825626"/>
            <a:ext cx="4015154" cy="4532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Digital Marketing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Multi-Industry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Campaigns</a:t>
            </a:r>
          </a:p>
          <a:p>
            <a:r>
              <a:rPr lang="en-GB" sz="2000" dirty="0"/>
              <a:t>LinkedIn Targeted Campaigns</a:t>
            </a:r>
          </a:p>
          <a:p>
            <a:r>
              <a:rPr lang="en-GB" sz="2000" dirty="0"/>
              <a:t>Industry Publication Sponsored Content </a:t>
            </a:r>
          </a:p>
          <a:p>
            <a:r>
              <a:rPr lang="en-GB" sz="2000" dirty="0"/>
              <a:t>Professional Email Nurturing</a:t>
            </a:r>
          </a:p>
          <a:p>
            <a:r>
              <a:rPr lang="en-GB" sz="2000" dirty="0"/>
              <a:t>Enterprise AI Summit (business decision makers) </a:t>
            </a:r>
          </a:p>
          <a:p>
            <a:r>
              <a:rPr lang="en-GB" sz="2000" dirty="0"/>
              <a:t>Webinar Series 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79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6354-4168-07A9-57B5-0FE74D12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96" y="111815"/>
            <a:ext cx="10515600" cy="1325563"/>
          </a:xfrm>
        </p:spPr>
        <p:txBody>
          <a:bodyPr/>
          <a:lstStyle/>
          <a:p>
            <a:r>
              <a:rPr lang="en-GB" dirty="0"/>
              <a:t>Competition</a:t>
            </a:r>
          </a:p>
        </p:txBody>
      </p:sp>
      <p:pic>
        <p:nvPicPr>
          <p:cNvPr id="5" name="Content Placeholder 4" descr="Arrow Right with solid fill">
            <a:extLst>
              <a:ext uri="{FF2B5EF4-FFF2-40B4-BE49-F238E27FC236}">
                <a16:creationId xmlns:a16="http://schemas.microsoft.com/office/drawing/2014/main" id="{8988DFC3-EF10-EAC2-3405-01A0387EC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791200" y="5578475"/>
            <a:ext cx="914400" cy="914400"/>
          </a:xfrm>
        </p:spPr>
      </p:pic>
      <p:pic>
        <p:nvPicPr>
          <p:cNvPr id="6" name="Content Placeholder 4" descr="Arrow Right with solid fill">
            <a:extLst>
              <a:ext uri="{FF2B5EF4-FFF2-40B4-BE49-F238E27FC236}">
                <a16:creationId xmlns:a16="http://schemas.microsoft.com/office/drawing/2014/main" id="{6C06A350-D4F4-2A79-8F3E-10C986C0B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91200" y="1233488"/>
            <a:ext cx="914400" cy="914400"/>
          </a:xfrm>
          <a:prstGeom prst="rect">
            <a:avLst/>
          </a:prstGeom>
        </p:spPr>
      </p:pic>
      <p:pic>
        <p:nvPicPr>
          <p:cNvPr id="7" name="Content Placeholder 4" descr="Arrow Right with solid fill">
            <a:extLst>
              <a:ext uri="{FF2B5EF4-FFF2-40B4-BE49-F238E27FC236}">
                <a16:creationId xmlns:a16="http://schemas.microsoft.com/office/drawing/2014/main" id="{F7974962-676A-F3BB-4EC6-3BA113136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4751" y="3429000"/>
            <a:ext cx="914400" cy="914400"/>
          </a:xfrm>
          <a:prstGeom prst="rect">
            <a:avLst/>
          </a:prstGeom>
        </p:spPr>
      </p:pic>
      <p:pic>
        <p:nvPicPr>
          <p:cNvPr id="8" name="Content Placeholder 4" descr="Arrow Right with solid fill">
            <a:extLst>
              <a:ext uri="{FF2B5EF4-FFF2-40B4-BE49-F238E27FC236}">
                <a16:creationId xmlns:a16="http://schemas.microsoft.com/office/drawing/2014/main" id="{AAF38157-4C5B-F6A4-5B34-25445B11C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22849" y="34290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F5D13-9CD6-1988-6325-25C5B8D30DDE}"/>
              </a:ext>
            </a:extLst>
          </p:cNvPr>
          <p:cNvSpPr txBox="1"/>
          <p:nvPr/>
        </p:nvSpPr>
        <p:spPr>
          <a:xfrm>
            <a:off x="6705600" y="1434905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High Cost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89EEC-B91A-ACEA-0968-BAAE478CAC0C}"/>
              </a:ext>
            </a:extLst>
          </p:cNvPr>
          <p:cNvSpPr txBox="1"/>
          <p:nvPr/>
        </p:nvSpPr>
        <p:spPr>
          <a:xfrm>
            <a:off x="6705600" y="5666343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Low Cost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C037-9018-F7C7-2715-541BB008D256}"/>
              </a:ext>
            </a:extLst>
          </p:cNvPr>
          <p:cNvSpPr txBox="1"/>
          <p:nvPr/>
        </p:nvSpPr>
        <p:spPr>
          <a:xfrm>
            <a:off x="9614421" y="3059668"/>
            <a:ext cx="20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Cloud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4FFEF-FDD8-4FA6-8976-97EE3DF4058F}"/>
              </a:ext>
            </a:extLst>
          </p:cNvPr>
          <p:cNvSpPr txBox="1"/>
          <p:nvPr/>
        </p:nvSpPr>
        <p:spPr>
          <a:xfrm>
            <a:off x="522849" y="3080583"/>
            <a:ext cx="274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On-Premises Deployment</a:t>
            </a:r>
          </a:p>
        </p:txBody>
      </p:sp>
      <p:pic>
        <p:nvPicPr>
          <p:cNvPr id="1026" name="Picture 2" descr="NVIDIA DGX-1 Reviews 2025: Details, Pricing, &amp; Features | G2">
            <a:extLst>
              <a:ext uri="{FF2B5EF4-FFF2-40B4-BE49-F238E27FC236}">
                <a16:creationId xmlns:a16="http://schemas.microsoft.com/office/drawing/2014/main" id="{925D2236-9449-BC9F-7438-7AB47B9B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75" y="134703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rminalworks Blog | Azure Confidential Computing (ACC)">
            <a:extLst>
              <a:ext uri="{FF2B5EF4-FFF2-40B4-BE49-F238E27FC236}">
                <a16:creationId xmlns:a16="http://schemas.microsoft.com/office/drawing/2014/main" id="{2D7B00F9-4542-CEB8-E610-79E3BBFCC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114" y="1233488"/>
            <a:ext cx="2325273" cy="77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22, Amazon Web Services, Inc. or its affiliates. All rights reserved.">
            <a:extLst>
              <a:ext uri="{FF2B5EF4-FFF2-40B4-BE49-F238E27FC236}">
                <a16:creationId xmlns:a16="http://schemas.microsoft.com/office/drawing/2014/main" id="{7329090F-1BF4-4030-26FB-CA977810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99" y="2060020"/>
            <a:ext cx="1016001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gnition Bridges the Gap Between Data Management and the Implementation of  Artificial Intelligence with support for IBM watsonx">
            <a:extLst>
              <a:ext uri="{FF2B5EF4-FFF2-40B4-BE49-F238E27FC236}">
                <a16:creationId xmlns:a16="http://schemas.microsoft.com/office/drawing/2014/main" id="{87618704-70C7-D4A1-5D6B-BBFC6A21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02" y="1330680"/>
            <a:ext cx="1296107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Gemini Logo, symbol, meaning, history, PNG, brand">
            <a:extLst>
              <a:ext uri="{FF2B5EF4-FFF2-40B4-BE49-F238E27FC236}">
                <a16:creationId xmlns:a16="http://schemas.microsoft.com/office/drawing/2014/main" id="{1A108C0C-FCC2-3776-310B-41CCE9A92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20" y="4768727"/>
            <a:ext cx="1990688" cy="11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142705-8F0B-3B16-11ED-3B30E2891D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2114" y="4129906"/>
            <a:ext cx="1990688" cy="426988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9E05468-EBF0-8FF8-7DA9-83ADA25C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986" y="4266963"/>
            <a:ext cx="1743312" cy="47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 is Hugging Face? | IBM">
            <a:extLst>
              <a:ext uri="{FF2B5EF4-FFF2-40B4-BE49-F238E27FC236}">
                <a16:creationId xmlns:a16="http://schemas.microsoft.com/office/drawing/2014/main" id="{AFAF0846-5A18-11AF-CB5D-E50153516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249" y="5542583"/>
            <a:ext cx="2504049" cy="125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Ollama with Sugoi LLM 14B/32B">
            <a:extLst>
              <a:ext uri="{FF2B5EF4-FFF2-40B4-BE49-F238E27FC236}">
                <a16:creationId xmlns:a16="http://schemas.microsoft.com/office/drawing/2014/main" id="{25DBEBE5-EA20-F99E-6A26-F79D5C55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37" y="4691817"/>
            <a:ext cx="1965528" cy="6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MStudio Provider | Drupal.org">
            <a:extLst>
              <a:ext uri="{FF2B5EF4-FFF2-40B4-BE49-F238E27FC236}">
                <a16:creationId xmlns:a16="http://schemas.microsoft.com/office/drawing/2014/main" id="{87A4E866-E964-6D48-DEC5-0ED764C6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296" y="4643454"/>
            <a:ext cx="25019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AS Viya - Wikipedia">
            <a:extLst>
              <a:ext uri="{FF2B5EF4-FFF2-40B4-BE49-F238E27FC236}">
                <a16:creationId xmlns:a16="http://schemas.microsoft.com/office/drawing/2014/main" id="{4AB23799-FFA9-365F-ADAF-577FA50A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50" y="2182657"/>
            <a:ext cx="2036558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DeepSeek AI Search: Benefits, Technology &amp; Future Trends - AI2sql.io">
            <a:extLst>
              <a:ext uri="{FF2B5EF4-FFF2-40B4-BE49-F238E27FC236}">
                <a16:creationId xmlns:a16="http://schemas.microsoft.com/office/drawing/2014/main" id="{D2089736-3C4E-0CD2-F34B-AE7B8C252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00" y="5482870"/>
            <a:ext cx="1965528" cy="110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inimal Logo Design Inspiration: Palantir | DesignRush">
            <a:extLst>
              <a:ext uri="{FF2B5EF4-FFF2-40B4-BE49-F238E27FC236}">
                <a16:creationId xmlns:a16="http://schemas.microsoft.com/office/drawing/2014/main" id="{CFFB1A8D-B79D-71E4-49E2-D5F211EAF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164" y="1694470"/>
            <a:ext cx="2071134" cy="125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nowflake Logo and symbol, meaning, history, PNG, brand">
            <a:extLst>
              <a:ext uri="{FF2B5EF4-FFF2-40B4-BE49-F238E27FC236}">
                <a16:creationId xmlns:a16="http://schemas.microsoft.com/office/drawing/2014/main" id="{CCCBD6F0-71E9-6333-0EE2-AF8D90397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453" y="2279858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5EA7F06-6F01-A8C9-6C73-D2A517188E20}"/>
              </a:ext>
            </a:extLst>
          </p:cNvPr>
          <p:cNvSpPr txBox="1">
            <a:spLocks/>
          </p:cNvSpPr>
          <p:nvPr/>
        </p:nvSpPr>
        <p:spPr>
          <a:xfrm>
            <a:off x="3707706" y="3630450"/>
            <a:ext cx="2761913" cy="9144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E5AC02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COREXA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2B199-A280-AF0B-C0DC-516DB9DAFB07}"/>
              </a:ext>
            </a:extLst>
          </p:cNvPr>
          <p:cNvSpPr/>
          <p:nvPr/>
        </p:nvSpPr>
        <p:spPr>
          <a:xfrm>
            <a:off x="2399446" y="3449915"/>
            <a:ext cx="4127963" cy="11669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54" name="Picture 30" descr="Research Publications | Lambda">
            <a:extLst>
              <a:ext uri="{FF2B5EF4-FFF2-40B4-BE49-F238E27FC236}">
                <a16:creationId xmlns:a16="http://schemas.microsoft.com/office/drawing/2014/main" id="{67CBFD7D-36F0-B443-1AB8-C7F725152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354" y="2442286"/>
            <a:ext cx="1823803" cy="95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red and black background with circles and dots&#10;&#10;Description automatically generated">
            <a:extLst>
              <a:ext uri="{FF2B5EF4-FFF2-40B4-BE49-F238E27FC236}">
                <a16:creationId xmlns:a16="http://schemas.microsoft.com/office/drawing/2014/main" id="{D797FFE4-B2CE-557D-0CC7-E3EC8A9995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7376" y="3741386"/>
            <a:ext cx="583981" cy="5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CC5A-73EE-A846-5C00-666E2EAB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Competitive Advantages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9E85EC-AF8C-C51A-FBFB-1AB031E59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672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93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439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BM DoHyeon OTF</vt:lpstr>
      <vt:lpstr>Aptos</vt:lpstr>
      <vt:lpstr>Aptos Display</vt:lpstr>
      <vt:lpstr>Arial</vt:lpstr>
      <vt:lpstr>System Font Regular</vt:lpstr>
      <vt:lpstr>Office Theme</vt:lpstr>
      <vt:lpstr>COREXA</vt:lpstr>
      <vt:lpstr>Problem</vt:lpstr>
      <vt:lpstr>Solution</vt:lpstr>
      <vt:lpstr>Market Size</vt:lpstr>
      <vt:lpstr>Product</vt:lpstr>
      <vt:lpstr>Business Model</vt:lpstr>
      <vt:lpstr>Market Adoption</vt:lpstr>
      <vt:lpstr>Competition</vt:lpstr>
      <vt:lpstr>Competitive Advantages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Farhan Shaikh</dc:creator>
  <cp:lastModifiedBy>Farhan Shaikh</cp:lastModifiedBy>
  <cp:revision>1</cp:revision>
  <dcterms:created xsi:type="dcterms:W3CDTF">2025-08-11T08:12:24Z</dcterms:created>
  <dcterms:modified xsi:type="dcterms:W3CDTF">2025-08-12T10:06:19Z</dcterms:modified>
</cp:coreProperties>
</file>