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97132"/>
    <a:srgbClr val="E5AC02"/>
    <a:srgbClr val="CC2402"/>
    <a:srgbClr val="146082"/>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49"/>
    <p:restoredTop sz="94750"/>
  </p:normalViewPr>
  <p:slideViewPr>
    <p:cSldViewPr snapToGrid="0">
      <p:cViewPr varScale="1">
        <p:scale>
          <a:sx n="209" d="100"/>
          <a:sy n="209" d="100"/>
        </p:scale>
        <p:origin x="4744" y="19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diagrams/_rels/data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_rels/drawing1.xml.rels><?xml version="1.0" encoding="UTF-8" standalone="yes"?>
<Relationships xmlns="http://schemas.openxmlformats.org/package/2006/relationships"><Relationship Id="rId8" Type="http://schemas.openxmlformats.org/officeDocument/2006/relationships/image" Target="../media/image9.sv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svg"/><Relationship Id="rId1" Type="http://schemas.openxmlformats.org/officeDocument/2006/relationships/image" Target="../media/image2.png"/><Relationship Id="rId6" Type="http://schemas.openxmlformats.org/officeDocument/2006/relationships/image" Target="../media/image7.svg"/><Relationship Id="rId5" Type="http://schemas.openxmlformats.org/officeDocument/2006/relationships/image" Target="../media/image6.png"/><Relationship Id="rId4" Type="http://schemas.openxmlformats.org/officeDocument/2006/relationships/image" Target="../media/image5.svg"/></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7E860DE8-0E19-4348-965D-18B6A4513C5F}" type="doc">
      <dgm:prSet loTypeId="urn:microsoft.com/office/officeart/2018/2/layout/IconLabelList" loCatId="icon" qsTypeId="urn:microsoft.com/office/officeart/2005/8/quickstyle/simple5" qsCatId="simple" csTypeId="urn:microsoft.com/office/officeart/2005/8/colors/accent2_2" csCatId="accent2" phldr="1"/>
      <dgm:spPr/>
      <dgm:t>
        <a:bodyPr/>
        <a:lstStyle/>
        <a:p>
          <a:endParaRPr lang="en-US"/>
        </a:p>
      </dgm:t>
    </dgm:pt>
    <dgm:pt modelId="{25FBD450-CD42-4EC0-A8F9-F27C66EE8C07}">
      <dgm:prSet/>
      <dgm:spPr/>
      <dgm:t>
        <a:bodyPr/>
        <a:lstStyle/>
        <a:p>
          <a:pPr>
            <a:lnSpc>
              <a:spcPct val="100000"/>
            </a:lnSpc>
          </a:pPr>
          <a:r>
            <a:rPr lang="en-GB" b="1" dirty="0"/>
            <a:t>On-Premise Deployment</a:t>
          </a:r>
          <a:endParaRPr lang="en-US" dirty="0"/>
        </a:p>
      </dgm:t>
    </dgm:pt>
    <dgm:pt modelId="{41BD8C32-9A11-42D6-BE43-C470E85A60C9}" type="parTrans" cxnId="{BF11D1D2-F665-4DFA-AFC7-85CFC86E352E}">
      <dgm:prSet/>
      <dgm:spPr/>
      <dgm:t>
        <a:bodyPr/>
        <a:lstStyle/>
        <a:p>
          <a:endParaRPr lang="en-US"/>
        </a:p>
      </dgm:t>
    </dgm:pt>
    <dgm:pt modelId="{CEDFB488-C704-43B8-8713-1C56A9A48ED9}" type="sibTrans" cxnId="{BF11D1D2-F665-4DFA-AFC7-85CFC86E352E}">
      <dgm:prSet/>
      <dgm:spPr/>
      <dgm:t>
        <a:bodyPr/>
        <a:lstStyle/>
        <a:p>
          <a:endParaRPr lang="en-US"/>
        </a:p>
      </dgm:t>
    </dgm:pt>
    <dgm:pt modelId="{0AED341B-4492-49F8-9858-B1EEC3CC340A}">
      <dgm:prSet/>
      <dgm:spPr/>
      <dgm:t>
        <a:bodyPr/>
        <a:lstStyle/>
        <a:p>
          <a:pPr>
            <a:lnSpc>
              <a:spcPct val="100000"/>
            </a:lnSpc>
          </a:pPr>
          <a:r>
            <a:rPr lang="en-GB" b="1" dirty="0"/>
            <a:t>Custom-Trained Models</a:t>
          </a:r>
          <a:endParaRPr lang="en-US" dirty="0"/>
        </a:p>
      </dgm:t>
    </dgm:pt>
    <dgm:pt modelId="{062B3027-1499-4CC7-8D15-47E18B6D5964}" type="parTrans" cxnId="{56600D3C-2BD9-4C71-B264-631EBE104C1A}">
      <dgm:prSet/>
      <dgm:spPr/>
      <dgm:t>
        <a:bodyPr/>
        <a:lstStyle/>
        <a:p>
          <a:endParaRPr lang="en-US"/>
        </a:p>
      </dgm:t>
    </dgm:pt>
    <dgm:pt modelId="{2A8AC28A-3421-4048-95E9-DD3BBD3B335D}" type="sibTrans" cxnId="{56600D3C-2BD9-4C71-B264-631EBE104C1A}">
      <dgm:prSet/>
      <dgm:spPr/>
      <dgm:t>
        <a:bodyPr/>
        <a:lstStyle/>
        <a:p>
          <a:endParaRPr lang="en-US"/>
        </a:p>
      </dgm:t>
    </dgm:pt>
    <dgm:pt modelId="{42F6BEC2-C5A9-4FE0-B667-CBAC7D55BA7D}">
      <dgm:prSet/>
      <dgm:spPr/>
      <dgm:t>
        <a:bodyPr/>
        <a:lstStyle/>
        <a:p>
          <a:pPr>
            <a:lnSpc>
              <a:spcPct val="100000"/>
            </a:lnSpc>
          </a:pPr>
          <a:r>
            <a:rPr lang="en-GB" b="1" dirty="0"/>
            <a:t>Easy to Use</a:t>
          </a:r>
          <a:endParaRPr lang="en-US" dirty="0"/>
        </a:p>
      </dgm:t>
    </dgm:pt>
    <dgm:pt modelId="{6B786178-79F4-4A36-9990-89E624409D2B}" type="parTrans" cxnId="{E67FFD91-B633-49D6-BD99-29A33B234B40}">
      <dgm:prSet/>
      <dgm:spPr/>
      <dgm:t>
        <a:bodyPr/>
        <a:lstStyle/>
        <a:p>
          <a:endParaRPr lang="en-US"/>
        </a:p>
      </dgm:t>
    </dgm:pt>
    <dgm:pt modelId="{92447C8E-1AD9-4C78-B8B6-9F23DB028103}" type="sibTrans" cxnId="{E67FFD91-B633-49D6-BD99-29A33B234B40}">
      <dgm:prSet/>
      <dgm:spPr/>
      <dgm:t>
        <a:bodyPr/>
        <a:lstStyle/>
        <a:p>
          <a:endParaRPr lang="en-US"/>
        </a:p>
      </dgm:t>
    </dgm:pt>
    <dgm:pt modelId="{1312FFF1-B7A9-4F1B-9C22-D403F9C6B951}">
      <dgm:prSet/>
      <dgm:spPr/>
      <dgm:t>
        <a:bodyPr/>
        <a:lstStyle/>
        <a:p>
          <a:pPr>
            <a:lnSpc>
              <a:spcPct val="100000"/>
            </a:lnSpc>
          </a:pPr>
          <a:r>
            <a:rPr lang="en-GB" b="1" dirty="0"/>
            <a:t>Affordable &amp; Scalable</a:t>
          </a:r>
          <a:endParaRPr lang="en-US" dirty="0"/>
        </a:p>
      </dgm:t>
    </dgm:pt>
    <dgm:pt modelId="{A2085003-AA87-48FC-9B06-BE5B62FDBFA4}" type="parTrans" cxnId="{736134F7-983C-4091-969F-A57692BCDEC7}">
      <dgm:prSet/>
      <dgm:spPr/>
      <dgm:t>
        <a:bodyPr/>
        <a:lstStyle/>
        <a:p>
          <a:endParaRPr lang="en-US"/>
        </a:p>
      </dgm:t>
    </dgm:pt>
    <dgm:pt modelId="{12293DF5-6EEE-4BEC-A66F-A68FFFD7CE46}" type="sibTrans" cxnId="{736134F7-983C-4091-969F-A57692BCDEC7}">
      <dgm:prSet/>
      <dgm:spPr/>
      <dgm:t>
        <a:bodyPr/>
        <a:lstStyle/>
        <a:p>
          <a:endParaRPr lang="en-US"/>
        </a:p>
      </dgm:t>
    </dgm:pt>
    <dgm:pt modelId="{769D5A9F-DAC0-4374-A65F-F71009C25EE3}" type="pres">
      <dgm:prSet presAssocID="{7E860DE8-0E19-4348-965D-18B6A4513C5F}" presName="root" presStyleCnt="0">
        <dgm:presLayoutVars>
          <dgm:dir/>
          <dgm:resizeHandles val="exact"/>
        </dgm:presLayoutVars>
      </dgm:prSet>
      <dgm:spPr/>
    </dgm:pt>
    <dgm:pt modelId="{1A6F718E-AF1E-4658-B91E-99A81D51E9D7}" type="pres">
      <dgm:prSet presAssocID="{25FBD450-CD42-4EC0-A8F9-F27C66EE8C07}" presName="compNode" presStyleCnt="0"/>
      <dgm:spPr/>
    </dgm:pt>
    <dgm:pt modelId="{5B9EE45B-D490-469D-8BB3-C52E82EB04EB}" type="pres">
      <dgm:prSet presAssocID="{25FBD450-CD42-4EC0-A8F9-F27C66EE8C07}" presName="iconRect" presStyleLbl="node1" presStyleIdx="0" presStyleCnt="4" custScaleX="193016" custScaleY="19301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dgm:spPr>
    </dgm:pt>
    <dgm:pt modelId="{1CB257E2-E3E8-4602-8AD1-BA7007680B26}" type="pres">
      <dgm:prSet presAssocID="{25FBD450-CD42-4EC0-A8F9-F27C66EE8C07}" presName="spaceRect" presStyleCnt="0"/>
      <dgm:spPr/>
    </dgm:pt>
    <dgm:pt modelId="{B5B42D6B-8797-4282-B350-E6E1409FC73E}" type="pres">
      <dgm:prSet presAssocID="{25FBD450-CD42-4EC0-A8F9-F27C66EE8C07}" presName="textRect" presStyleLbl="revTx" presStyleIdx="0" presStyleCnt="4" custLinFactNeighborY="30660">
        <dgm:presLayoutVars>
          <dgm:chMax val="1"/>
          <dgm:chPref val="1"/>
        </dgm:presLayoutVars>
      </dgm:prSet>
      <dgm:spPr/>
    </dgm:pt>
    <dgm:pt modelId="{377CBBF3-3315-459C-8C72-092BCDEBBB71}" type="pres">
      <dgm:prSet presAssocID="{CEDFB488-C704-43B8-8713-1C56A9A48ED9}" presName="sibTrans" presStyleCnt="0"/>
      <dgm:spPr/>
    </dgm:pt>
    <dgm:pt modelId="{D503D123-FBFB-4B77-AB0F-4B20C9B00CF6}" type="pres">
      <dgm:prSet presAssocID="{0AED341B-4492-49F8-9858-B1EEC3CC340A}" presName="compNode" presStyleCnt="0"/>
      <dgm:spPr/>
    </dgm:pt>
    <dgm:pt modelId="{03C14CAB-BEC5-42D0-8F96-D743FC69AF76}" type="pres">
      <dgm:prSet presAssocID="{0AED341B-4492-49F8-9858-B1EEC3CC340A}" presName="iconRect" presStyleLbl="node1" presStyleIdx="1" presStyleCnt="4" custScaleX="193016" custScaleY="19301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dgm:spPr>
      <dgm:extLst>
        <a:ext uri="{E40237B7-FDA0-4F09-8148-C483321AD2D9}">
          <dgm14:cNvPr xmlns:dgm14="http://schemas.microsoft.com/office/drawing/2010/diagram" id="0" name="" descr="Gears"/>
        </a:ext>
      </dgm:extLst>
    </dgm:pt>
    <dgm:pt modelId="{E2CC565E-0640-4728-B11B-0931FB919D8D}" type="pres">
      <dgm:prSet presAssocID="{0AED341B-4492-49F8-9858-B1EEC3CC340A}" presName="spaceRect" presStyleCnt="0"/>
      <dgm:spPr/>
    </dgm:pt>
    <dgm:pt modelId="{10DFFC65-EA9C-4D55-BEE2-13A580B6F2AF}" type="pres">
      <dgm:prSet presAssocID="{0AED341B-4492-49F8-9858-B1EEC3CC340A}" presName="textRect" presStyleLbl="revTx" presStyleIdx="1" presStyleCnt="4" custLinFactNeighborY="32120">
        <dgm:presLayoutVars>
          <dgm:chMax val="1"/>
          <dgm:chPref val="1"/>
        </dgm:presLayoutVars>
      </dgm:prSet>
      <dgm:spPr/>
    </dgm:pt>
    <dgm:pt modelId="{07E17B30-57EA-4043-A39B-F3452083C4D2}" type="pres">
      <dgm:prSet presAssocID="{2A8AC28A-3421-4048-95E9-DD3BBD3B335D}" presName="sibTrans" presStyleCnt="0"/>
      <dgm:spPr/>
    </dgm:pt>
    <dgm:pt modelId="{D1055147-983F-4CA5-A31F-C85C22A20B9C}" type="pres">
      <dgm:prSet presAssocID="{42F6BEC2-C5A9-4FE0-B667-CBAC7D55BA7D}" presName="compNode" presStyleCnt="0"/>
      <dgm:spPr/>
    </dgm:pt>
    <dgm:pt modelId="{6CFBD489-00AB-4EEC-BFBB-3BCE93E92E4C}" type="pres">
      <dgm:prSet presAssocID="{42F6BEC2-C5A9-4FE0-B667-CBAC7D55BA7D}" presName="iconRect" presStyleLbl="node1" presStyleIdx="2" presStyleCnt="4" custScaleX="193016" custScaleY="193016"/>
      <dgm:spPr>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dgm:spPr>
      <dgm:extLst>
        <a:ext uri="{E40237B7-FDA0-4F09-8148-C483321AD2D9}">
          <dgm14:cNvPr xmlns:dgm14="http://schemas.microsoft.com/office/drawing/2010/diagram" id="0" name="" descr="Chevron arrows with solid fill"/>
        </a:ext>
      </dgm:extLst>
    </dgm:pt>
    <dgm:pt modelId="{82530E68-7404-4033-A324-55EC1DD45569}" type="pres">
      <dgm:prSet presAssocID="{42F6BEC2-C5A9-4FE0-B667-CBAC7D55BA7D}" presName="spaceRect" presStyleCnt="0"/>
      <dgm:spPr/>
    </dgm:pt>
    <dgm:pt modelId="{9058A12C-50BC-44C5-9F13-144A7FAADAC5}" type="pres">
      <dgm:prSet presAssocID="{42F6BEC2-C5A9-4FE0-B667-CBAC7D55BA7D}" presName="textRect" presStyleLbl="revTx" presStyleIdx="2" presStyleCnt="4" custLinFactNeighborX="679" custLinFactNeighborY="31262">
        <dgm:presLayoutVars>
          <dgm:chMax val="1"/>
          <dgm:chPref val="1"/>
        </dgm:presLayoutVars>
      </dgm:prSet>
      <dgm:spPr/>
    </dgm:pt>
    <dgm:pt modelId="{ACAE4B0E-3536-492F-A8A6-A94E9741C54A}" type="pres">
      <dgm:prSet presAssocID="{92447C8E-1AD9-4C78-B8B6-9F23DB028103}" presName="sibTrans" presStyleCnt="0"/>
      <dgm:spPr/>
    </dgm:pt>
    <dgm:pt modelId="{7698D1BD-C0B3-4AFE-A4F0-1CC7582B2176}" type="pres">
      <dgm:prSet presAssocID="{1312FFF1-B7A9-4F1B-9C22-D403F9C6B951}" presName="compNode" presStyleCnt="0"/>
      <dgm:spPr/>
    </dgm:pt>
    <dgm:pt modelId="{8FD5AF97-FB36-4134-8C4F-CC86093C0D28}" type="pres">
      <dgm:prSet presAssocID="{1312FFF1-B7A9-4F1B-9C22-D403F9C6B951}" presName="iconRect" presStyleLbl="node1" presStyleIdx="3" presStyleCnt="4" custScaleX="193016" custScaleY="19301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dgm:spPr>
      <dgm:extLst>
        <a:ext uri="{E40237B7-FDA0-4F09-8148-C483321AD2D9}">
          <dgm14:cNvPr xmlns:dgm14="http://schemas.microsoft.com/office/drawing/2010/diagram" id="0" name="" descr="Maximise"/>
        </a:ext>
      </dgm:extLst>
    </dgm:pt>
    <dgm:pt modelId="{55CB5BE3-C97E-44AF-A4B7-481F9AC11C72}" type="pres">
      <dgm:prSet presAssocID="{1312FFF1-B7A9-4F1B-9C22-D403F9C6B951}" presName="spaceRect" presStyleCnt="0"/>
      <dgm:spPr/>
    </dgm:pt>
    <dgm:pt modelId="{31350908-7FDA-4EBA-B2BA-CDFA75159056}" type="pres">
      <dgm:prSet presAssocID="{1312FFF1-B7A9-4F1B-9C22-D403F9C6B951}" presName="textRect" presStyleLbl="revTx" presStyleIdx="3" presStyleCnt="4" custLinFactNeighborX="3393" custLinFactNeighborY="31262">
        <dgm:presLayoutVars>
          <dgm:chMax val="1"/>
          <dgm:chPref val="1"/>
        </dgm:presLayoutVars>
      </dgm:prSet>
      <dgm:spPr/>
    </dgm:pt>
  </dgm:ptLst>
  <dgm:cxnLst>
    <dgm:cxn modelId="{CF1D6B01-4B1E-4276-95AB-B90455BD3C8E}" type="presOf" srcId="{25FBD450-CD42-4EC0-A8F9-F27C66EE8C07}" destId="{B5B42D6B-8797-4282-B350-E6E1409FC73E}" srcOrd="0" destOrd="0" presId="urn:microsoft.com/office/officeart/2018/2/layout/IconLabelList"/>
    <dgm:cxn modelId="{3FDF3028-BFC2-4049-B0C8-752F8EDCF1A4}" type="presOf" srcId="{7E860DE8-0E19-4348-965D-18B6A4513C5F}" destId="{769D5A9F-DAC0-4374-A65F-F71009C25EE3}" srcOrd="0" destOrd="0" presId="urn:microsoft.com/office/officeart/2018/2/layout/IconLabelList"/>
    <dgm:cxn modelId="{56600D3C-2BD9-4C71-B264-631EBE104C1A}" srcId="{7E860DE8-0E19-4348-965D-18B6A4513C5F}" destId="{0AED341B-4492-49F8-9858-B1EEC3CC340A}" srcOrd="1" destOrd="0" parTransId="{062B3027-1499-4CC7-8D15-47E18B6D5964}" sibTransId="{2A8AC28A-3421-4048-95E9-DD3BBD3B335D}"/>
    <dgm:cxn modelId="{E67FFD91-B633-49D6-BD99-29A33B234B40}" srcId="{7E860DE8-0E19-4348-965D-18B6A4513C5F}" destId="{42F6BEC2-C5A9-4FE0-B667-CBAC7D55BA7D}" srcOrd="2" destOrd="0" parTransId="{6B786178-79F4-4A36-9990-89E624409D2B}" sibTransId="{92447C8E-1AD9-4C78-B8B6-9F23DB028103}"/>
    <dgm:cxn modelId="{9BF103B0-7614-405A-AC04-8D89BECCF1F0}" type="presOf" srcId="{42F6BEC2-C5A9-4FE0-B667-CBAC7D55BA7D}" destId="{9058A12C-50BC-44C5-9F13-144A7FAADAC5}" srcOrd="0" destOrd="0" presId="urn:microsoft.com/office/officeart/2018/2/layout/IconLabelList"/>
    <dgm:cxn modelId="{BF11D1D2-F665-4DFA-AFC7-85CFC86E352E}" srcId="{7E860DE8-0E19-4348-965D-18B6A4513C5F}" destId="{25FBD450-CD42-4EC0-A8F9-F27C66EE8C07}" srcOrd="0" destOrd="0" parTransId="{41BD8C32-9A11-42D6-BE43-C470E85A60C9}" sibTransId="{CEDFB488-C704-43B8-8713-1C56A9A48ED9}"/>
    <dgm:cxn modelId="{736134F7-983C-4091-969F-A57692BCDEC7}" srcId="{7E860DE8-0E19-4348-965D-18B6A4513C5F}" destId="{1312FFF1-B7A9-4F1B-9C22-D403F9C6B951}" srcOrd="3" destOrd="0" parTransId="{A2085003-AA87-48FC-9B06-BE5B62FDBFA4}" sibTransId="{12293DF5-6EEE-4BEC-A66F-A68FFFD7CE46}"/>
    <dgm:cxn modelId="{5CCEF1F7-A415-4056-839A-4582AEC68268}" type="presOf" srcId="{0AED341B-4492-49F8-9858-B1EEC3CC340A}" destId="{10DFFC65-EA9C-4D55-BEE2-13A580B6F2AF}" srcOrd="0" destOrd="0" presId="urn:microsoft.com/office/officeart/2018/2/layout/IconLabelList"/>
    <dgm:cxn modelId="{EBA165FC-78E7-4141-A03E-7A90FF9612BF}" type="presOf" srcId="{1312FFF1-B7A9-4F1B-9C22-D403F9C6B951}" destId="{31350908-7FDA-4EBA-B2BA-CDFA75159056}" srcOrd="0" destOrd="0" presId="urn:microsoft.com/office/officeart/2018/2/layout/IconLabelList"/>
    <dgm:cxn modelId="{DA39C9AD-2807-4888-80D0-6C70D87AAE9F}" type="presParOf" srcId="{769D5A9F-DAC0-4374-A65F-F71009C25EE3}" destId="{1A6F718E-AF1E-4658-B91E-99A81D51E9D7}" srcOrd="0" destOrd="0" presId="urn:microsoft.com/office/officeart/2018/2/layout/IconLabelList"/>
    <dgm:cxn modelId="{4444E69E-A9BF-45E0-9BA9-56FCE0441ED6}" type="presParOf" srcId="{1A6F718E-AF1E-4658-B91E-99A81D51E9D7}" destId="{5B9EE45B-D490-469D-8BB3-C52E82EB04EB}" srcOrd="0" destOrd="0" presId="urn:microsoft.com/office/officeart/2018/2/layout/IconLabelList"/>
    <dgm:cxn modelId="{D8848E3D-F997-494F-854A-65C0579371F3}" type="presParOf" srcId="{1A6F718E-AF1E-4658-B91E-99A81D51E9D7}" destId="{1CB257E2-E3E8-4602-8AD1-BA7007680B26}" srcOrd="1" destOrd="0" presId="urn:microsoft.com/office/officeart/2018/2/layout/IconLabelList"/>
    <dgm:cxn modelId="{728C3DB0-9F0E-497C-8261-5DE94388AEAB}" type="presParOf" srcId="{1A6F718E-AF1E-4658-B91E-99A81D51E9D7}" destId="{B5B42D6B-8797-4282-B350-E6E1409FC73E}" srcOrd="2" destOrd="0" presId="urn:microsoft.com/office/officeart/2018/2/layout/IconLabelList"/>
    <dgm:cxn modelId="{B15D590A-11D7-4490-A572-1CE0D71FC480}" type="presParOf" srcId="{769D5A9F-DAC0-4374-A65F-F71009C25EE3}" destId="{377CBBF3-3315-459C-8C72-092BCDEBBB71}" srcOrd="1" destOrd="0" presId="urn:microsoft.com/office/officeart/2018/2/layout/IconLabelList"/>
    <dgm:cxn modelId="{8DF6D7B4-6E10-49C5-A538-811A2FDA4FFB}" type="presParOf" srcId="{769D5A9F-DAC0-4374-A65F-F71009C25EE3}" destId="{D503D123-FBFB-4B77-AB0F-4B20C9B00CF6}" srcOrd="2" destOrd="0" presId="urn:microsoft.com/office/officeart/2018/2/layout/IconLabelList"/>
    <dgm:cxn modelId="{F88DAD74-06BA-4BF2-AA24-1D960556099F}" type="presParOf" srcId="{D503D123-FBFB-4B77-AB0F-4B20C9B00CF6}" destId="{03C14CAB-BEC5-42D0-8F96-D743FC69AF76}" srcOrd="0" destOrd="0" presId="urn:microsoft.com/office/officeart/2018/2/layout/IconLabelList"/>
    <dgm:cxn modelId="{D49C0CB4-CD82-422C-87B7-1A622D7E29A3}" type="presParOf" srcId="{D503D123-FBFB-4B77-AB0F-4B20C9B00CF6}" destId="{E2CC565E-0640-4728-B11B-0931FB919D8D}" srcOrd="1" destOrd="0" presId="urn:microsoft.com/office/officeart/2018/2/layout/IconLabelList"/>
    <dgm:cxn modelId="{27F93397-6AB8-4714-A3D0-587A72DF86CF}" type="presParOf" srcId="{D503D123-FBFB-4B77-AB0F-4B20C9B00CF6}" destId="{10DFFC65-EA9C-4D55-BEE2-13A580B6F2AF}" srcOrd="2" destOrd="0" presId="urn:microsoft.com/office/officeart/2018/2/layout/IconLabelList"/>
    <dgm:cxn modelId="{BBAA842B-64C8-423C-A770-2BBED0286D48}" type="presParOf" srcId="{769D5A9F-DAC0-4374-A65F-F71009C25EE3}" destId="{07E17B30-57EA-4043-A39B-F3452083C4D2}" srcOrd="3" destOrd="0" presId="urn:microsoft.com/office/officeart/2018/2/layout/IconLabelList"/>
    <dgm:cxn modelId="{46600FB2-233F-44A6-BDFE-4675A99D21C8}" type="presParOf" srcId="{769D5A9F-DAC0-4374-A65F-F71009C25EE3}" destId="{D1055147-983F-4CA5-A31F-C85C22A20B9C}" srcOrd="4" destOrd="0" presId="urn:microsoft.com/office/officeart/2018/2/layout/IconLabelList"/>
    <dgm:cxn modelId="{C4DA6FB6-3EE5-4980-B49A-C3265F9F3064}" type="presParOf" srcId="{D1055147-983F-4CA5-A31F-C85C22A20B9C}" destId="{6CFBD489-00AB-4EEC-BFBB-3BCE93E92E4C}" srcOrd="0" destOrd="0" presId="urn:microsoft.com/office/officeart/2018/2/layout/IconLabelList"/>
    <dgm:cxn modelId="{F5D70C25-2C30-438E-8324-50FF6F58F91D}" type="presParOf" srcId="{D1055147-983F-4CA5-A31F-C85C22A20B9C}" destId="{82530E68-7404-4033-A324-55EC1DD45569}" srcOrd="1" destOrd="0" presId="urn:microsoft.com/office/officeart/2018/2/layout/IconLabelList"/>
    <dgm:cxn modelId="{5A4ADA59-0D43-4E93-A9FE-1AB7F81A4222}" type="presParOf" srcId="{D1055147-983F-4CA5-A31F-C85C22A20B9C}" destId="{9058A12C-50BC-44C5-9F13-144A7FAADAC5}" srcOrd="2" destOrd="0" presId="urn:microsoft.com/office/officeart/2018/2/layout/IconLabelList"/>
    <dgm:cxn modelId="{92DB93A6-9CB5-4E4E-A6F3-650584B26767}" type="presParOf" srcId="{769D5A9F-DAC0-4374-A65F-F71009C25EE3}" destId="{ACAE4B0E-3536-492F-A8A6-A94E9741C54A}" srcOrd="5" destOrd="0" presId="urn:microsoft.com/office/officeart/2018/2/layout/IconLabelList"/>
    <dgm:cxn modelId="{E6E33783-F366-4A56-9A25-CCE1A34D90AF}" type="presParOf" srcId="{769D5A9F-DAC0-4374-A65F-F71009C25EE3}" destId="{7698D1BD-C0B3-4AFE-A4F0-1CC7582B2176}" srcOrd="6" destOrd="0" presId="urn:microsoft.com/office/officeart/2018/2/layout/IconLabelList"/>
    <dgm:cxn modelId="{08C9F423-C658-4240-A796-033B8C4A6444}" type="presParOf" srcId="{7698D1BD-C0B3-4AFE-A4F0-1CC7582B2176}" destId="{8FD5AF97-FB36-4134-8C4F-CC86093C0D28}" srcOrd="0" destOrd="0" presId="urn:microsoft.com/office/officeart/2018/2/layout/IconLabelList"/>
    <dgm:cxn modelId="{B6345A73-53FF-41C2-9324-6D715940A5E7}" type="presParOf" srcId="{7698D1BD-C0B3-4AFE-A4F0-1CC7582B2176}" destId="{55CB5BE3-C97E-44AF-A4B7-481F9AC11C72}" srcOrd="1" destOrd="0" presId="urn:microsoft.com/office/officeart/2018/2/layout/IconLabelList"/>
    <dgm:cxn modelId="{A3DD0A49-2150-494C-9F54-6EF07B242052}" type="presParOf" srcId="{7698D1BD-C0B3-4AFE-A4F0-1CC7582B2176}" destId="{31350908-7FDA-4EBA-B2BA-CDFA75159056}"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2DA35C2-590E-4E51-A754-FF605527AA09}" type="doc">
      <dgm:prSet loTypeId="urn:microsoft.com/office/officeart/2016/7/layout/VerticalSolidActionList" loCatId="List" qsTypeId="urn:microsoft.com/office/officeart/2005/8/quickstyle/simple5" qsCatId="simple" csTypeId="urn:microsoft.com/office/officeart/2005/8/colors/accent2_5" csCatId="accent2"/>
      <dgm:spPr/>
      <dgm:t>
        <a:bodyPr/>
        <a:lstStyle/>
        <a:p>
          <a:endParaRPr lang="en-US"/>
        </a:p>
      </dgm:t>
    </dgm:pt>
    <dgm:pt modelId="{843191C2-A09F-4545-8BF5-E9C70932EDA4}">
      <dgm:prSet/>
      <dgm:spPr/>
      <dgm:t>
        <a:bodyPr/>
        <a:lstStyle/>
        <a:p>
          <a:r>
            <a:rPr lang="en-GB" b="1"/>
            <a:t>1. SMB-FIRST APPROACH</a:t>
          </a:r>
          <a:endParaRPr lang="en-US"/>
        </a:p>
      </dgm:t>
    </dgm:pt>
    <dgm:pt modelId="{BF874FC5-1F1B-4E87-935F-E94525699865}" type="parTrans" cxnId="{FE6B280A-0FEB-4684-B402-4D211833533D}">
      <dgm:prSet/>
      <dgm:spPr/>
      <dgm:t>
        <a:bodyPr/>
        <a:lstStyle/>
        <a:p>
          <a:endParaRPr lang="en-US"/>
        </a:p>
      </dgm:t>
    </dgm:pt>
    <dgm:pt modelId="{904C874A-BF6F-4274-8542-78E4EA9C30FD}" type="sibTrans" cxnId="{FE6B280A-0FEB-4684-B402-4D211833533D}">
      <dgm:prSet/>
      <dgm:spPr/>
      <dgm:t>
        <a:bodyPr/>
        <a:lstStyle/>
        <a:p>
          <a:endParaRPr lang="en-US"/>
        </a:p>
      </dgm:t>
    </dgm:pt>
    <dgm:pt modelId="{003055E5-3873-44D8-87C5-E00B6E04CCE3}">
      <dgm:prSet custT="1"/>
      <dgm:spPr/>
      <dgm:t>
        <a:bodyPr/>
        <a:lstStyle/>
        <a:p>
          <a:r>
            <a:rPr lang="en-GB" sz="2000" dirty="0"/>
            <a:t>Purpose-built for mid-market companies (50-500 employees) with enterprise AI needs but SMB budgets and complexity requirements.</a:t>
          </a:r>
          <a:endParaRPr lang="en-US" sz="2000" dirty="0"/>
        </a:p>
      </dgm:t>
    </dgm:pt>
    <dgm:pt modelId="{EE4099E2-CEB0-4DDE-95A7-F16BDA75B951}" type="parTrans" cxnId="{50ABE9C3-FA52-45A5-AB91-F51897BBFEB6}">
      <dgm:prSet/>
      <dgm:spPr/>
      <dgm:t>
        <a:bodyPr/>
        <a:lstStyle/>
        <a:p>
          <a:endParaRPr lang="en-US"/>
        </a:p>
      </dgm:t>
    </dgm:pt>
    <dgm:pt modelId="{8E9C9A9D-8BB6-4C6F-920D-10E5A6CF2E03}" type="sibTrans" cxnId="{50ABE9C3-FA52-45A5-AB91-F51897BBFEB6}">
      <dgm:prSet/>
      <dgm:spPr/>
      <dgm:t>
        <a:bodyPr/>
        <a:lstStyle/>
        <a:p>
          <a:endParaRPr lang="en-US"/>
        </a:p>
      </dgm:t>
    </dgm:pt>
    <dgm:pt modelId="{FC8A45EB-ACA3-4AB8-AFBC-569F7863EE25}">
      <dgm:prSet/>
      <dgm:spPr/>
      <dgm:t>
        <a:bodyPr/>
        <a:lstStyle/>
        <a:p>
          <a:r>
            <a:rPr lang="en-GB" b="1" dirty="0"/>
            <a:t>2. TOTAL DATA CONTROL</a:t>
          </a:r>
          <a:endParaRPr lang="en-US" dirty="0"/>
        </a:p>
      </dgm:t>
    </dgm:pt>
    <dgm:pt modelId="{FDEE81A0-0535-47E5-9492-880C288952E1}" type="parTrans" cxnId="{D2B30702-9F2B-4979-9CBA-E4F7FFC23E73}">
      <dgm:prSet/>
      <dgm:spPr/>
      <dgm:t>
        <a:bodyPr/>
        <a:lstStyle/>
        <a:p>
          <a:endParaRPr lang="en-US"/>
        </a:p>
      </dgm:t>
    </dgm:pt>
    <dgm:pt modelId="{284F9AC6-E7FA-484C-8059-B4CC6F65FD15}" type="sibTrans" cxnId="{D2B30702-9F2B-4979-9CBA-E4F7FFC23E73}">
      <dgm:prSet/>
      <dgm:spPr/>
      <dgm:t>
        <a:bodyPr/>
        <a:lstStyle/>
        <a:p>
          <a:endParaRPr lang="en-US"/>
        </a:p>
      </dgm:t>
    </dgm:pt>
    <dgm:pt modelId="{02BDE0B3-37BF-4847-8AEE-556B82370F57}">
      <dgm:prSet custT="1"/>
      <dgm:spPr/>
      <dgm:t>
        <a:bodyPr/>
        <a:lstStyle/>
        <a:p>
          <a:r>
            <a:rPr lang="en-GB" sz="2000" dirty="0"/>
            <a:t>Zero cloud dependency ensures complete data privacy - perfect for regulated industries requiring confidentiality.</a:t>
          </a:r>
          <a:endParaRPr lang="en-US" sz="2000" dirty="0"/>
        </a:p>
      </dgm:t>
    </dgm:pt>
    <dgm:pt modelId="{460727A9-29D8-41EE-BE0F-1F9FD8EA1E7D}" type="parTrans" cxnId="{A874C58A-63E6-4B4E-985A-819376EDB5F5}">
      <dgm:prSet/>
      <dgm:spPr/>
      <dgm:t>
        <a:bodyPr/>
        <a:lstStyle/>
        <a:p>
          <a:endParaRPr lang="en-US"/>
        </a:p>
      </dgm:t>
    </dgm:pt>
    <dgm:pt modelId="{11F23D38-D1FC-4805-A1C4-B6B6AF3A580E}" type="sibTrans" cxnId="{A874C58A-63E6-4B4E-985A-819376EDB5F5}">
      <dgm:prSet/>
      <dgm:spPr/>
      <dgm:t>
        <a:bodyPr/>
        <a:lstStyle/>
        <a:p>
          <a:endParaRPr lang="en-US"/>
        </a:p>
      </dgm:t>
    </dgm:pt>
    <dgm:pt modelId="{095AD9B6-E3E7-478E-8943-4A58DCA04496}">
      <dgm:prSet/>
      <dgm:spPr/>
      <dgm:t>
        <a:bodyPr/>
        <a:lstStyle/>
        <a:p>
          <a:r>
            <a:rPr lang="en-GB" b="1"/>
            <a:t>3. COST ADVANTAGE</a:t>
          </a:r>
          <a:endParaRPr lang="en-US"/>
        </a:p>
      </dgm:t>
    </dgm:pt>
    <dgm:pt modelId="{31472667-F375-471A-9FD4-6CA5D41E2E84}" type="parTrans" cxnId="{64057FBB-1211-47E5-B003-E6A497B8CA89}">
      <dgm:prSet/>
      <dgm:spPr/>
      <dgm:t>
        <a:bodyPr/>
        <a:lstStyle/>
        <a:p>
          <a:endParaRPr lang="en-US"/>
        </a:p>
      </dgm:t>
    </dgm:pt>
    <dgm:pt modelId="{E47D0707-1523-4076-9CCF-39BC27FC1377}" type="sibTrans" cxnId="{64057FBB-1211-47E5-B003-E6A497B8CA89}">
      <dgm:prSet/>
      <dgm:spPr/>
      <dgm:t>
        <a:bodyPr/>
        <a:lstStyle/>
        <a:p>
          <a:endParaRPr lang="en-US"/>
        </a:p>
      </dgm:t>
    </dgm:pt>
    <dgm:pt modelId="{FF2CF348-340E-4605-B719-B3A911BC1F4B}">
      <dgm:prSet custT="1"/>
      <dgm:spPr/>
      <dgm:t>
        <a:bodyPr/>
        <a:lstStyle/>
        <a:p>
          <a:r>
            <a:rPr lang="en-GB" sz="2000" dirty="0"/>
            <a:t>10x less expensive than enterprise solutions with no ongoing API costs and predictable £25K pricing.</a:t>
          </a:r>
          <a:endParaRPr lang="en-US" sz="2000" dirty="0"/>
        </a:p>
      </dgm:t>
    </dgm:pt>
    <dgm:pt modelId="{C8DCF62C-7108-4E92-A6B3-BA95B4F03D6E}" type="parTrans" cxnId="{72D54B1F-6CA5-4822-89F2-D9ED7AFE6A97}">
      <dgm:prSet/>
      <dgm:spPr/>
      <dgm:t>
        <a:bodyPr/>
        <a:lstStyle/>
        <a:p>
          <a:endParaRPr lang="en-US"/>
        </a:p>
      </dgm:t>
    </dgm:pt>
    <dgm:pt modelId="{3F8F24AD-B43B-46B4-979E-775F89E11C12}" type="sibTrans" cxnId="{72D54B1F-6CA5-4822-89F2-D9ED7AFE6A97}">
      <dgm:prSet/>
      <dgm:spPr/>
      <dgm:t>
        <a:bodyPr/>
        <a:lstStyle/>
        <a:p>
          <a:endParaRPr lang="en-US"/>
        </a:p>
      </dgm:t>
    </dgm:pt>
    <dgm:pt modelId="{61641B54-C646-4275-BCA8-798857358B91}">
      <dgm:prSet/>
      <dgm:spPr/>
      <dgm:t>
        <a:bodyPr/>
        <a:lstStyle/>
        <a:p>
          <a:r>
            <a:rPr lang="en-GB" b="1"/>
            <a:t>4. RAPID DEPLOYMENT</a:t>
          </a:r>
          <a:endParaRPr lang="en-US"/>
        </a:p>
      </dgm:t>
    </dgm:pt>
    <dgm:pt modelId="{3BEB8FD1-4F80-4076-9EAB-7264F65F4DA9}" type="parTrans" cxnId="{6A9B48C4-B9CC-442A-94E7-C7CC761E72F4}">
      <dgm:prSet/>
      <dgm:spPr/>
      <dgm:t>
        <a:bodyPr/>
        <a:lstStyle/>
        <a:p>
          <a:endParaRPr lang="en-US"/>
        </a:p>
      </dgm:t>
    </dgm:pt>
    <dgm:pt modelId="{2035EB8A-3F30-4391-B6A1-B2F1BF83A894}" type="sibTrans" cxnId="{6A9B48C4-B9CC-442A-94E7-C7CC761E72F4}">
      <dgm:prSet/>
      <dgm:spPr/>
      <dgm:t>
        <a:bodyPr/>
        <a:lstStyle/>
        <a:p>
          <a:endParaRPr lang="en-US"/>
        </a:p>
      </dgm:t>
    </dgm:pt>
    <dgm:pt modelId="{73B21831-7ECC-499F-920C-DE92245F03DE}">
      <dgm:prSet custT="1"/>
      <dgm:spPr/>
      <dgm:t>
        <a:bodyPr/>
        <a:lstStyle/>
        <a:p>
          <a:r>
            <a:rPr lang="en-GB" sz="2000" dirty="0"/>
            <a:t>30-day implementation vs 12+ months for enterprise platforms, with turnkey support included.</a:t>
          </a:r>
          <a:endParaRPr lang="en-US" sz="2000" dirty="0"/>
        </a:p>
      </dgm:t>
    </dgm:pt>
    <dgm:pt modelId="{917FD42F-15D6-4232-AEA4-D5A8E5B94E66}" type="parTrans" cxnId="{41EFF77E-A00F-4047-8396-E00FA2FA56BD}">
      <dgm:prSet/>
      <dgm:spPr/>
      <dgm:t>
        <a:bodyPr/>
        <a:lstStyle/>
        <a:p>
          <a:endParaRPr lang="en-US"/>
        </a:p>
      </dgm:t>
    </dgm:pt>
    <dgm:pt modelId="{047AA6F3-4AD4-471C-966F-A91DB82A9158}" type="sibTrans" cxnId="{41EFF77E-A00F-4047-8396-E00FA2FA56BD}">
      <dgm:prSet/>
      <dgm:spPr/>
      <dgm:t>
        <a:bodyPr/>
        <a:lstStyle/>
        <a:p>
          <a:endParaRPr lang="en-US"/>
        </a:p>
      </dgm:t>
    </dgm:pt>
    <dgm:pt modelId="{0020D922-A22F-40F4-86C6-75BCA3388F9F}">
      <dgm:prSet/>
      <dgm:spPr/>
      <dgm:t>
        <a:bodyPr/>
        <a:lstStyle/>
        <a:p>
          <a:r>
            <a:rPr lang="en-GB" b="1"/>
            <a:t>5. INDUSTRY EXPERTISE</a:t>
          </a:r>
          <a:endParaRPr lang="en-US"/>
        </a:p>
      </dgm:t>
    </dgm:pt>
    <dgm:pt modelId="{D23B6985-F857-40E9-AC5B-CC764BC5D911}" type="parTrans" cxnId="{880FB726-B570-4F8C-9CBE-E5A06EA1FFA9}">
      <dgm:prSet/>
      <dgm:spPr/>
      <dgm:t>
        <a:bodyPr/>
        <a:lstStyle/>
        <a:p>
          <a:endParaRPr lang="en-US"/>
        </a:p>
      </dgm:t>
    </dgm:pt>
    <dgm:pt modelId="{AABB1240-0A81-4BAA-9E4C-0B3D556D1C62}" type="sibTrans" cxnId="{880FB726-B570-4F8C-9CBE-E5A06EA1FFA9}">
      <dgm:prSet/>
      <dgm:spPr/>
      <dgm:t>
        <a:bodyPr/>
        <a:lstStyle/>
        <a:p>
          <a:endParaRPr lang="en-US"/>
        </a:p>
      </dgm:t>
    </dgm:pt>
    <dgm:pt modelId="{6F3C0740-C872-4D02-AC76-D9B1605897DE}">
      <dgm:prSet custT="1"/>
      <dgm:spPr/>
      <dgm:t>
        <a:bodyPr/>
        <a:lstStyle/>
        <a:p>
          <a:r>
            <a:rPr lang="en-GB" sz="2000" dirty="0"/>
            <a:t>Pre-configured for manufacturing, finance, healthcare, and legal with built-in compliance frameworks.</a:t>
          </a:r>
          <a:endParaRPr lang="en-US" sz="2000" dirty="0"/>
        </a:p>
      </dgm:t>
    </dgm:pt>
    <dgm:pt modelId="{96634217-93EF-4077-AC23-CB61843299B8}" type="parTrans" cxnId="{4F6F781F-3073-41F8-A38D-64F4C1136998}">
      <dgm:prSet/>
      <dgm:spPr/>
      <dgm:t>
        <a:bodyPr/>
        <a:lstStyle/>
        <a:p>
          <a:endParaRPr lang="en-US"/>
        </a:p>
      </dgm:t>
    </dgm:pt>
    <dgm:pt modelId="{D20760FF-B0D2-46EC-8871-9B5CFC2B5DEB}" type="sibTrans" cxnId="{4F6F781F-3073-41F8-A38D-64F4C1136998}">
      <dgm:prSet/>
      <dgm:spPr/>
      <dgm:t>
        <a:bodyPr/>
        <a:lstStyle/>
        <a:p>
          <a:endParaRPr lang="en-US"/>
        </a:p>
      </dgm:t>
    </dgm:pt>
    <dgm:pt modelId="{3028A16E-4AF2-4030-B0CB-C6A51B051E1B}">
      <dgm:prSet/>
      <dgm:spPr/>
      <dgm:t>
        <a:bodyPr/>
        <a:lstStyle/>
        <a:p>
          <a:r>
            <a:rPr lang="en-GB" b="1"/>
            <a:t>6. PROVEN ROI MODEL</a:t>
          </a:r>
          <a:endParaRPr lang="en-US"/>
        </a:p>
      </dgm:t>
    </dgm:pt>
    <dgm:pt modelId="{45B69DA5-9366-40B0-9D3E-F0E9E86CDD00}" type="parTrans" cxnId="{1A53FF05-77BC-4189-A750-71A8966D05A2}">
      <dgm:prSet/>
      <dgm:spPr/>
      <dgm:t>
        <a:bodyPr/>
        <a:lstStyle/>
        <a:p>
          <a:endParaRPr lang="en-US"/>
        </a:p>
      </dgm:t>
    </dgm:pt>
    <dgm:pt modelId="{0B4F6B8A-4343-42AD-BF27-E647E94093D1}" type="sibTrans" cxnId="{1A53FF05-77BC-4189-A750-71A8966D05A2}">
      <dgm:prSet/>
      <dgm:spPr/>
      <dgm:t>
        <a:bodyPr/>
        <a:lstStyle/>
        <a:p>
          <a:endParaRPr lang="en-US"/>
        </a:p>
      </dgm:t>
    </dgm:pt>
    <dgm:pt modelId="{31043E57-34AB-4F65-BD23-45CEE0C4EF5B}">
      <dgm:prSet custT="1"/>
      <dgm:spPr/>
      <dgm:t>
        <a:bodyPr/>
        <a:lstStyle/>
        <a:p>
          <a:r>
            <a:rPr lang="en-GB" sz="2000" dirty="0"/>
            <a:t>Clear revenue model with 20% commissions and £5K per deployment targeting the underserved SMB market.</a:t>
          </a:r>
          <a:endParaRPr lang="en-US" sz="2000" dirty="0"/>
        </a:p>
      </dgm:t>
    </dgm:pt>
    <dgm:pt modelId="{1558044D-659B-4A89-BDD8-443D9DD5F0EF}" type="parTrans" cxnId="{45FA4BCE-4B36-4EC5-839A-EFD6CDE26086}">
      <dgm:prSet/>
      <dgm:spPr/>
      <dgm:t>
        <a:bodyPr/>
        <a:lstStyle/>
        <a:p>
          <a:endParaRPr lang="en-US"/>
        </a:p>
      </dgm:t>
    </dgm:pt>
    <dgm:pt modelId="{26FCDE43-9ED8-4B3C-B75F-D9E034880B45}" type="sibTrans" cxnId="{45FA4BCE-4B36-4EC5-839A-EFD6CDE26086}">
      <dgm:prSet/>
      <dgm:spPr/>
      <dgm:t>
        <a:bodyPr/>
        <a:lstStyle/>
        <a:p>
          <a:endParaRPr lang="en-US"/>
        </a:p>
      </dgm:t>
    </dgm:pt>
    <dgm:pt modelId="{781B2593-4E82-C54C-A0C7-569ECE1033DF}" type="pres">
      <dgm:prSet presAssocID="{42DA35C2-590E-4E51-A754-FF605527AA09}" presName="Name0" presStyleCnt="0">
        <dgm:presLayoutVars>
          <dgm:dir/>
          <dgm:animLvl val="lvl"/>
          <dgm:resizeHandles val="exact"/>
        </dgm:presLayoutVars>
      </dgm:prSet>
      <dgm:spPr/>
    </dgm:pt>
    <dgm:pt modelId="{BBB1254D-0B3C-1341-902F-246ABE2FA7FB}" type="pres">
      <dgm:prSet presAssocID="{843191C2-A09F-4545-8BF5-E9C70932EDA4}" presName="linNode" presStyleCnt="0"/>
      <dgm:spPr/>
    </dgm:pt>
    <dgm:pt modelId="{AD36D181-2073-AE40-AD2E-9D95B2505298}" type="pres">
      <dgm:prSet presAssocID="{843191C2-A09F-4545-8BF5-E9C70932EDA4}" presName="parentText" presStyleLbl="alignNode1" presStyleIdx="0" presStyleCnt="6">
        <dgm:presLayoutVars>
          <dgm:chMax val="1"/>
          <dgm:bulletEnabled/>
        </dgm:presLayoutVars>
      </dgm:prSet>
      <dgm:spPr/>
    </dgm:pt>
    <dgm:pt modelId="{886BD988-F1E8-4247-AB2B-1443E07D5609}" type="pres">
      <dgm:prSet presAssocID="{843191C2-A09F-4545-8BF5-E9C70932EDA4}" presName="descendantText" presStyleLbl="alignAccFollowNode1" presStyleIdx="0" presStyleCnt="6">
        <dgm:presLayoutVars>
          <dgm:bulletEnabled/>
        </dgm:presLayoutVars>
      </dgm:prSet>
      <dgm:spPr/>
    </dgm:pt>
    <dgm:pt modelId="{B84E8BAC-CE33-C141-92D2-F86204CEC8CD}" type="pres">
      <dgm:prSet presAssocID="{904C874A-BF6F-4274-8542-78E4EA9C30FD}" presName="sp" presStyleCnt="0"/>
      <dgm:spPr/>
    </dgm:pt>
    <dgm:pt modelId="{8FFD554B-FDEF-FE41-8A55-F95CCD9FD298}" type="pres">
      <dgm:prSet presAssocID="{FC8A45EB-ACA3-4AB8-AFBC-569F7863EE25}" presName="linNode" presStyleCnt="0"/>
      <dgm:spPr/>
    </dgm:pt>
    <dgm:pt modelId="{CC5FC440-7EA3-D642-8089-B6F216A17435}" type="pres">
      <dgm:prSet presAssocID="{FC8A45EB-ACA3-4AB8-AFBC-569F7863EE25}" presName="parentText" presStyleLbl="alignNode1" presStyleIdx="1" presStyleCnt="6">
        <dgm:presLayoutVars>
          <dgm:chMax val="1"/>
          <dgm:bulletEnabled/>
        </dgm:presLayoutVars>
      </dgm:prSet>
      <dgm:spPr/>
    </dgm:pt>
    <dgm:pt modelId="{24EB7984-88A3-154F-B7F3-744F0AB77D21}" type="pres">
      <dgm:prSet presAssocID="{FC8A45EB-ACA3-4AB8-AFBC-569F7863EE25}" presName="descendantText" presStyleLbl="alignAccFollowNode1" presStyleIdx="1" presStyleCnt="6">
        <dgm:presLayoutVars>
          <dgm:bulletEnabled/>
        </dgm:presLayoutVars>
      </dgm:prSet>
      <dgm:spPr/>
    </dgm:pt>
    <dgm:pt modelId="{833FBB5D-6829-3C4C-99E8-C9D427884748}" type="pres">
      <dgm:prSet presAssocID="{284F9AC6-E7FA-484C-8059-B4CC6F65FD15}" presName="sp" presStyleCnt="0"/>
      <dgm:spPr/>
    </dgm:pt>
    <dgm:pt modelId="{349F6132-7746-D841-9FD6-41AE548A0801}" type="pres">
      <dgm:prSet presAssocID="{095AD9B6-E3E7-478E-8943-4A58DCA04496}" presName="linNode" presStyleCnt="0"/>
      <dgm:spPr/>
    </dgm:pt>
    <dgm:pt modelId="{BD09E420-1C7C-A242-88F7-EFA1853020B9}" type="pres">
      <dgm:prSet presAssocID="{095AD9B6-E3E7-478E-8943-4A58DCA04496}" presName="parentText" presStyleLbl="alignNode1" presStyleIdx="2" presStyleCnt="6">
        <dgm:presLayoutVars>
          <dgm:chMax val="1"/>
          <dgm:bulletEnabled/>
        </dgm:presLayoutVars>
      </dgm:prSet>
      <dgm:spPr/>
    </dgm:pt>
    <dgm:pt modelId="{FA235248-F81E-2D43-8A46-93520F246675}" type="pres">
      <dgm:prSet presAssocID="{095AD9B6-E3E7-478E-8943-4A58DCA04496}" presName="descendantText" presStyleLbl="alignAccFollowNode1" presStyleIdx="2" presStyleCnt="6">
        <dgm:presLayoutVars>
          <dgm:bulletEnabled/>
        </dgm:presLayoutVars>
      </dgm:prSet>
      <dgm:spPr/>
    </dgm:pt>
    <dgm:pt modelId="{F7B8466B-C15F-A542-B770-88EE7868F001}" type="pres">
      <dgm:prSet presAssocID="{E47D0707-1523-4076-9CCF-39BC27FC1377}" presName="sp" presStyleCnt="0"/>
      <dgm:spPr/>
    </dgm:pt>
    <dgm:pt modelId="{7F2D00EB-EA59-0F4F-B62F-4AE3AF6EECBA}" type="pres">
      <dgm:prSet presAssocID="{61641B54-C646-4275-BCA8-798857358B91}" presName="linNode" presStyleCnt="0"/>
      <dgm:spPr/>
    </dgm:pt>
    <dgm:pt modelId="{E6DEFE7D-72CC-BA41-B986-92A77F4E8E30}" type="pres">
      <dgm:prSet presAssocID="{61641B54-C646-4275-BCA8-798857358B91}" presName="parentText" presStyleLbl="alignNode1" presStyleIdx="3" presStyleCnt="6">
        <dgm:presLayoutVars>
          <dgm:chMax val="1"/>
          <dgm:bulletEnabled/>
        </dgm:presLayoutVars>
      </dgm:prSet>
      <dgm:spPr/>
    </dgm:pt>
    <dgm:pt modelId="{9DB98081-0426-F34F-94BC-8A4ADED6F248}" type="pres">
      <dgm:prSet presAssocID="{61641B54-C646-4275-BCA8-798857358B91}" presName="descendantText" presStyleLbl="alignAccFollowNode1" presStyleIdx="3" presStyleCnt="6">
        <dgm:presLayoutVars>
          <dgm:bulletEnabled/>
        </dgm:presLayoutVars>
      </dgm:prSet>
      <dgm:spPr/>
    </dgm:pt>
    <dgm:pt modelId="{E162775E-65BD-C94E-9A5F-4D491EB580B4}" type="pres">
      <dgm:prSet presAssocID="{2035EB8A-3F30-4391-B6A1-B2F1BF83A894}" presName="sp" presStyleCnt="0"/>
      <dgm:spPr/>
    </dgm:pt>
    <dgm:pt modelId="{86C66868-EC9F-4E47-A29A-66B5EDE9311B}" type="pres">
      <dgm:prSet presAssocID="{0020D922-A22F-40F4-86C6-75BCA3388F9F}" presName="linNode" presStyleCnt="0"/>
      <dgm:spPr/>
    </dgm:pt>
    <dgm:pt modelId="{BC10E801-2E7C-BB43-BE7C-A8855FA0B194}" type="pres">
      <dgm:prSet presAssocID="{0020D922-A22F-40F4-86C6-75BCA3388F9F}" presName="parentText" presStyleLbl="alignNode1" presStyleIdx="4" presStyleCnt="6">
        <dgm:presLayoutVars>
          <dgm:chMax val="1"/>
          <dgm:bulletEnabled/>
        </dgm:presLayoutVars>
      </dgm:prSet>
      <dgm:spPr/>
    </dgm:pt>
    <dgm:pt modelId="{1DB7A4DC-D644-EC45-8E1E-910E830E9608}" type="pres">
      <dgm:prSet presAssocID="{0020D922-A22F-40F4-86C6-75BCA3388F9F}" presName="descendantText" presStyleLbl="alignAccFollowNode1" presStyleIdx="4" presStyleCnt="6">
        <dgm:presLayoutVars>
          <dgm:bulletEnabled/>
        </dgm:presLayoutVars>
      </dgm:prSet>
      <dgm:spPr/>
    </dgm:pt>
    <dgm:pt modelId="{FFCFA253-6943-024A-AEFA-5BBA0DF851D3}" type="pres">
      <dgm:prSet presAssocID="{AABB1240-0A81-4BAA-9E4C-0B3D556D1C62}" presName="sp" presStyleCnt="0"/>
      <dgm:spPr/>
    </dgm:pt>
    <dgm:pt modelId="{D1765203-069B-1046-A16A-D05E09354E00}" type="pres">
      <dgm:prSet presAssocID="{3028A16E-4AF2-4030-B0CB-C6A51B051E1B}" presName="linNode" presStyleCnt="0"/>
      <dgm:spPr/>
    </dgm:pt>
    <dgm:pt modelId="{0B4A5E82-8540-B840-9E64-62A7D2B63287}" type="pres">
      <dgm:prSet presAssocID="{3028A16E-4AF2-4030-B0CB-C6A51B051E1B}" presName="parentText" presStyleLbl="alignNode1" presStyleIdx="5" presStyleCnt="6">
        <dgm:presLayoutVars>
          <dgm:chMax val="1"/>
          <dgm:bulletEnabled/>
        </dgm:presLayoutVars>
      </dgm:prSet>
      <dgm:spPr/>
    </dgm:pt>
    <dgm:pt modelId="{51E8508C-FFA3-CF40-97E9-B575506F990E}" type="pres">
      <dgm:prSet presAssocID="{3028A16E-4AF2-4030-B0CB-C6A51B051E1B}" presName="descendantText" presStyleLbl="alignAccFollowNode1" presStyleIdx="5" presStyleCnt="6">
        <dgm:presLayoutVars>
          <dgm:bulletEnabled/>
        </dgm:presLayoutVars>
      </dgm:prSet>
      <dgm:spPr/>
    </dgm:pt>
  </dgm:ptLst>
  <dgm:cxnLst>
    <dgm:cxn modelId="{D2B30702-9F2B-4979-9CBA-E4F7FFC23E73}" srcId="{42DA35C2-590E-4E51-A754-FF605527AA09}" destId="{FC8A45EB-ACA3-4AB8-AFBC-569F7863EE25}" srcOrd="1" destOrd="0" parTransId="{FDEE81A0-0535-47E5-9492-880C288952E1}" sibTransId="{284F9AC6-E7FA-484C-8059-B4CC6F65FD15}"/>
    <dgm:cxn modelId="{1A53FF05-77BC-4189-A750-71A8966D05A2}" srcId="{42DA35C2-590E-4E51-A754-FF605527AA09}" destId="{3028A16E-4AF2-4030-B0CB-C6A51B051E1B}" srcOrd="5" destOrd="0" parTransId="{45B69DA5-9366-40B0-9D3E-F0E9E86CDD00}" sibTransId="{0B4F6B8A-4343-42AD-BF27-E647E94093D1}"/>
    <dgm:cxn modelId="{FE6B280A-0FEB-4684-B402-4D211833533D}" srcId="{42DA35C2-590E-4E51-A754-FF605527AA09}" destId="{843191C2-A09F-4545-8BF5-E9C70932EDA4}" srcOrd="0" destOrd="0" parTransId="{BF874FC5-1F1B-4E87-935F-E94525699865}" sibTransId="{904C874A-BF6F-4274-8542-78E4EA9C30FD}"/>
    <dgm:cxn modelId="{637F150C-CCFF-314B-9066-E66DF3F85D48}" type="presOf" srcId="{FC8A45EB-ACA3-4AB8-AFBC-569F7863EE25}" destId="{CC5FC440-7EA3-D642-8089-B6F216A17435}" srcOrd="0" destOrd="0" presId="urn:microsoft.com/office/officeart/2016/7/layout/VerticalSolidActionList"/>
    <dgm:cxn modelId="{6CC83514-3E44-554B-8AFA-293D673C60D0}" type="presOf" srcId="{843191C2-A09F-4545-8BF5-E9C70932EDA4}" destId="{AD36D181-2073-AE40-AD2E-9D95B2505298}" srcOrd="0" destOrd="0" presId="urn:microsoft.com/office/officeart/2016/7/layout/VerticalSolidActionList"/>
    <dgm:cxn modelId="{F7DA181C-D781-CE4D-8303-4AFE91BB92EA}" type="presOf" srcId="{31043E57-34AB-4F65-BD23-45CEE0C4EF5B}" destId="{51E8508C-FFA3-CF40-97E9-B575506F990E}" srcOrd="0" destOrd="0" presId="urn:microsoft.com/office/officeart/2016/7/layout/VerticalSolidActionList"/>
    <dgm:cxn modelId="{72D54B1F-6CA5-4822-89F2-D9ED7AFE6A97}" srcId="{095AD9B6-E3E7-478E-8943-4A58DCA04496}" destId="{FF2CF348-340E-4605-B719-B3A911BC1F4B}" srcOrd="0" destOrd="0" parTransId="{C8DCF62C-7108-4E92-A6B3-BA95B4F03D6E}" sibTransId="{3F8F24AD-B43B-46B4-979E-775F89E11C12}"/>
    <dgm:cxn modelId="{4F6F781F-3073-41F8-A38D-64F4C1136998}" srcId="{0020D922-A22F-40F4-86C6-75BCA3388F9F}" destId="{6F3C0740-C872-4D02-AC76-D9B1605897DE}" srcOrd="0" destOrd="0" parTransId="{96634217-93EF-4077-AC23-CB61843299B8}" sibTransId="{D20760FF-B0D2-46EC-8871-9B5CFC2B5DEB}"/>
    <dgm:cxn modelId="{880FB726-B570-4F8C-9CBE-E5A06EA1FFA9}" srcId="{42DA35C2-590E-4E51-A754-FF605527AA09}" destId="{0020D922-A22F-40F4-86C6-75BCA3388F9F}" srcOrd="4" destOrd="0" parTransId="{D23B6985-F857-40E9-AC5B-CC764BC5D911}" sibTransId="{AABB1240-0A81-4BAA-9E4C-0B3D556D1C62}"/>
    <dgm:cxn modelId="{85B41D52-8C6B-4D45-87B7-6B243906F053}" type="presOf" srcId="{73B21831-7ECC-499F-920C-DE92245F03DE}" destId="{9DB98081-0426-F34F-94BC-8A4ADED6F248}" srcOrd="0" destOrd="0" presId="urn:microsoft.com/office/officeart/2016/7/layout/VerticalSolidActionList"/>
    <dgm:cxn modelId="{6925E553-B990-BB4A-BF65-7B3AF08857F4}" type="presOf" srcId="{3028A16E-4AF2-4030-B0CB-C6A51B051E1B}" destId="{0B4A5E82-8540-B840-9E64-62A7D2B63287}" srcOrd="0" destOrd="0" presId="urn:microsoft.com/office/officeart/2016/7/layout/VerticalSolidActionList"/>
    <dgm:cxn modelId="{DC355454-DD89-D345-9C04-A38603D05ECE}" type="presOf" srcId="{FF2CF348-340E-4605-B719-B3A911BC1F4B}" destId="{FA235248-F81E-2D43-8A46-93520F246675}" srcOrd="0" destOrd="0" presId="urn:microsoft.com/office/officeart/2016/7/layout/VerticalSolidActionList"/>
    <dgm:cxn modelId="{BF421256-6E48-E143-8579-A9A500B88BE5}" type="presOf" srcId="{02BDE0B3-37BF-4847-8AEE-556B82370F57}" destId="{24EB7984-88A3-154F-B7F3-744F0AB77D21}" srcOrd="0" destOrd="0" presId="urn:microsoft.com/office/officeart/2016/7/layout/VerticalSolidActionList"/>
    <dgm:cxn modelId="{5DA6295B-FBE5-544F-B560-BC3FE883B428}" type="presOf" srcId="{095AD9B6-E3E7-478E-8943-4A58DCA04496}" destId="{BD09E420-1C7C-A242-88F7-EFA1853020B9}" srcOrd="0" destOrd="0" presId="urn:microsoft.com/office/officeart/2016/7/layout/VerticalSolidActionList"/>
    <dgm:cxn modelId="{41EFF77E-A00F-4047-8396-E00FA2FA56BD}" srcId="{61641B54-C646-4275-BCA8-798857358B91}" destId="{73B21831-7ECC-499F-920C-DE92245F03DE}" srcOrd="0" destOrd="0" parTransId="{917FD42F-15D6-4232-AEA4-D5A8E5B94E66}" sibTransId="{047AA6F3-4AD4-471C-966F-A91DB82A9158}"/>
    <dgm:cxn modelId="{A874C58A-63E6-4B4E-985A-819376EDB5F5}" srcId="{FC8A45EB-ACA3-4AB8-AFBC-569F7863EE25}" destId="{02BDE0B3-37BF-4847-8AEE-556B82370F57}" srcOrd="0" destOrd="0" parTransId="{460727A9-29D8-41EE-BE0F-1F9FD8EA1E7D}" sibTransId="{11F23D38-D1FC-4805-A1C4-B6B6AF3A580E}"/>
    <dgm:cxn modelId="{62DBCF9B-9FB0-E040-AD4B-3D959F818751}" type="presOf" srcId="{6F3C0740-C872-4D02-AC76-D9B1605897DE}" destId="{1DB7A4DC-D644-EC45-8E1E-910E830E9608}" srcOrd="0" destOrd="0" presId="urn:microsoft.com/office/officeart/2016/7/layout/VerticalSolidActionList"/>
    <dgm:cxn modelId="{9D1404AD-B016-B647-B99E-6830C3531EB9}" type="presOf" srcId="{0020D922-A22F-40F4-86C6-75BCA3388F9F}" destId="{BC10E801-2E7C-BB43-BE7C-A8855FA0B194}" srcOrd="0" destOrd="0" presId="urn:microsoft.com/office/officeart/2016/7/layout/VerticalSolidActionList"/>
    <dgm:cxn modelId="{046FD3AE-0A21-A947-B0FC-CA4DD2745D8A}" type="presOf" srcId="{61641B54-C646-4275-BCA8-798857358B91}" destId="{E6DEFE7D-72CC-BA41-B986-92A77F4E8E30}" srcOrd="0" destOrd="0" presId="urn:microsoft.com/office/officeart/2016/7/layout/VerticalSolidActionList"/>
    <dgm:cxn modelId="{FCEA4FB8-75A5-A740-85B9-F35FB1571F6B}" type="presOf" srcId="{42DA35C2-590E-4E51-A754-FF605527AA09}" destId="{781B2593-4E82-C54C-A0C7-569ECE1033DF}" srcOrd="0" destOrd="0" presId="urn:microsoft.com/office/officeart/2016/7/layout/VerticalSolidActionList"/>
    <dgm:cxn modelId="{64057FBB-1211-47E5-B003-E6A497B8CA89}" srcId="{42DA35C2-590E-4E51-A754-FF605527AA09}" destId="{095AD9B6-E3E7-478E-8943-4A58DCA04496}" srcOrd="2" destOrd="0" parTransId="{31472667-F375-471A-9FD4-6CA5D41E2E84}" sibTransId="{E47D0707-1523-4076-9CCF-39BC27FC1377}"/>
    <dgm:cxn modelId="{50ABE9C3-FA52-45A5-AB91-F51897BBFEB6}" srcId="{843191C2-A09F-4545-8BF5-E9C70932EDA4}" destId="{003055E5-3873-44D8-87C5-E00B6E04CCE3}" srcOrd="0" destOrd="0" parTransId="{EE4099E2-CEB0-4DDE-95A7-F16BDA75B951}" sibTransId="{8E9C9A9D-8BB6-4C6F-920D-10E5A6CF2E03}"/>
    <dgm:cxn modelId="{6A9B48C4-B9CC-442A-94E7-C7CC761E72F4}" srcId="{42DA35C2-590E-4E51-A754-FF605527AA09}" destId="{61641B54-C646-4275-BCA8-798857358B91}" srcOrd="3" destOrd="0" parTransId="{3BEB8FD1-4F80-4076-9EAB-7264F65F4DA9}" sibTransId="{2035EB8A-3F30-4391-B6A1-B2F1BF83A894}"/>
    <dgm:cxn modelId="{222ECAC9-2196-7249-AB8E-BC3C8A0F01F3}" type="presOf" srcId="{003055E5-3873-44D8-87C5-E00B6E04CCE3}" destId="{886BD988-F1E8-4247-AB2B-1443E07D5609}" srcOrd="0" destOrd="0" presId="urn:microsoft.com/office/officeart/2016/7/layout/VerticalSolidActionList"/>
    <dgm:cxn modelId="{45FA4BCE-4B36-4EC5-839A-EFD6CDE26086}" srcId="{3028A16E-4AF2-4030-B0CB-C6A51B051E1B}" destId="{31043E57-34AB-4F65-BD23-45CEE0C4EF5B}" srcOrd="0" destOrd="0" parTransId="{1558044D-659B-4A89-BDD8-443D9DD5F0EF}" sibTransId="{26FCDE43-9ED8-4B3C-B75F-D9E034880B45}"/>
    <dgm:cxn modelId="{E6BF49C5-E126-8C4E-8173-59ECFA03E51B}" type="presParOf" srcId="{781B2593-4E82-C54C-A0C7-569ECE1033DF}" destId="{BBB1254D-0B3C-1341-902F-246ABE2FA7FB}" srcOrd="0" destOrd="0" presId="urn:microsoft.com/office/officeart/2016/7/layout/VerticalSolidActionList"/>
    <dgm:cxn modelId="{D2F943D7-BF54-F249-A58A-C5178BC33746}" type="presParOf" srcId="{BBB1254D-0B3C-1341-902F-246ABE2FA7FB}" destId="{AD36D181-2073-AE40-AD2E-9D95B2505298}" srcOrd="0" destOrd="0" presId="urn:microsoft.com/office/officeart/2016/7/layout/VerticalSolidActionList"/>
    <dgm:cxn modelId="{67ADCBF6-A20E-7B4A-AEDF-F760B7BDF49F}" type="presParOf" srcId="{BBB1254D-0B3C-1341-902F-246ABE2FA7FB}" destId="{886BD988-F1E8-4247-AB2B-1443E07D5609}" srcOrd="1" destOrd="0" presId="urn:microsoft.com/office/officeart/2016/7/layout/VerticalSolidActionList"/>
    <dgm:cxn modelId="{02B08A15-448F-594C-AB40-1D08D8DDC959}" type="presParOf" srcId="{781B2593-4E82-C54C-A0C7-569ECE1033DF}" destId="{B84E8BAC-CE33-C141-92D2-F86204CEC8CD}" srcOrd="1" destOrd="0" presId="urn:microsoft.com/office/officeart/2016/7/layout/VerticalSolidActionList"/>
    <dgm:cxn modelId="{00C932C8-3CF0-7040-B07D-217D8C4D642C}" type="presParOf" srcId="{781B2593-4E82-C54C-A0C7-569ECE1033DF}" destId="{8FFD554B-FDEF-FE41-8A55-F95CCD9FD298}" srcOrd="2" destOrd="0" presId="urn:microsoft.com/office/officeart/2016/7/layout/VerticalSolidActionList"/>
    <dgm:cxn modelId="{E1417658-8D45-084D-8AF8-C26F8F86A545}" type="presParOf" srcId="{8FFD554B-FDEF-FE41-8A55-F95CCD9FD298}" destId="{CC5FC440-7EA3-D642-8089-B6F216A17435}" srcOrd="0" destOrd="0" presId="urn:microsoft.com/office/officeart/2016/7/layout/VerticalSolidActionList"/>
    <dgm:cxn modelId="{DD7CA2C5-1E81-7641-A31D-E563F55D8D7C}" type="presParOf" srcId="{8FFD554B-FDEF-FE41-8A55-F95CCD9FD298}" destId="{24EB7984-88A3-154F-B7F3-744F0AB77D21}" srcOrd="1" destOrd="0" presId="urn:microsoft.com/office/officeart/2016/7/layout/VerticalSolidActionList"/>
    <dgm:cxn modelId="{7D97E7F8-3791-B04B-93EE-9CB049ABF725}" type="presParOf" srcId="{781B2593-4E82-C54C-A0C7-569ECE1033DF}" destId="{833FBB5D-6829-3C4C-99E8-C9D427884748}" srcOrd="3" destOrd="0" presId="urn:microsoft.com/office/officeart/2016/7/layout/VerticalSolidActionList"/>
    <dgm:cxn modelId="{B0A320BD-E1F3-3C43-9419-58409AF33035}" type="presParOf" srcId="{781B2593-4E82-C54C-A0C7-569ECE1033DF}" destId="{349F6132-7746-D841-9FD6-41AE548A0801}" srcOrd="4" destOrd="0" presId="urn:microsoft.com/office/officeart/2016/7/layout/VerticalSolidActionList"/>
    <dgm:cxn modelId="{B2770EF2-B318-D74F-B249-89B1213998B6}" type="presParOf" srcId="{349F6132-7746-D841-9FD6-41AE548A0801}" destId="{BD09E420-1C7C-A242-88F7-EFA1853020B9}" srcOrd="0" destOrd="0" presId="urn:microsoft.com/office/officeart/2016/7/layout/VerticalSolidActionList"/>
    <dgm:cxn modelId="{45219DA7-A1AF-A94F-BF2D-365E9C39D211}" type="presParOf" srcId="{349F6132-7746-D841-9FD6-41AE548A0801}" destId="{FA235248-F81E-2D43-8A46-93520F246675}" srcOrd="1" destOrd="0" presId="urn:microsoft.com/office/officeart/2016/7/layout/VerticalSolidActionList"/>
    <dgm:cxn modelId="{4927EB83-CF15-7542-A8D4-9D01143D667B}" type="presParOf" srcId="{781B2593-4E82-C54C-A0C7-569ECE1033DF}" destId="{F7B8466B-C15F-A542-B770-88EE7868F001}" srcOrd="5" destOrd="0" presId="urn:microsoft.com/office/officeart/2016/7/layout/VerticalSolidActionList"/>
    <dgm:cxn modelId="{4A99A0A6-65B1-A443-8283-C86DF666398D}" type="presParOf" srcId="{781B2593-4E82-C54C-A0C7-569ECE1033DF}" destId="{7F2D00EB-EA59-0F4F-B62F-4AE3AF6EECBA}" srcOrd="6" destOrd="0" presId="urn:microsoft.com/office/officeart/2016/7/layout/VerticalSolidActionList"/>
    <dgm:cxn modelId="{C0AB0892-FC95-AA4B-891F-B75C65A1D9D3}" type="presParOf" srcId="{7F2D00EB-EA59-0F4F-B62F-4AE3AF6EECBA}" destId="{E6DEFE7D-72CC-BA41-B986-92A77F4E8E30}" srcOrd="0" destOrd="0" presId="urn:microsoft.com/office/officeart/2016/7/layout/VerticalSolidActionList"/>
    <dgm:cxn modelId="{48617798-865B-9745-9FA9-D5435F0F526A}" type="presParOf" srcId="{7F2D00EB-EA59-0F4F-B62F-4AE3AF6EECBA}" destId="{9DB98081-0426-F34F-94BC-8A4ADED6F248}" srcOrd="1" destOrd="0" presId="urn:microsoft.com/office/officeart/2016/7/layout/VerticalSolidActionList"/>
    <dgm:cxn modelId="{3820BFFD-F284-0449-91B8-5F188ED44E13}" type="presParOf" srcId="{781B2593-4E82-C54C-A0C7-569ECE1033DF}" destId="{E162775E-65BD-C94E-9A5F-4D491EB580B4}" srcOrd="7" destOrd="0" presId="urn:microsoft.com/office/officeart/2016/7/layout/VerticalSolidActionList"/>
    <dgm:cxn modelId="{10BD0844-E075-E549-A92B-291FC6927F39}" type="presParOf" srcId="{781B2593-4E82-C54C-A0C7-569ECE1033DF}" destId="{86C66868-EC9F-4E47-A29A-66B5EDE9311B}" srcOrd="8" destOrd="0" presId="urn:microsoft.com/office/officeart/2016/7/layout/VerticalSolidActionList"/>
    <dgm:cxn modelId="{B134ECB2-84F1-E74F-A0AE-FBBC8488A0A3}" type="presParOf" srcId="{86C66868-EC9F-4E47-A29A-66B5EDE9311B}" destId="{BC10E801-2E7C-BB43-BE7C-A8855FA0B194}" srcOrd="0" destOrd="0" presId="urn:microsoft.com/office/officeart/2016/7/layout/VerticalSolidActionList"/>
    <dgm:cxn modelId="{4AB3C867-BE99-C94C-95CA-5961A65B2BD0}" type="presParOf" srcId="{86C66868-EC9F-4E47-A29A-66B5EDE9311B}" destId="{1DB7A4DC-D644-EC45-8E1E-910E830E9608}" srcOrd="1" destOrd="0" presId="urn:microsoft.com/office/officeart/2016/7/layout/VerticalSolidActionList"/>
    <dgm:cxn modelId="{F16D8246-D9DA-0C4B-864C-783949124863}" type="presParOf" srcId="{781B2593-4E82-C54C-A0C7-569ECE1033DF}" destId="{FFCFA253-6943-024A-AEFA-5BBA0DF851D3}" srcOrd="9" destOrd="0" presId="urn:microsoft.com/office/officeart/2016/7/layout/VerticalSolidActionList"/>
    <dgm:cxn modelId="{94B46D56-8F51-074F-9DDE-F6092E68BB04}" type="presParOf" srcId="{781B2593-4E82-C54C-A0C7-569ECE1033DF}" destId="{D1765203-069B-1046-A16A-D05E09354E00}" srcOrd="10" destOrd="0" presId="urn:microsoft.com/office/officeart/2016/7/layout/VerticalSolidActionList"/>
    <dgm:cxn modelId="{F8F7F1BA-5BC6-B54E-ACD8-589494C04BCC}" type="presParOf" srcId="{D1765203-069B-1046-A16A-D05E09354E00}" destId="{0B4A5E82-8540-B840-9E64-62A7D2B63287}" srcOrd="0" destOrd="0" presId="urn:microsoft.com/office/officeart/2016/7/layout/VerticalSolidActionList"/>
    <dgm:cxn modelId="{88C1DCDF-D8D8-644E-929E-BE3B07AD34F1}" type="presParOf" srcId="{D1765203-069B-1046-A16A-D05E09354E00}" destId="{51E8508C-FFA3-CF40-97E9-B575506F990E}" srcOrd="1" destOrd="0" presId="urn:microsoft.com/office/officeart/2016/7/layout/VerticalSolidAction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B9EE45B-D490-469D-8BB3-C52E82EB04EB}">
      <dsp:nvSpPr>
        <dsp:cNvPr id="0" name=""/>
        <dsp:cNvSpPr/>
      </dsp:nvSpPr>
      <dsp:spPr>
        <a:xfrm>
          <a:off x="705263" y="986691"/>
          <a:ext cx="1799996" cy="1799996"/>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B5B42D6B-8797-4282-B350-E6E1409FC73E}">
      <dsp:nvSpPr>
        <dsp:cNvPr id="0" name=""/>
        <dsp:cNvSpPr/>
      </dsp:nvSpPr>
      <dsp:spPr>
        <a:xfrm>
          <a:off x="569079" y="2865398"/>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On-Premise Deployment</a:t>
          </a:r>
          <a:endParaRPr lang="en-US" sz="2300" kern="1200" dirty="0"/>
        </a:p>
      </dsp:txBody>
      <dsp:txXfrm>
        <a:off x="569079" y="2865398"/>
        <a:ext cx="2072362" cy="720000"/>
      </dsp:txXfrm>
    </dsp:sp>
    <dsp:sp modelId="{03C14CAB-BEC5-42D0-8F96-D743FC69AF76}">
      <dsp:nvSpPr>
        <dsp:cNvPr id="0" name=""/>
        <dsp:cNvSpPr/>
      </dsp:nvSpPr>
      <dsp:spPr>
        <a:xfrm>
          <a:off x="3140289" y="986691"/>
          <a:ext cx="1799996" cy="1799996"/>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10DFFC65-EA9C-4D55-BEE2-13A580B6F2AF}">
      <dsp:nvSpPr>
        <dsp:cNvPr id="0" name=""/>
        <dsp:cNvSpPr/>
      </dsp:nvSpPr>
      <dsp:spPr>
        <a:xfrm>
          <a:off x="3004105" y="2875910"/>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Custom-Trained Models</a:t>
          </a:r>
          <a:endParaRPr lang="en-US" sz="2300" kern="1200" dirty="0"/>
        </a:p>
      </dsp:txBody>
      <dsp:txXfrm>
        <a:off x="3004105" y="2875910"/>
        <a:ext cx="2072362" cy="720000"/>
      </dsp:txXfrm>
    </dsp:sp>
    <dsp:sp modelId="{6CFBD489-00AB-4EEC-BFBB-3BCE93E92E4C}">
      <dsp:nvSpPr>
        <dsp:cNvPr id="0" name=""/>
        <dsp:cNvSpPr/>
      </dsp:nvSpPr>
      <dsp:spPr>
        <a:xfrm>
          <a:off x="5575314" y="986691"/>
          <a:ext cx="1799996" cy="1799996"/>
        </a:xfrm>
        <a:prstGeom prst="rect">
          <a:avLst/>
        </a:prstGeom>
        <a:blipFill>
          <a:blip xmlns:r="http://schemas.openxmlformats.org/officeDocument/2006/relationships" r:embed="rId5">
            <a:extLst>
              <a:ext uri="{96DAC541-7B7A-43D3-8B79-37D633B846F1}">
                <asvg:svgBlip xmlns:asvg="http://schemas.microsoft.com/office/drawing/2016/SVG/main" r:embed="rId6"/>
              </a:ext>
            </a:extLst>
          </a:blip>
          <a:srcRect/>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9058A12C-50BC-44C5-9F13-144A7FAADAC5}">
      <dsp:nvSpPr>
        <dsp:cNvPr id="0" name=""/>
        <dsp:cNvSpPr/>
      </dsp:nvSpPr>
      <dsp:spPr>
        <a:xfrm>
          <a:off x="5453203" y="286973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Easy to Use</a:t>
          </a:r>
          <a:endParaRPr lang="en-US" sz="2300" kern="1200" dirty="0"/>
        </a:p>
      </dsp:txBody>
      <dsp:txXfrm>
        <a:off x="5453203" y="2869733"/>
        <a:ext cx="2072362" cy="720000"/>
      </dsp:txXfrm>
    </dsp:sp>
    <dsp:sp modelId="{8FD5AF97-FB36-4134-8C4F-CC86093C0D28}">
      <dsp:nvSpPr>
        <dsp:cNvPr id="0" name=""/>
        <dsp:cNvSpPr/>
      </dsp:nvSpPr>
      <dsp:spPr>
        <a:xfrm>
          <a:off x="8010340" y="986691"/>
          <a:ext cx="1799996" cy="1799996"/>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sp>
    <dsp:sp modelId="{31350908-7FDA-4EBA-B2BA-CDFA75159056}">
      <dsp:nvSpPr>
        <dsp:cNvPr id="0" name=""/>
        <dsp:cNvSpPr/>
      </dsp:nvSpPr>
      <dsp:spPr>
        <a:xfrm>
          <a:off x="7944472" y="2869733"/>
          <a:ext cx="2072362" cy="720000"/>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1022350">
            <a:lnSpc>
              <a:spcPct val="100000"/>
            </a:lnSpc>
            <a:spcBef>
              <a:spcPct val="0"/>
            </a:spcBef>
            <a:spcAft>
              <a:spcPct val="35000"/>
            </a:spcAft>
            <a:buNone/>
          </a:pPr>
          <a:r>
            <a:rPr lang="en-GB" sz="2300" b="1" kern="1200" dirty="0"/>
            <a:t>Affordable &amp; Scalable</a:t>
          </a:r>
          <a:endParaRPr lang="en-US" sz="2300" kern="1200" dirty="0"/>
        </a:p>
      </dsp:txBody>
      <dsp:txXfrm>
        <a:off x="7944472" y="2869733"/>
        <a:ext cx="2072362" cy="72000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86BD988-F1E8-4247-AB2B-1443E07D5609}">
      <dsp:nvSpPr>
        <dsp:cNvPr id="0" name=""/>
        <dsp:cNvSpPr/>
      </dsp:nvSpPr>
      <dsp:spPr>
        <a:xfrm>
          <a:off x="2103120" y="531"/>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Purpose-built for mid-market companies (50-500 employees) with enterprise AI needs but SMB budgets and complexity requirements.</a:t>
          </a:r>
          <a:endParaRPr lang="en-US" sz="2000" kern="1200" dirty="0"/>
        </a:p>
      </dsp:txBody>
      <dsp:txXfrm>
        <a:off x="2103120" y="531"/>
        <a:ext cx="8412480" cy="690519"/>
      </dsp:txXfrm>
    </dsp:sp>
    <dsp:sp modelId="{AD36D181-2073-AE40-AD2E-9D95B2505298}">
      <dsp:nvSpPr>
        <dsp:cNvPr id="0" name=""/>
        <dsp:cNvSpPr/>
      </dsp:nvSpPr>
      <dsp:spPr>
        <a:xfrm>
          <a:off x="0" y="531"/>
          <a:ext cx="2103120" cy="690519"/>
        </a:xfrm>
        <a:prstGeom prst="rect">
          <a:avLst/>
        </a:prstGeom>
        <a:gradFill rotWithShape="0">
          <a:gsLst>
            <a:gs pos="0">
              <a:schemeClr val="accent2">
                <a:alpha val="90000"/>
                <a:hueOff val="0"/>
                <a:satOff val="0"/>
                <a:lumOff val="0"/>
                <a:alphaOff val="0"/>
                <a:satMod val="103000"/>
                <a:lumMod val="102000"/>
                <a:tint val="94000"/>
              </a:schemeClr>
            </a:gs>
            <a:gs pos="50000">
              <a:schemeClr val="accent2">
                <a:alpha val="90000"/>
                <a:hueOff val="0"/>
                <a:satOff val="0"/>
                <a:lumOff val="0"/>
                <a:alphaOff val="0"/>
                <a:satMod val="110000"/>
                <a:lumMod val="100000"/>
                <a:shade val="100000"/>
              </a:schemeClr>
            </a:gs>
            <a:gs pos="100000">
              <a:schemeClr val="accent2">
                <a:alpha val="90000"/>
                <a:hueOff val="0"/>
                <a:satOff val="0"/>
                <a:lumOff val="0"/>
                <a:alphaOff val="0"/>
                <a:lumMod val="99000"/>
                <a:satMod val="120000"/>
                <a:shade val="78000"/>
              </a:schemeClr>
            </a:gs>
          </a:gsLst>
          <a:lin ang="5400000" scaled="0"/>
        </a:gradFill>
        <a:ln w="12700" cap="flat" cmpd="sng" algn="ctr">
          <a:solidFill>
            <a:schemeClr val="accent2">
              <a:alpha val="90000"/>
              <a:hueOff val="0"/>
              <a:satOff val="0"/>
              <a:lumOff val="0"/>
              <a:alphaOff val="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a:t>1. SMB-FIRST APPROACH</a:t>
          </a:r>
          <a:endParaRPr lang="en-US" sz="1900" kern="1200"/>
        </a:p>
      </dsp:txBody>
      <dsp:txXfrm>
        <a:off x="0" y="531"/>
        <a:ext cx="2103120" cy="690519"/>
      </dsp:txXfrm>
    </dsp:sp>
    <dsp:sp modelId="{24EB7984-88A3-154F-B7F3-744F0AB77D21}">
      <dsp:nvSpPr>
        <dsp:cNvPr id="0" name=""/>
        <dsp:cNvSpPr/>
      </dsp:nvSpPr>
      <dsp:spPr>
        <a:xfrm>
          <a:off x="2103120" y="732482"/>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Zero cloud dependency ensures complete data privacy - perfect for regulated industries requiring confidentiality.</a:t>
          </a:r>
          <a:endParaRPr lang="en-US" sz="2000" kern="1200" dirty="0"/>
        </a:p>
      </dsp:txBody>
      <dsp:txXfrm>
        <a:off x="2103120" y="732482"/>
        <a:ext cx="8412480" cy="690519"/>
      </dsp:txXfrm>
    </dsp:sp>
    <dsp:sp modelId="{CC5FC440-7EA3-D642-8089-B6F216A17435}">
      <dsp:nvSpPr>
        <dsp:cNvPr id="0" name=""/>
        <dsp:cNvSpPr/>
      </dsp:nvSpPr>
      <dsp:spPr>
        <a:xfrm>
          <a:off x="0" y="732482"/>
          <a:ext cx="2103120" cy="690519"/>
        </a:xfrm>
        <a:prstGeom prst="rect">
          <a:avLst/>
        </a:prstGeom>
        <a:gradFill rotWithShape="0">
          <a:gsLst>
            <a:gs pos="0">
              <a:schemeClr val="accent2">
                <a:alpha val="90000"/>
                <a:hueOff val="0"/>
                <a:satOff val="0"/>
                <a:lumOff val="0"/>
                <a:alphaOff val="-8000"/>
                <a:satMod val="103000"/>
                <a:lumMod val="102000"/>
                <a:tint val="94000"/>
              </a:schemeClr>
            </a:gs>
            <a:gs pos="50000">
              <a:schemeClr val="accent2">
                <a:alpha val="90000"/>
                <a:hueOff val="0"/>
                <a:satOff val="0"/>
                <a:lumOff val="0"/>
                <a:alphaOff val="-8000"/>
                <a:satMod val="110000"/>
                <a:lumMod val="100000"/>
                <a:shade val="100000"/>
              </a:schemeClr>
            </a:gs>
            <a:gs pos="100000">
              <a:schemeClr val="accent2">
                <a:alpha val="90000"/>
                <a:hueOff val="0"/>
                <a:satOff val="0"/>
                <a:lumOff val="0"/>
                <a:alphaOff val="-8000"/>
                <a:lumMod val="99000"/>
                <a:satMod val="120000"/>
                <a:shade val="78000"/>
              </a:schemeClr>
            </a:gs>
          </a:gsLst>
          <a:lin ang="5400000" scaled="0"/>
        </a:gradFill>
        <a:ln w="12700" cap="flat" cmpd="sng" algn="ctr">
          <a:solidFill>
            <a:schemeClr val="accent2">
              <a:alpha val="90000"/>
              <a:hueOff val="0"/>
              <a:satOff val="0"/>
              <a:lumOff val="0"/>
              <a:alphaOff val="-8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dirty="0"/>
            <a:t>2. TOTAL DATA CONTROL</a:t>
          </a:r>
          <a:endParaRPr lang="en-US" sz="1900" kern="1200" dirty="0"/>
        </a:p>
      </dsp:txBody>
      <dsp:txXfrm>
        <a:off x="0" y="732482"/>
        <a:ext cx="2103120" cy="690519"/>
      </dsp:txXfrm>
    </dsp:sp>
    <dsp:sp modelId="{FA235248-F81E-2D43-8A46-93520F246675}">
      <dsp:nvSpPr>
        <dsp:cNvPr id="0" name=""/>
        <dsp:cNvSpPr/>
      </dsp:nvSpPr>
      <dsp:spPr>
        <a:xfrm>
          <a:off x="2103120" y="1464433"/>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10x less expensive than enterprise solutions with no ongoing API costs and predictable £25K pricing.</a:t>
          </a:r>
          <a:endParaRPr lang="en-US" sz="2000" kern="1200" dirty="0"/>
        </a:p>
      </dsp:txBody>
      <dsp:txXfrm>
        <a:off x="2103120" y="1464433"/>
        <a:ext cx="8412480" cy="690519"/>
      </dsp:txXfrm>
    </dsp:sp>
    <dsp:sp modelId="{BD09E420-1C7C-A242-88F7-EFA1853020B9}">
      <dsp:nvSpPr>
        <dsp:cNvPr id="0" name=""/>
        <dsp:cNvSpPr/>
      </dsp:nvSpPr>
      <dsp:spPr>
        <a:xfrm>
          <a:off x="0" y="1464433"/>
          <a:ext cx="2103120" cy="690519"/>
        </a:xfrm>
        <a:prstGeom prst="rect">
          <a:avLst/>
        </a:prstGeom>
        <a:gradFill rotWithShape="0">
          <a:gsLst>
            <a:gs pos="0">
              <a:schemeClr val="accent2">
                <a:alpha val="90000"/>
                <a:hueOff val="0"/>
                <a:satOff val="0"/>
                <a:lumOff val="0"/>
                <a:alphaOff val="-16000"/>
                <a:satMod val="103000"/>
                <a:lumMod val="102000"/>
                <a:tint val="94000"/>
              </a:schemeClr>
            </a:gs>
            <a:gs pos="50000">
              <a:schemeClr val="accent2">
                <a:alpha val="90000"/>
                <a:hueOff val="0"/>
                <a:satOff val="0"/>
                <a:lumOff val="0"/>
                <a:alphaOff val="-16000"/>
                <a:satMod val="110000"/>
                <a:lumMod val="100000"/>
                <a:shade val="100000"/>
              </a:schemeClr>
            </a:gs>
            <a:gs pos="100000">
              <a:schemeClr val="accent2">
                <a:alpha val="90000"/>
                <a:hueOff val="0"/>
                <a:satOff val="0"/>
                <a:lumOff val="0"/>
                <a:alphaOff val="-16000"/>
                <a:lumMod val="99000"/>
                <a:satMod val="120000"/>
                <a:shade val="78000"/>
              </a:schemeClr>
            </a:gs>
          </a:gsLst>
          <a:lin ang="5400000" scaled="0"/>
        </a:gradFill>
        <a:ln w="12700" cap="flat" cmpd="sng" algn="ctr">
          <a:solidFill>
            <a:schemeClr val="accent2">
              <a:alpha val="90000"/>
              <a:hueOff val="0"/>
              <a:satOff val="0"/>
              <a:lumOff val="0"/>
              <a:alphaOff val="-16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a:t>3. COST ADVANTAGE</a:t>
          </a:r>
          <a:endParaRPr lang="en-US" sz="1900" kern="1200"/>
        </a:p>
      </dsp:txBody>
      <dsp:txXfrm>
        <a:off x="0" y="1464433"/>
        <a:ext cx="2103120" cy="690519"/>
      </dsp:txXfrm>
    </dsp:sp>
    <dsp:sp modelId="{9DB98081-0426-F34F-94BC-8A4ADED6F248}">
      <dsp:nvSpPr>
        <dsp:cNvPr id="0" name=""/>
        <dsp:cNvSpPr/>
      </dsp:nvSpPr>
      <dsp:spPr>
        <a:xfrm>
          <a:off x="2103120" y="2196384"/>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30-day implementation vs 12+ months for enterprise platforms, with turnkey support included.</a:t>
          </a:r>
          <a:endParaRPr lang="en-US" sz="2000" kern="1200" dirty="0"/>
        </a:p>
      </dsp:txBody>
      <dsp:txXfrm>
        <a:off x="2103120" y="2196384"/>
        <a:ext cx="8412480" cy="690519"/>
      </dsp:txXfrm>
    </dsp:sp>
    <dsp:sp modelId="{E6DEFE7D-72CC-BA41-B986-92A77F4E8E30}">
      <dsp:nvSpPr>
        <dsp:cNvPr id="0" name=""/>
        <dsp:cNvSpPr/>
      </dsp:nvSpPr>
      <dsp:spPr>
        <a:xfrm>
          <a:off x="0" y="2196384"/>
          <a:ext cx="2103120" cy="690519"/>
        </a:xfrm>
        <a:prstGeom prst="rect">
          <a:avLst/>
        </a:prstGeom>
        <a:gradFill rotWithShape="0">
          <a:gsLst>
            <a:gs pos="0">
              <a:schemeClr val="accent2">
                <a:alpha val="90000"/>
                <a:hueOff val="0"/>
                <a:satOff val="0"/>
                <a:lumOff val="0"/>
                <a:alphaOff val="-24000"/>
                <a:satMod val="103000"/>
                <a:lumMod val="102000"/>
                <a:tint val="94000"/>
              </a:schemeClr>
            </a:gs>
            <a:gs pos="50000">
              <a:schemeClr val="accent2">
                <a:alpha val="90000"/>
                <a:hueOff val="0"/>
                <a:satOff val="0"/>
                <a:lumOff val="0"/>
                <a:alphaOff val="-24000"/>
                <a:satMod val="110000"/>
                <a:lumMod val="100000"/>
                <a:shade val="100000"/>
              </a:schemeClr>
            </a:gs>
            <a:gs pos="100000">
              <a:schemeClr val="accent2">
                <a:alpha val="90000"/>
                <a:hueOff val="0"/>
                <a:satOff val="0"/>
                <a:lumOff val="0"/>
                <a:alphaOff val="-24000"/>
                <a:lumMod val="99000"/>
                <a:satMod val="120000"/>
                <a:shade val="78000"/>
              </a:schemeClr>
            </a:gs>
          </a:gsLst>
          <a:lin ang="5400000" scaled="0"/>
        </a:gradFill>
        <a:ln w="12700" cap="flat" cmpd="sng" algn="ctr">
          <a:solidFill>
            <a:schemeClr val="accent2">
              <a:alpha val="90000"/>
              <a:hueOff val="0"/>
              <a:satOff val="0"/>
              <a:lumOff val="0"/>
              <a:alphaOff val="-24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a:t>4. RAPID DEPLOYMENT</a:t>
          </a:r>
          <a:endParaRPr lang="en-US" sz="1900" kern="1200"/>
        </a:p>
      </dsp:txBody>
      <dsp:txXfrm>
        <a:off x="0" y="2196384"/>
        <a:ext cx="2103120" cy="690519"/>
      </dsp:txXfrm>
    </dsp:sp>
    <dsp:sp modelId="{1DB7A4DC-D644-EC45-8E1E-910E830E9608}">
      <dsp:nvSpPr>
        <dsp:cNvPr id="0" name=""/>
        <dsp:cNvSpPr/>
      </dsp:nvSpPr>
      <dsp:spPr>
        <a:xfrm>
          <a:off x="2103120" y="2928335"/>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Pre-configured for manufacturing, finance, healthcare, and legal with built-in compliance frameworks.</a:t>
          </a:r>
          <a:endParaRPr lang="en-US" sz="2000" kern="1200" dirty="0"/>
        </a:p>
      </dsp:txBody>
      <dsp:txXfrm>
        <a:off x="2103120" y="2928335"/>
        <a:ext cx="8412480" cy="690519"/>
      </dsp:txXfrm>
    </dsp:sp>
    <dsp:sp modelId="{BC10E801-2E7C-BB43-BE7C-A8855FA0B194}">
      <dsp:nvSpPr>
        <dsp:cNvPr id="0" name=""/>
        <dsp:cNvSpPr/>
      </dsp:nvSpPr>
      <dsp:spPr>
        <a:xfrm>
          <a:off x="0" y="2928335"/>
          <a:ext cx="2103120" cy="690519"/>
        </a:xfrm>
        <a:prstGeom prst="rect">
          <a:avLst/>
        </a:prstGeom>
        <a:gradFill rotWithShape="0">
          <a:gsLst>
            <a:gs pos="0">
              <a:schemeClr val="accent2">
                <a:alpha val="90000"/>
                <a:hueOff val="0"/>
                <a:satOff val="0"/>
                <a:lumOff val="0"/>
                <a:alphaOff val="-32000"/>
                <a:satMod val="103000"/>
                <a:lumMod val="102000"/>
                <a:tint val="94000"/>
              </a:schemeClr>
            </a:gs>
            <a:gs pos="50000">
              <a:schemeClr val="accent2">
                <a:alpha val="90000"/>
                <a:hueOff val="0"/>
                <a:satOff val="0"/>
                <a:lumOff val="0"/>
                <a:alphaOff val="-32000"/>
                <a:satMod val="110000"/>
                <a:lumMod val="100000"/>
                <a:shade val="100000"/>
              </a:schemeClr>
            </a:gs>
            <a:gs pos="100000">
              <a:schemeClr val="accent2">
                <a:alpha val="90000"/>
                <a:hueOff val="0"/>
                <a:satOff val="0"/>
                <a:lumOff val="0"/>
                <a:alphaOff val="-32000"/>
                <a:lumMod val="99000"/>
                <a:satMod val="120000"/>
                <a:shade val="78000"/>
              </a:schemeClr>
            </a:gs>
          </a:gsLst>
          <a:lin ang="5400000" scaled="0"/>
        </a:gradFill>
        <a:ln w="12700" cap="flat" cmpd="sng" algn="ctr">
          <a:solidFill>
            <a:schemeClr val="accent2">
              <a:alpha val="90000"/>
              <a:hueOff val="0"/>
              <a:satOff val="0"/>
              <a:lumOff val="0"/>
              <a:alphaOff val="-32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a:t>5. INDUSTRY EXPERTISE</a:t>
          </a:r>
          <a:endParaRPr lang="en-US" sz="1900" kern="1200"/>
        </a:p>
      </dsp:txBody>
      <dsp:txXfrm>
        <a:off x="0" y="2928335"/>
        <a:ext cx="2103120" cy="690519"/>
      </dsp:txXfrm>
    </dsp:sp>
    <dsp:sp modelId="{51E8508C-FFA3-CF40-97E9-B575506F990E}">
      <dsp:nvSpPr>
        <dsp:cNvPr id="0" name=""/>
        <dsp:cNvSpPr/>
      </dsp:nvSpPr>
      <dsp:spPr>
        <a:xfrm>
          <a:off x="2103120" y="3660286"/>
          <a:ext cx="8412480" cy="690519"/>
        </a:xfrm>
        <a:prstGeom prst="rect">
          <a:avLst/>
        </a:prstGeom>
        <a:solidFill>
          <a:schemeClr val="accent2">
            <a:alpha val="90000"/>
            <a:tint val="40000"/>
            <a:hueOff val="0"/>
            <a:satOff val="0"/>
            <a:lumOff val="0"/>
            <a:alphaOff val="0"/>
          </a:schemeClr>
        </a:solidFill>
        <a:ln w="12700" cap="flat" cmpd="sng" algn="ctr">
          <a:solidFill>
            <a:schemeClr val="accent2">
              <a:alpha val="90000"/>
              <a:tint val="40000"/>
              <a:hueOff val="0"/>
              <a:satOff val="0"/>
              <a:lumOff val="0"/>
              <a:alphaOff val="0"/>
            </a:schemeClr>
          </a:solidFill>
          <a:prstDash val="solid"/>
          <a:miter lim="800000"/>
        </a:ln>
        <a:effectLst/>
      </dsp:spPr>
      <dsp:style>
        <a:lnRef idx="1">
          <a:scrgbClr r="0" g="0" b="0"/>
        </a:lnRef>
        <a:fillRef idx="1">
          <a:scrgbClr r="0" g="0" b="0"/>
        </a:fillRef>
        <a:effectRef idx="2">
          <a:scrgbClr r="0" g="0" b="0"/>
        </a:effectRef>
        <a:fontRef idx="minor"/>
      </dsp:style>
      <dsp:txBody>
        <a:bodyPr spcFirstLastPara="0" vert="horz" wrap="square" lIns="163225" tIns="175392" rIns="163225" bIns="175392" numCol="1" spcCol="1270" anchor="ctr" anchorCtr="0">
          <a:noAutofit/>
        </a:bodyPr>
        <a:lstStyle/>
        <a:p>
          <a:pPr marL="0" lvl="0" indent="0" algn="l" defTabSz="889000">
            <a:lnSpc>
              <a:spcPct val="90000"/>
            </a:lnSpc>
            <a:spcBef>
              <a:spcPct val="0"/>
            </a:spcBef>
            <a:spcAft>
              <a:spcPct val="35000"/>
            </a:spcAft>
            <a:buNone/>
          </a:pPr>
          <a:r>
            <a:rPr lang="en-GB" sz="2000" kern="1200" dirty="0"/>
            <a:t>Clear revenue model with 20% commissions and £5K per deployment targeting the underserved SMB market.</a:t>
          </a:r>
          <a:endParaRPr lang="en-US" sz="2000" kern="1200" dirty="0"/>
        </a:p>
      </dsp:txBody>
      <dsp:txXfrm>
        <a:off x="2103120" y="3660286"/>
        <a:ext cx="8412480" cy="690519"/>
      </dsp:txXfrm>
    </dsp:sp>
    <dsp:sp modelId="{0B4A5E82-8540-B840-9E64-62A7D2B63287}">
      <dsp:nvSpPr>
        <dsp:cNvPr id="0" name=""/>
        <dsp:cNvSpPr/>
      </dsp:nvSpPr>
      <dsp:spPr>
        <a:xfrm>
          <a:off x="0" y="3660286"/>
          <a:ext cx="2103120" cy="690519"/>
        </a:xfrm>
        <a:prstGeom prst="rect">
          <a:avLst/>
        </a:prstGeom>
        <a:gradFill rotWithShape="0">
          <a:gsLst>
            <a:gs pos="0">
              <a:schemeClr val="accent2">
                <a:alpha val="90000"/>
                <a:hueOff val="0"/>
                <a:satOff val="0"/>
                <a:lumOff val="0"/>
                <a:alphaOff val="-40000"/>
                <a:satMod val="103000"/>
                <a:lumMod val="102000"/>
                <a:tint val="94000"/>
              </a:schemeClr>
            </a:gs>
            <a:gs pos="50000">
              <a:schemeClr val="accent2">
                <a:alpha val="90000"/>
                <a:hueOff val="0"/>
                <a:satOff val="0"/>
                <a:lumOff val="0"/>
                <a:alphaOff val="-40000"/>
                <a:satMod val="110000"/>
                <a:lumMod val="100000"/>
                <a:shade val="100000"/>
              </a:schemeClr>
            </a:gs>
            <a:gs pos="100000">
              <a:schemeClr val="accent2">
                <a:alpha val="90000"/>
                <a:hueOff val="0"/>
                <a:satOff val="0"/>
                <a:lumOff val="0"/>
                <a:alphaOff val="-40000"/>
                <a:lumMod val="99000"/>
                <a:satMod val="120000"/>
                <a:shade val="78000"/>
              </a:schemeClr>
            </a:gs>
          </a:gsLst>
          <a:lin ang="5400000" scaled="0"/>
        </a:gradFill>
        <a:ln w="12700" cap="flat" cmpd="sng" algn="ctr">
          <a:solidFill>
            <a:schemeClr val="accent2">
              <a:alpha val="90000"/>
              <a:hueOff val="0"/>
              <a:satOff val="0"/>
              <a:lumOff val="0"/>
              <a:alphaOff val="-40000"/>
            </a:schemeClr>
          </a:solidFill>
          <a:prstDash val="solid"/>
          <a:miter lim="800000"/>
        </a:ln>
        <a:effectLst>
          <a:outerShdw blurRad="57150" dist="19050" dir="5400000" algn="ctr" rotWithShape="0">
            <a:srgbClr val="000000">
              <a:alpha val="63000"/>
            </a:srgbClr>
          </a:outerShdw>
        </a:effectLst>
      </dsp:spPr>
      <dsp:style>
        <a:lnRef idx="1">
          <a:scrgbClr r="0" g="0" b="0"/>
        </a:lnRef>
        <a:fillRef idx="3">
          <a:scrgbClr r="0" g="0" b="0"/>
        </a:fillRef>
        <a:effectRef idx="3">
          <a:scrgbClr r="0" g="0" b="0"/>
        </a:effectRef>
        <a:fontRef idx="minor">
          <a:schemeClr val="lt1"/>
        </a:fontRef>
      </dsp:style>
      <dsp:txBody>
        <a:bodyPr spcFirstLastPara="0" vert="horz" wrap="square" lIns="111290" tIns="68208" rIns="111290" bIns="68208" numCol="1" spcCol="1270" anchor="ctr" anchorCtr="0">
          <a:noAutofit/>
        </a:bodyPr>
        <a:lstStyle/>
        <a:p>
          <a:pPr marL="0" lvl="0" indent="0" algn="ctr" defTabSz="844550">
            <a:lnSpc>
              <a:spcPct val="90000"/>
            </a:lnSpc>
            <a:spcBef>
              <a:spcPct val="0"/>
            </a:spcBef>
            <a:spcAft>
              <a:spcPct val="35000"/>
            </a:spcAft>
            <a:buNone/>
          </a:pPr>
          <a:r>
            <a:rPr lang="en-GB" sz="1900" b="1" kern="1200"/>
            <a:t>6. PROVEN ROI MODEL</a:t>
          </a:r>
          <a:endParaRPr lang="en-US" sz="1900" kern="1200"/>
        </a:p>
      </dsp:txBody>
      <dsp:txXfrm>
        <a:off x="0" y="3660286"/>
        <a:ext cx="2103120" cy="690519"/>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layout2.xml><?xml version="1.0" encoding="utf-8"?>
<dgm:layoutDef xmlns:dgm="http://schemas.openxmlformats.org/drawingml/2006/diagram" xmlns:a="http://schemas.openxmlformats.org/drawingml/2006/main" uniqueId="urn:microsoft.com/office/officeart/2016/7/layout/VerticalSolidActionList">
  <dgm:title val="Vertical Solid Action List"/>
  <dgm:desc val="Use to show non-sequential or grouped lists of information. Works well with large amounts of text. All text has the same level of emphasis, and direction is not implied."/>
  <dgm:catLst>
    <dgm:cat type="list" pri="5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 modelId="5">
          <dgm:prSet phldr="1"/>
        </dgm:pt>
        <dgm:pt modelId="51">
          <dgm:prSet phldr="1"/>
        </dgm:pt>
      </dgm:ptLst>
      <dgm:cxnLst>
        <dgm:cxn modelId="4" srcId="0" destId="1" srcOrd="0" destOrd="0"/>
        <dgm:cxn modelId="5" srcId="0" destId="2" srcOrd="1" destOrd="0"/>
        <dgm:cxn modelId="6" srcId="0" destId="3" srcOrd="2" destOrd="0"/>
        <dgm:cxn modelId="7" srcId="0" destId="4" srcOrd="3" destOrd="0"/>
        <dgm:cxn modelId="8" srcId="0" destId="5" srcOrd="4" destOrd="0"/>
        <dgm:cxn modelId="13" srcId="1" destId="11" srcOrd="0" destOrd="0"/>
        <dgm:cxn modelId="23" srcId="2" destId="21" srcOrd="0" destOrd="0"/>
        <dgm:cxn modelId="33" srcId="3" destId="31" srcOrd="0" destOrd="0"/>
        <dgm:cxn modelId="43" srcId="4" destId="41" srcOrd="0" destOrd="0"/>
        <dgm:cxn modelId="53" srcId="5" destId="51" srcOrd="0"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6"/>
      <dgm:constr type="primFontSz" for="des" forName="parentText" op="equ" val="28"/>
      <dgm:constr type="primFontSz" for="des" forName="descendantText" refType="primFontSz" refFor="des" refForName="parentText" op="lte" fact="0.82"/>
      <dgm:constr type="primFontSz" for="des" forName="parentText" refType="primFontSz" refFor="des" refForName="descendantText" op="lte" fact="1.25"/>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2"/>
          <dgm:constr type="w" for="ch" forName="descendantText" refType="w" fact="0.8"/>
          <dgm:constr type="h" for="ch" forName="parentText" refType="h"/>
          <dgm:constr type="h" for="ch" forName="descendantText" refType="h" refFor="ch" refForName="parentText"/>
        </dgm:constrLst>
        <dgm:ruleLst/>
        <dgm:layoutNode name="parentText" styleLbl="alignNode1">
          <dgm:varLst>
            <dgm:chMax val="1"/>
            <dgm:bulletEnabled/>
          </dgm:varLst>
          <dgm:alg type="tx"/>
          <dgm:shape xmlns:r="http://schemas.openxmlformats.org/officeDocument/2006/relationships" type="rect" r:blip="" zOrderOff="3">
            <dgm:adjLst/>
          </dgm:shape>
          <dgm:presOf axis="self" ptType="node"/>
          <dgm:constrLst>
            <dgm:constr type="tMarg" refType="h" fact="0.28"/>
            <dgm:constr type="bMarg" refType="h" fact="0.28"/>
            <dgm:constr type="lMarg" refType="w" fact="0.15"/>
            <dgm:constr type="rMarg" refType="w" fact="0.15"/>
          </dgm:constrLst>
          <dgm:ruleLst>
            <dgm:rule type="primFontSz" val="15" fact="NaN" max="NaN"/>
          </dgm:ruleLst>
        </dgm:layoutNode>
        <dgm:layoutNode name="descendantText" styleLbl="alignAccFollowNode1">
          <dgm:varLst>
            <dgm:bulletEnabled/>
          </dgm:varLst>
          <dgm:alg type="tx">
            <dgm:param type="stBulletLvl" val="0"/>
            <dgm:param type="parTxLTRAlign" val="l"/>
            <dgm:param type="shpTxLTRAlignCh" val="l"/>
            <dgm:param type="parTxRTLAlign" val="r"/>
            <dgm:param type="shpTxRTLAlignCh" val="r"/>
          </dgm:alg>
          <dgm:choose name="Name10">
            <dgm:if name="Name11" func="var" arg="dir" op="equ" val="norm">
              <dgm:shape xmlns:r="http://schemas.openxmlformats.org/officeDocument/2006/relationships" type="rect" r:blip="">
                <dgm:adjLst/>
              </dgm:shape>
            </dgm:if>
            <dgm:else name="Name12">
              <dgm:shape xmlns:r="http://schemas.openxmlformats.org/officeDocument/2006/relationships" type="rect" r:blip="">
                <dgm:adjLst/>
              </dgm:shape>
            </dgm:else>
          </dgm:choose>
          <dgm:presOf axis="des" ptType="node"/>
          <dgm:constrLst>
            <dgm:constr type="primFontSz" val="24"/>
            <dgm:constr type="lMarg" refType="w" fact="0.055"/>
            <dgm:constr type="rMarg" refType="w" fact="0.055"/>
            <dgm:constr type="tMarg" refType="h" fact="0.72"/>
            <dgm:constr type="bMarg" refType="h" fact="0.72"/>
          </dgm:constrLst>
          <dgm:ruleLst>
            <dgm:rule type="primFontSz" val="11" fact="NaN" max="NaN"/>
          </dgm:ruleLst>
        </dgm:layoutNod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A3940-B184-FF9E-EEE6-0C369982715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09308EF-8875-A5CF-E8AD-9713ED4AB27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9B0DA7EB-02FD-5DFC-CBE3-ADD69E8CACB4}"/>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CD77E314-700C-38BE-189E-973C8991E78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C21B88B-1309-05EF-A8DD-0A3465A4BC05}"/>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1634335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6A1A1-1DDA-374D-0829-6AA6D121E798}"/>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8005D9A8-90DD-751D-34FA-C4D3AD736FDA}"/>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37CC309-46E2-C785-B505-49F0AC6938E3}"/>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41650AC6-368E-11EF-7DB6-A53F70CA933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DE0866-23A6-6300-82E7-FE5675BA5CC9}"/>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5660035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C8097F5-80D8-6A31-DDA2-E6DE431183F0}"/>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0CA8A365-4C59-D96A-07C6-0BD91783523E}"/>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8DCDCD0B-996F-8222-4320-63EFA40AB4E3}"/>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37919181-D7E0-4637-7997-CA74CB784D7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B4DD3FC9-041C-BD37-EC66-26B1E41BADB4}"/>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23942742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D5DC1F-2152-AD50-E5B9-C500BF03AA49}"/>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72A9CE9C-B9F5-35C8-61B0-7D10C42D9D19}"/>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DB5E8534-84D2-6B27-F9D1-75A21DF88C69}"/>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D593964E-00C3-EB83-A4BE-06584927F7D5}"/>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37B37756-0566-263C-F3AF-78EAEA0ED7E0}"/>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144708328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922522-2CF4-E88B-27C3-B29949D3B2E9}"/>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D92FB040-5A61-962C-8911-CC228BB4F12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75BA788B-951D-33BC-89FE-9438E3E3A8C5}"/>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4EC2B780-AF05-1658-75E1-BC465C0E96BD}"/>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2036EFE8-61F7-1A8F-5AB1-2D052378CBA7}"/>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31965781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FD23DF-883F-B2BF-0D59-50F877538803}"/>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FAE671C4-9C48-B91A-6581-A68EF5E84830}"/>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0EFBA90D-DA0A-82E1-124B-B2841936C645}"/>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957224D7-6DEF-6B21-5FDC-DAF77B62684D}"/>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6" name="Footer Placeholder 5">
            <a:extLst>
              <a:ext uri="{FF2B5EF4-FFF2-40B4-BE49-F238E27FC236}">
                <a16:creationId xmlns:a16="http://schemas.microsoft.com/office/drawing/2014/main" id="{C049F55A-70C6-1BB2-404A-D122C4C653E9}"/>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1723DAB8-80E7-D993-4EDC-36D202F4540B}"/>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1756131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204551-2F14-C179-33D3-B950D28D5D85}"/>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1ED953F1-2CF4-A253-1EA3-59A27FDD90A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C339D659-9A27-558B-9CE5-A6244D681D7C}"/>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D41DC71E-51A4-9908-0DA4-E92A1B0E1F6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0EC2A961-2127-93CE-D75E-0651673DFA1C}"/>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F35CEBFF-D16A-8095-231A-72B636191DE8}"/>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8" name="Footer Placeholder 7">
            <a:extLst>
              <a:ext uri="{FF2B5EF4-FFF2-40B4-BE49-F238E27FC236}">
                <a16:creationId xmlns:a16="http://schemas.microsoft.com/office/drawing/2014/main" id="{D53D9DB2-6BAE-7FE0-5542-CF483F0AC9E4}"/>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E4F5B729-6695-40A1-6439-C7A31D0CAA9C}"/>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12695583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016A99-FD2D-539E-0F1F-5C2864495106}"/>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F3FD33D4-88FF-0647-DFBF-C08CF3FC9612}"/>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4" name="Footer Placeholder 3">
            <a:extLst>
              <a:ext uri="{FF2B5EF4-FFF2-40B4-BE49-F238E27FC236}">
                <a16:creationId xmlns:a16="http://schemas.microsoft.com/office/drawing/2014/main" id="{D581D63B-D32B-2DF0-2D3C-526F25E38FEE}"/>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1E0D1E22-E5E1-280A-E2E9-2ABC55155EC7}"/>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388218003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F19C3BA-487C-1AA1-465A-C57A576040E3}"/>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3" name="Footer Placeholder 2">
            <a:extLst>
              <a:ext uri="{FF2B5EF4-FFF2-40B4-BE49-F238E27FC236}">
                <a16:creationId xmlns:a16="http://schemas.microsoft.com/office/drawing/2014/main" id="{D93EBC3F-9105-1DBB-116B-87BB6E87344E}"/>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E9D76BA4-85B7-682D-5DE6-629652A61F75}"/>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40758683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1EB56-80D8-2BEB-9567-544AF5B82BC8}"/>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77FD8D7E-ED41-6C5A-1260-CCAD36C3164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F3A7A0B3-EA01-33FD-BA60-F37504BD4C3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638BBA16-681D-C66C-8FE0-08869E7AAEB5}"/>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6" name="Footer Placeholder 5">
            <a:extLst>
              <a:ext uri="{FF2B5EF4-FFF2-40B4-BE49-F238E27FC236}">
                <a16:creationId xmlns:a16="http://schemas.microsoft.com/office/drawing/2014/main" id="{1F2938E3-FF12-9376-425D-6196D2178704}"/>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5C3BE792-B427-883D-7EDC-19DC57AE8B18}"/>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2654416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4A55FF-A90F-F1A1-BB95-819197AAECB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504303E9-1326-5296-CA2A-BCD4BF02454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5169489F-7EA5-33A8-A0B5-610D4B33BC0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B175E4DF-FF09-99E2-04A6-9A1B868F9D88}"/>
              </a:ext>
            </a:extLst>
          </p:cNvPr>
          <p:cNvSpPr>
            <a:spLocks noGrp="1"/>
          </p:cNvSpPr>
          <p:nvPr>
            <p:ph type="dt" sz="half" idx="10"/>
          </p:nvPr>
        </p:nvSpPr>
        <p:spPr/>
        <p:txBody>
          <a:bodyPr/>
          <a:lstStyle/>
          <a:p>
            <a:fld id="{160921EB-26BA-2B4C-9ABC-2ECD99DA2BA9}" type="datetimeFigureOut">
              <a:rPr lang="en-GB" smtClean="0"/>
              <a:t>11/08/2025</a:t>
            </a:fld>
            <a:endParaRPr lang="en-GB"/>
          </a:p>
        </p:txBody>
      </p:sp>
      <p:sp>
        <p:nvSpPr>
          <p:cNvPr id="6" name="Footer Placeholder 5">
            <a:extLst>
              <a:ext uri="{FF2B5EF4-FFF2-40B4-BE49-F238E27FC236}">
                <a16:creationId xmlns:a16="http://schemas.microsoft.com/office/drawing/2014/main" id="{B6FC17F9-5ED4-2313-3988-7B3455E75FFE}"/>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C1616D3E-4DB3-5EBC-088E-F76387179905}"/>
              </a:ext>
            </a:extLst>
          </p:cNvPr>
          <p:cNvSpPr>
            <a:spLocks noGrp="1"/>
          </p:cNvSpPr>
          <p:nvPr>
            <p:ph type="sldNum" sz="quarter" idx="12"/>
          </p:nvPr>
        </p:nvSpPr>
        <p:spPr/>
        <p:txBody>
          <a:bodyPr/>
          <a:lstStyle/>
          <a:p>
            <a:fld id="{6B359754-C94F-7941-8D81-16D8824B5920}" type="slidenum">
              <a:rPr lang="en-GB" smtClean="0"/>
              <a:t>‹#›</a:t>
            </a:fld>
            <a:endParaRPr lang="en-GB"/>
          </a:p>
        </p:txBody>
      </p:sp>
    </p:spTree>
    <p:extLst>
      <p:ext uri="{BB962C8B-B14F-4D97-AF65-F5344CB8AC3E}">
        <p14:creationId xmlns:p14="http://schemas.microsoft.com/office/powerpoint/2010/main" val="2352134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725C357-BA07-0D7C-DAB6-6807897F041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AF9C476F-F050-14A7-180A-8EC968C48C5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EAD8A02C-4E08-660C-2C1F-7DA500F26780}"/>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160921EB-26BA-2B4C-9ABC-2ECD99DA2BA9}" type="datetimeFigureOut">
              <a:rPr lang="en-GB" smtClean="0"/>
              <a:t>11/08/2025</a:t>
            </a:fld>
            <a:endParaRPr lang="en-GB"/>
          </a:p>
        </p:txBody>
      </p:sp>
      <p:sp>
        <p:nvSpPr>
          <p:cNvPr id="5" name="Footer Placeholder 4">
            <a:extLst>
              <a:ext uri="{FF2B5EF4-FFF2-40B4-BE49-F238E27FC236}">
                <a16:creationId xmlns:a16="http://schemas.microsoft.com/office/drawing/2014/main" id="{4E753E42-0DAB-9C7D-8D5D-EF099EDD0A2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0C7DC2BA-E3B3-53C0-D10B-49DF1F1F112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6B359754-C94F-7941-8D81-16D8824B5920}" type="slidenum">
              <a:rPr lang="en-GB" smtClean="0"/>
              <a:t>‹#›</a:t>
            </a:fld>
            <a:endParaRPr lang="en-GB"/>
          </a:p>
        </p:txBody>
      </p:sp>
    </p:spTree>
    <p:extLst>
      <p:ext uri="{BB962C8B-B14F-4D97-AF65-F5344CB8AC3E}">
        <p14:creationId xmlns:p14="http://schemas.microsoft.com/office/powerpoint/2010/main" val="382134831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4.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1.png"/><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1.svg"/><Relationship Id="rId7" Type="http://schemas.openxmlformats.org/officeDocument/2006/relationships/image" Target="../media/image14.svg"/><Relationship Id="rId2" Type="http://schemas.openxmlformats.org/officeDocument/2006/relationships/image" Target="../media/image10.png"/><Relationship Id="rId1" Type="http://schemas.openxmlformats.org/officeDocument/2006/relationships/slideLayout" Target="../slideLayouts/slideLayout2.xml"/><Relationship Id="rId6" Type="http://schemas.openxmlformats.org/officeDocument/2006/relationships/image" Target="../media/image4.png"/><Relationship Id="rId5" Type="http://schemas.openxmlformats.org/officeDocument/2006/relationships/image" Target="../media/image13.svg"/><Relationship Id="rId10" Type="http://schemas.openxmlformats.org/officeDocument/2006/relationships/image" Target="../media/image1.png"/><Relationship Id="rId4" Type="http://schemas.openxmlformats.org/officeDocument/2006/relationships/image" Target="../media/image12.png"/><Relationship Id="rId9" Type="http://schemas.openxmlformats.org/officeDocument/2006/relationships/image" Target="../media/image16.svg"/></Relationships>
</file>

<file path=ppt/slides/_rels/slide6.xml.rels><?xml version="1.0" encoding="UTF-8" standalone="yes"?>
<Relationships xmlns="http://schemas.openxmlformats.org/package/2006/relationships"><Relationship Id="rId3" Type="http://schemas.openxmlformats.org/officeDocument/2006/relationships/image" Target="../media/image18.sv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8" Type="http://schemas.openxmlformats.org/officeDocument/2006/relationships/image" Target="../media/image23.png"/><Relationship Id="rId13" Type="http://schemas.openxmlformats.org/officeDocument/2006/relationships/image" Target="../media/image28.jpeg"/><Relationship Id="rId18" Type="http://schemas.openxmlformats.org/officeDocument/2006/relationships/image" Target="../media/image33.png"/><Relationship Id="rId3" Type="http://schemas.openxmlformats.org/officeDocument/2006/relationships/image" Target="../media/image18.svg"/><Relationship Id="rId7" Type="http://schemas.openxmlformats.org/officeDocument/2006/relationships/image" Target="../media/image22.png"/><Relationship Id="rId12" Type="http://schemas.openxmlformats.org/officeDocument/2006/relationships/image" Target="../media/image27.png"/><Relationship Id="rId17" Type="http://schemas.openxmlformats.org/officeDocument/2006/relationships/image" Target="../media/image32.png"/><Relationship Id="rId2" Type="http://schemas.openxmlformats.org/officeDocument/2006/relationships/image" Target="../media/image17.png"/><Relationship Id="rId16" Type="http://schemas.openxmlformats.org/officeDocument/2006/relationships/image" Target="../media/image31.jpeg"/><Relationship Id="rId1" Type="http://schemas.openxmlformats.org/officeDocument/2006/relationships/slideLayout" Target="../slideLayouts/slideLayout2.xml"/><Relationship Id="rId6" Type="http://schemas.openxmlformats.org/officeDocument/2006/relationships/image" Target="../media/image21.jpeg"/><Relationship Id="rId11" Type="http://schemas.openxmlformats.org/officeDocument/2006/relationships/image" Target="../media/image26.png"/><Relationship Id="rId5" Type="http://schemas.openxmlformats.org/officeDocument/2006/relationships/image" Target="../media/image20.jpeg"/><Relationship Id="rId15" Type="http://schemas.openxmlformats.org/officeDocument/2006/relationships/image" Target="../media/image30.jpeg"/><Relationship Id="rId10" Type="http://schemas.openxmlformats.org/officeDocument/2006/relationships/image" Target="../media/image25.png"/><Relationship Id="rId19" Type="http://schemas.openxmlformats.org/officeDocument/2006/relationships/image" Target="../media/image1.png"/><Relationship Id="rId4" Type="http://schemas.openxmlformats.org/officeDocument/2006/relationships/image" Target="../media/image19.jpeg"/><Relationship Id="rId9" Type="http://schemas.openxmlformats.org/officeDocument/2006/relationships/image" Target="../media/image24.png"/><Relationship Id="rId1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2.xml"/><Relationship Id="rId7" Type="http://schemas.openxmlformats.org/officeDocument/2006/relationships/image" Target="../media/image1.png"/><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45E378-15C8-E1B5-0785-05B7FD07C312}"/>
              </a:ext>
            </a:extLst>
          </p:cNvPr>
          <p:cNvSpPr>
            <a:spLocks noGrp="1"/>
          </p:cNvSpPr>
          <p:nvPr>
            <p:ph type="ctrTitle"/>
          </p:nvPr>
        </p:nvSpPr>
        <p:spPr>
          <a:xfrm>
            <a:off x="1817913" y="1122363"/>
            <a:ext cx="9144000" cy="2387600"/>
          </a:xfrm>
        </p:spPr>
        <p:txBody>
          <a:bodyPr/>
          <a:lstStyle/>
          <a:p>
            <a:r>
              <a:rPr lang="en-GB" dirty="0">
                <a:solidFill>
                  <a:srgbClr val="E5AC02"/>
                </a:solidFill>
                <a:latin typeface="BM DoHyeon OTF" panose="020B0600000101010101" pitchFamily="34" charset="-127"/>
                <a:ea typeface="BM DoHyeon OTF" panose="020B0600000101010101" pitchFamily="34" charset="-127"/>
              </a:rPr>
              <a:t>COREXA</a:t>
            </a:r>
          </a:p>
        </p:txBody>
      </p:sp>
      <p:sp>
        <p:nvSpPr>
          <p:cNvPr id="3" name="Subtitle 2">
            <a:extLst>
              <a:ext uri="{FF2B5EF4-FFF2-40B4-BE49-F238E27FC236}">
                <a16:creationId xmlns:a16="http://schemas.microsoft.com/office/drawing/2014/main" id="{A15EB167-D912-6008-99DA-07CE79899DC5}"/>
              </a:ext>
            </a:extLst>
          </p:cNvPr>
          <p:cNvSpPr>
            <a:spLocks noGrp="1"/>
          </p:cNvSpPr>
          <p:nvPr>
            <p:ph type="subTitle" idx="1"/>
          </p:nvPr>
        </p:nvSpPr>
        <p:spPr/>
        <p:txBody>
          <a:bodyPr/>
          <a:lstStyle/>
          <a:p>
            <a:r>
              <a:rPr lang="en-GB" dirty="0">
                <a:solidFill>
                  <a:srgbClr val="E5AC02"/>
                </a:solidFill>
              </a:rPr>
              <a:t>Private. Powerful. AI for Every Business.</a:t>
            </a:r>
          </a:p>
        </p:txBody>
      </p:sp>
      <p:pic>
        <p:nvPicPr>
          <p:cNvPr id="4" name="Picture 3" descr="A red and black background with circles and dots&#10;&#10;Description automatically generated">
            <a:extLst>
              <a:ext uri="{FF2B5EF4-FFF2-40B4-BE49-F238E27FC236}">
                <a16:creationId xmlns:a16="http://schemas.microsoft.com/office/drawing/2014/main" id="{2C2AD62F-D0EC-B385-F48D-4433AF4B5BD8}"/>
              </a:ext>
            </a:extLst>
          </p:cNvPr>
          <p:cNvPicPr>
            <a:picLocks noChangeAspect="1"/>
          </p:cNvPicPr>
          <p:nvPr/>
        </p:nvPicPr>
        <p:blipFill>
          <a:blip r:embed="rId2"/>
          <a:stretch>
            <a:fillRect/>
          </a:stretch>
        </p:blipFill>
        <p:spPr>
          <a:xfrm>
            <a:off x="4076878" y="2643787"/>
            <a:ext cx="634291" cy="634291"/>
          </a:xfrm>
          <a:prstGeom prst="rect">
            <a:avLst/>
          </a:prstGeom>
        </p:spPr>
      </p:pic>
    </p:spTree>
    <p:extLst>
      <p:ext uri="{BB962C8B-B14F-4D97-AF65-F5344CB8AC3E}">
        <p14:creationId xmlns:p14="http://schemas.microsoft.com/office/powerpoint/2010/main" val="109113241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5" name="Picture 4" descr="Yellow question mark">
            <a:extLst>
              <a:ext uri="{FF2B5EF4-FFF2-40B4-BE49-F238E27FC236}">
                <a16:creationId xmlns:a16="http://schemas.microsoft.com/office/drawing/2014/main" id="{92A2FEEA-8FF0-ECA1-A605-94DA217EE4AB}"/>
              </a:ext>
            </a:extLst>
          </p:cNvPr>
          <p:cNvPicPr>
            <a:picLocks noChangeAspect="1"/>
          </p:cNvPicPr>
          <p:nvPr/>
        </p:nvPicPr>
        <p:blipFill>
          <a:blip r:embed="rId2">
            <a:alphaModFix/>
          </a:blip>
          <a:srcRect b="6250"/>
          <a:stretch>
            <a:fillRect/>
          </a:stretch>
        </p:blipFill>
        <p:spPr>
          <a:xfrm>
            <a:off x="20" y="10"/>
            <a:ext cx="12191979" cy="6857990"/>
          </a:xfrm>
          <a:prstGeom prst="rect">
            <a:avLst/>
          </a:prstGeom>
        </p:spPr>
      </p:pic>
      <p:sp>
        <p:nvSpPr>
          <p:cNvPr id="9" name="Rectangle 8">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529711-BE36-AAB7-EEC8-71FF85CAC27B}"/>
              </a:ext>
            </a:extLst>
          </p:cNvPr>
          <p:cNvSpPr>
            <a:spLocks noGrp="1"/>
          </p:cNvSpPr>
          <p:nvPr>
            <p:ph type="title"/>
          </p:nvPr>
        </p:nvSpPr>
        <p:spPr>
          <a:xfrm>
            <a:off x="374734" y="0"/>
            <a:ext cx="7800660" cy="1520987"/>
          </a:xfrm>
        </p:spPr>
        <p:txBody>
          <a:bodyPr vert="horz" lIns="91440" tIns="45720" rIns="91440" bIns="45720" rtlCol="0" anchor="t">
            <a:normAutofit/>
          </a:bodyPr>
          <a:lstStyle/>
          <a:p>
            <a:r>
              <a:rPr lang="en-US" sz="4000" dirty="0">
                <a:solidFill>
                  <a:srgbClr val="FFFFFF"/>
                </a:solidFill>
              </a:rPr>
              <a:t>Any Questions</a:t>
            </a:r>
          </a:p>
        </p:txBody>
      </p:sp>
      <p:sp>
        <p:nvSpPr>
          <p:cNvPr id="11" name="Rectangle 10">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pic>
        <p:nvPicPr>
          <p:cNvPr id="4" name="Picture 3" descr="A red and black background with circles and dots&#10;&#10;Description automatically generated">
            <a:extLst>
              <a:ext uri="{FF2B5EF4-FFF2-40B4-BE49-F238E27FC236}">
                <a16:creationId xmlns:a16="http://schemas.microsoft.com/office/drawing/2014/main" id="{E653F295-C9DE-4549-D368-A196FA1E2A8C}"/>
              </a:ext>
            </a:extLst>
          </p:cNvPr>
          <p:cNvPicPr>
            <a:picLocks noChangeAspect="1"/>
          </p:cNvPicPr>
          <p:nvPr/>
        </p:nvPicPr>
        <p:blipFill>
          <a:blip r:embed="rId3"/>
          <a:stretch>
            <a:fillRect/>
          </a:stretch>
        </p:blipFill>
        <p:spPr>
          <a:xfrm>
            <a:off x="0" y="0"/>
            <a:ext cx="365125" cy="365125"/>
          </a:xfrm>
          <a:prstGeom prst="rect">
            <a:avLst/>
          </a:prstGeom>
        </p:spPr>
      </p:pic>
    </p:spTree>
    <p:extLst>
      <p:ext uri="{BB962C8B-B14F-4D97-AF65-F5344CB8AC3E}">
        <p14:creationId xmlns:p14="http://schemas.microsoft.com/office/powerpoint/2010/main" val="154528934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F6467F-0F3E-CD11-2B09-4CCC4E87DF9A}"/>
              </a:ext>
            </a:extLst>
          </p:cNvPr>
          <p:cNvSpPr>
            <a:spLocks noGrp="1"/>
          </p:cNvSpPr>
          <p:nvPr>
            <p:ph type="title"/>
          </p:nvPr>
        </p:nvSpPr>
        <p:spPr>
          <a:xfrm>
            <a:off x="360177" y="18255"/>
            <a:ext cx="10515600" cy="1325563"/>
          </a:xfrm>
        </p:spPr>
        <p:txBody>
          <a:bodyPr/>
          <a:lstStyle/>
          <a:p>
            <a:r>
              <a:rPr lang="en-GB" dirty="0"/>
              <a:t>Problem</a:t>
            </a:r>
          </a:p>
        </p:txBody>
      </p:sp>
      <p:sp>
        <p:nvSpPr>
          <p:cNvPr id="3" name="Content Placeholder 2">
            <a:extLst>
              <a:ext uri="{FF2B5EF4-FFF2-40B4-BE49-F238E27FC236}">
                <a16:creationId xmlns:a16="http://schemas.microsoft.com/office/drawing/2014/main" id="{41BC3FE6-579C-4D29-CF3C-2FBE468A147A}"/>
              </a:ext>
            </a:extLst>
          </p:cNvPr>
          <p:cNvSpPr>
            <a:spLocks noGrp="1"/>
          </p:cNvSpPr>
          <p:nvPr>
            <p:ph idx="1"/>
          </p:nvPr>
        </p:nvSpPr>
        <p:spPr/>
        <p:txBody>
          <a:bodyPr>
            <a:normAutofit fontScale="92500"/>
          </a:bodyPr>
          <a:lstStyle/>
          <a:p>
            <a:pPr marL="0" indent="0">
              <a:buNone/>
            </a:pPr>
            <a:r>
              <a:rPr lang="en-GB" dirty="0"/>
              <a:t>Small and medium businesses are being left behind in the AI revolution.</a:t>
            </a:r>
          </a:p>
          <a:p>
            <a:pPr>
              <a:buFont typeface="System Font Regular"/>
              <a:buChar char="💲"/>
            </a:pPr>
            <a:r>
              <a:rPr lang="en-GB" b="1" dirty="0"/>
              <a:t>High Costs:</a:t>
            </a:r>
            <a:r>
              <a:rPr lang="en-GB" dirty="0"/>
              <a:t> Most AI tools are designed for large enterprises with big budgets.</a:t>
            </a:r>
          </a:p>
          <a:p>
            <a:pPr>
              <a:buFont typeface="System Font Regular"/>
              <a:buChar char="🔒"/>
            </a:pPr>
            <a:r>
              <a:rPr lang="en-GB" b="1" dirty="0"/>
              <a:t>Privacy Risks:</a:t>
            </a:r>
            <a:r>
              <a:rPr lang="en-GB" dirty="0"/>
              <a:t> Cloud-based solutions raise compliance and data security concerns.</a:t>
            </a:r>
          </a:p>
          <a:p>
            <a:pPr>
              <a:buFont typeface="System Font Regular"/>
              <a:buChar char="♺"/>
            </a:pPr>
            <a:r>
              <a:rPr lang="en-GB" b="1" dirty="0"/>
              <a:t>One-Size-Fits-All:</a:t>
            </a:r>
            <a:r>
              <a:rPr lang="en-GB" dirty="0"/>
              <a:t> Generic AI models don’t reflect unique workflows, language, or sector-specific needs.</a:t>
            </a:r>
          </a:p>
          <a:p>
            <a:pPr>
              <a:buFont typeface="System Font Regular"/>
              <a:buChar char="📊"/>
            </a:pPr>
            <a:r>
              <a:rPr lang="en-GB" b="1" dirty="0"/>
              <a:t>Technical Barriers:</a:t>
            </a:r>
            <a:r>
              <a:rPr lang="en-GB" dirty="0"/>
              <a:t> Many SMBs lack in-house AI expertise.</a:t>
            </a:r>
          </a:p>
          <a:p>
            <a:pPr marL="0" indent="0">
              <a:buNone/>
            </a:pPr>
            <a:r>
              <a:rPr lang="en-GB" dirty="0"/>
              <a:t>AI remains out of reach for the very businesses that could benefit most, stifling growth, innovation, and competitiveness.</a:t>
            </a:r>
          </a:p>
          <a:p>
            <a:endParaRPr lang="en-GB" dirty="0"/>
          </a:p>
        </p:txBody>
      </p:sp>
      <p:pic>
        <p:nvPicPr>
          <p:cNvPr id="4" name="Picture 3" descr="A red and black background with circles and dots&#10;&#10;Description automatically generated">
            <a:extLst>
              <a:ext uri="{FF2B5EF4-FFF2-40B4-BE49-F238E27FC236}">
                <a16:creationId xmlns:a16="http://schemas.microsoft.com/office/drawing/2014/main" id="{5EC83D3C-3D06-AF07-8546-5BF9ADB57037}"/>
              </a:ext>
            </a:extLst>
          </p:cNvPr>
          <p:cNvPicPr>
            <a:picLocks noChangeAspect="1"/>
          </p:cNvPicPr>
          <p:nvPr/>
        </p:nvPicPr>
        <p:blipFill>
          <a:blip r:embed="rId2"/>
          <a:stretch>
            <a:fillRect/>
          </a:stretch>
        </p:blipFill>
        <p:spPr>
          <a:xfrm>
            <a:off x="0" y="0"/>
            <a:ext cx="365125" cy="365125"/>
          </a:xfrm>
          <a:prstGeom prst="rect">
            <a:avLst/>
          </a:prstGeom>
        </p:spPr>
      </p:pic>
    </p:spTree>
    <p:extLst>
      <p:ext uri="{BB962C8B-B14F-4D97-AF65-F5344CB8AC3E}">
        <p14:creationId xmlns:p14="http://schemas.microsoft.com/office/powerpoint/2010/main" val="209391860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F9263E-F902-B42D-8D4C-8C78FC3295AD}"/>
              </a:ext>
            </a:extLst>
          </p:cNvPr>
          <p:cNvSpPr>
            <a:spLocks noGrp="1"/>
          </p:cNvSpPr>
          <p:nvPr>
            <p:ph type="title"/>
          </p:nvPr>
        </p:nvSpPr>
        <p:spPr>
          <a:xfrm>
            <a:off x="365125" y="0"/>
            <a:ext cx="10515600" cy="1325563"/>
          </a:xfrm>
        </p:spPr>
        <p:txBody>
          <a:bodyPr/>
          <a:lstStyle/>
          <a:p>
            <a:r>
              <a:rPr lang="en-GB" dirty="0"/>
              <a:t>Solution</a:t>
            </a:r>
          </a:p>
        </p:txBody>
      </p:sp>
      <p:graphicFrame>
        <p:nvGraphicFramePr>
          <p:cNvPr id="5" name="Content Placeholder 2">
            <a:extLst>
              <a:ext uri="{FF2B5EF4-FFF2-40B4-BE49-F238E27FC236}">
                <a16:creationId xmlns:a16="http://schemas.microsoft.com/office/drawing/2014/main" id="{6CECE281-262F-3DDE-88C3-31B952326CAA}"/>
              </a:ext>
            </a:extLst>
          </p:cNvPr>
          <p:cNvGraphicFramePr>
            <a:graphicFrameLocks noGrp="1" noChangeAspect="1"/>
          </p:cNvGraphicFramePr>
          <p:nvPr>
            <p:ph idx="1"/>
            <p:extLst>
              <p:ext uri="{D42A27DB-BD31-4B8C-83A1-F6EECF244321}">
                <p14:modId xmlns:p14="http://schemas.microsoft.com/office/powerpoint/2010/main" val="8986842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red and black background with circles and dots&#10;&#10;Description automatically generated">
            <a:extLst>
              <a:ext uri="{FF2B5EF4-FFF2-40B4-BE49-F238E27FC236}">
                <a16:creationId xmlns:a16="http://schemas.microsoft.com/office/drawing/2014/main" id="{9A8EF6A6-8BB5-ED5F-1621-F2672C222472}"/>
              </a:ext>
            </a:extLst>
          </p:cNvPr>
          <p:cNvPicPr>
            <a:picLocks noChangeAspect="1"/>
          </p:cNvPicPr>
          <p:nvPr/>
        </p:nvPicPr>
        <p:blipFill>
          <a:blip r:embed="rId7"/>
          <a:stretch>
            <a:fillRect/>
          </a:stretch>
        </p:blipFill>
        <p:spPr>
          <a:xfrm>
            <a:off x="0" y="0"/>
            <a:ext cx="365125" cy="365125"/>
          </a:xfrm>
          <a:prstGeom prst="rect">
            <a:avLst/>
          </a:prstGeom>
        </p:spPr>
      </p:pic>
      <p:sp>
        <p:nvSpPr>
          <p:cNvPr id="27" name="TextBox 26">
            <a:extLst>
              <a:ext uri="{FF2B5EF4-FFF2-40B4-BE49-F238E27FC236}">
                <a16:creationId xmlns:a16="http://schemas.microsoft.com/office/drawing/2014/main" id="{7D8C997F-FF1F-51A2-B67A-CC7A978EB627}"/>
              </a:ext>
            </a:extLst>
          </p:cNvPr>
          <p:cNvSpPr txBox="1"/>
          <p:nvPr/>
        </p:nvSpPr>
        <p:spPr>
          <a:xfrm>
            <a:off x="365125" y="1130458"/>
            <a:ext cx="10988674" cy="1477328"/>
          </a:xfrm>
          <a:prstGeom prst="rect">
            <a:avLst/>
          </a:prstGeom>
          <a:noFill/>
        </p:spPr>
        <p:txBody>
          <a:bodyPr wrap="square" rtlCol="0">
            <a:spAutoFit/>
          </a:bodyPr>
          <a:lstStyle/>
          <a:p>
            <a:r>
              <a:rPr lang="en-GB" dirty="0"/>
              <a:t>We provide physical infrastructure, with an optimisation for inference (e.g. higher end GPUs), we then provide AI models specifically designed for customer’s sector and proprietary data. After the handover, the customer maintain full control over privacy and compliance. With an intuitive interface and flexible architecture, it delivers enterprise-grade AI speed and consistency without the complexity, cost, or cloud dependency, this making powerful automation accessible, secure, and tailored to each business’s unique needs.</a:t>
            </a:r>
          </a:p>
        </p:txBody>
      </p:sp>
    </p:spTree>
    <p:extLst>
      <p:ext uri="{BB962C8B-B14F-4D97-AF65-F5344CB8AC3E}">
        <p14:creationId xmlns:p14="http://schemas.microsoft.com/office/powerpoint/2010/main" val="1140162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E5A5AC-3F02-EB7D-6E13-A1FA74E3AEB1}"/>
              </a:ext>
            </a:extLst>
          </p:cNvPr>
          <p:cNvSpPr>
            <a:spLocks noGrp="1"/>
          </p:cNvSpPr>
          <p:nvPr>
            <p:ph type="title"/>
          </p:nvPr>
        </p:nvSpPr>
        <p:spPr>
          <a:xfrm>
            <a:off x="365125" y="0"/>
            <a:ext cx="10515600" cy="1325563"/>
          </a:xfrm>
        </p:spPr>
        <p:txBody>
          <a:bodyPr/>
          <a:lstStyle/>
          <a:p>
            <a:r>
              <a:rPr lang="en-GB" dirty="0"/>
              <a:t>Market Size</a:t>
            </a:r>
          </a:p>
        </p:txBody>
      </p:sp>
      <p:sp>
        <p:nvSpPr>
          <p:cNvPr id="6" name="Oval 5">
            <a:extLst>
              <a:ext uri="{FF2B5EF4-FFF2-40B4-BE49-F238E27FC236}">
                <a16:creationId xmlns:a16="http://schemas.microsoft.com/office/drawing/2014/main" id="{7A5A958F-ADE6-84DC-D883-4B48ABDBFF7C}"/>
              </a:ext>
            </a:extLst>
          </p:cNvPr>
          <p:cNvSpPr/>
          <p:nvPr/>
        </p:nvSpPr>
        <p:spPr>
          <a:xfrm>
            <a:off x="762989" y="1690688"/>
            <a:ext cx="3510148" cy="3510148"/>
          </a:xfrm>
          <a:prstGeom prst="ellipse">
            <a:avLst/>
          </a:prstGeom>
          <a:solidFill>
            <a:srgbClr val="E971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t>$195 billion</a:t>
            </a:r>
          </a:p>
        </p:txBody>
      </p:sp>
      <p:sp>
        <p:nvSpPr>
          <p:cNvPr id="7" name="Oval 6">
            <a:extLst>
              <a:ext uri="{FF2B5EF4-FFF2-40B4-BE49-F238E27FC236}">
                <a16:creationId xmlns:a16="http://schemas.microsoft.com/office/drawing/2014/main" id="{F7D3B281-B5AE-3719-4AE4-7B1EAE5BE62E}"/>
              </a:ext>
            </a:extLst>
          </p:cNvPr>
          <p:cNvSpPr/>
          <p:nvPr/>
        </p:nvSpPr>
        <p:spPr>
          <a:xfrm>
            <a:off x="5304313" y="2493262"/>
            <a:ext cx="2707574" cy="2707574"/>
          </a:xfrm>
          <a:prstGeom prst="ellipse">
            <a:avLst/>
          </a:prstGeom>
          <a:solidFill>
            <a:srgbClr val="E971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t>$15.6 billion</a:t>
            </a:r>
          </a:p>
        </p:txBody>
      </p:sp>
      <p:sp>
        <p:nvSpPr>
          <p:cNvPr id="10" name="Oval 9">
            <a:extLst>
              <a:ext uri="{FF2B5EF4-FFF2-40B4-BE49-F238E27FC236}">
                <a16:creationId xmlns:a16="http://schemas.microsoft.com/office/drawing/2014/main" id="{0877E22A-9319-F2E3-5186-909CDB93E281}"/>
              </a:ext>
            </a:extLst>
          </p:cNvPr>
          <p:cNvSpPr/>
          <p:nvPr/>
        </p:nvSpPr>
        <p:spPr>
          <a:xfrm>
            <a:off x="9124208" y="3368078"/>
            <a:ext cx="1832758" cy="1832758"/>
          </a:xfrm>
          <a:prstGeom prst="ellipse">
            <a:avLst/>
          </a:prstGeom>
          <a:solidFill>
            <a:srgbClr val="E971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2400" b="1" dirty="0"/>
              <a:t>$156 million</a:t>
            </a:r>
          </a:p>
        </p:txBody>
      </p:sp>
      <p:sp>
        <p:nvSpPr>
          <p:cNvPr id="11" name="TextBox 10">
            <a:extLst>
              <a:ext uri="{FF2B5EF4-FFF2-40B4-BE49-F238E27FC236}">
                <a16:creationId xmlns:a16="http://schemas.microsoft.com/office/drawing/2014/main" id="{CF384C15-1D04-C5E3-4AB2-C45AB6B7305D}"/>
              </a:ext>
            </a:extLst>
          </p:cNvPr>
          <p:cNvSpPr txBox="1"/>
          <p:nvPr/>
        </p:nvSpPr>
        <p:spPr>
          <a:xfrm>
            <a:off x="861455" y="5298974"/>
            <a:ext cx="3313215" cy="584775"/>
          </a:xfrm>
          <a:prstGeom prst="rect">
            <a:avLst/>
          </a:prstGeom>
          <a:noFill/>
        </p:spPr>
        <p:txBody>
          <a:bodyPr wrap="square" rtlCol="0">
            <a:spAutoFit/>
          </a:bodyPr>
          <a:lstStyle/>
          <a:p>
            <a:pPr algn="ctr"/>
            <a:r>
              <a:rPr lang="en-GB" sz="1600" dirty="0"/>
              <a:t>Global SMB AI market in 2024</a:t>
            </a:r>
            <a:br>
              <a:rPr lang="en-GB" sz="1600" dirty="0">
                <a:solidFill>
                  <a:schemeClr val="tx1">
                    <a:lumMod val="85000"/>
                    <a:lumOff val="15000"/>
                  </a:schemeClr>
                </a:solidFill>
              </a:rPr>
            </a:br>
            <a:r>
              <a:rPr lang="en-GB" sz="1600" dirty="0">
                <a:solidFill>
                  <a:schemeClr val="tx1">
                    <a:lumMod val="65000"/>
                    <a:lumOff val="35000"/>
                  </a:schemeClr>
                </a:solidFill>
              </a:rPr>
              <a:t>Total Addressable Market</a:t>
            </a:r>
          </a:p>
        </p:txBody>
      </p:sp>
      <p:sp>
        <p:nvSpPr>
          <p:cNvPr id="12" name="TextBox 11">
            <a:extLst>
              <a:ext uri="{FF2B5EF4-FFF2-40B4-BE49-F238E27FC236}">
                <a16:creationId xmlns:a16="http://schemas.microsoft.com/office/drawing/2014/main" id="{6FCC0BE6-B065-29C5-71EB-845C0066662A}"/>
              </a:ext>
            </a:extLst>
          </p:cNvPr>
          <p:cNvSpPr txBox="1"/>
          <p:nvPr/>
        </p:nvSpPr>
        <p:spPr>
          <a:xfrm>
            <a:off x="5246915" y="5298698"/>
            <a:ext cx="2822369" cy="584775"/>
          </a:xfrm>
          <a:prstGeom prst="rect">
            <a:avLst/>
          </a:prstGeom>
          <a:noFill/>
        </p:spPr>
        <p:txBody>
          <a:bodyPr wrap="square" rtlCol="0">
            <a:spAutoFit/>
          </a:bodyPr>
          <a:lstStyle/>
          <a:p>
            <a:pPr algn="ctr"/>
            <a:r>
              <a:rPr lang="en-GB" sz="1600" dirty="0"/>
              <a:t>Data-sensitive SMB sectors</a:t>
            </a:r>
            <a:br>
              <a:rPr lang="en-GB" sz="1600" dirty="0">
                <a:solidFill>
                  <a:schemeClr val="tx1">
                    <a:lumMod val="85000"/>
                    <a:lumOff val="15000"/>
                  </a:schemeClr>
                </a:solidFill>
              </a:rPr>
            </a:br>
            <a:r>
              <a:rPr lang="en-GB" sz="1600" dirty="0">
                <a:solidFill>
                  <a:schemeClr val="tx1">
                    <a:lumMod val="65000"/>
                    <a:lumOff val="35000"/>
                  </a:schemeClr>
                </a:solidFill>
              </a:rPr>
              <a:t>Serviceable Available Market</a:t>
            </a:r>
          </a:p>
        </p:txBody>
      </p:sp>
      <p:sp>
        <p:nvSpPr>
          <p:cNvPr id="13" name="TextBox 12">
            <a:extLst>
              <a:ext uri="{FF2B5EF4-FFF2-40B4-BE49-F238E27FC236}">
                <a16:creationId xmlns:a16="http://schemas.microsoft.com/office/drawing/2014/main" id="{7FBCAD03-51ED-2BE6-06E8-03BDECD3E1CB}"/>
              </a:ext>
            </a:extLst>
          </p:cNvPr>
          <p:cNvSpPr txBox="1"/>
          <p:nvPr/>
        </p:nvSpPr>
        <p:spPr>
          <a:xfrm>
            <a:off x="8523978" y="5295677"/>
            <a:ext cx="3033217" cy="584775"/>
          </a:xfrm>
          <a:prstGeom prst="rect">
            <a:avLst/>
          </a:prstGeom>
          <a:noFill/>
        </p:spPr>
        <p:txBody>
          <a:bodyPr wrap="square" rtlCol="0">
            <a:spAutoFit/>
          </a:bodyPr>
          <a:lstStyle/>
          <a:p>
            <a:pPr algn="ctr"/>
            <a:r>
              <a:rPr lang="en-GB" sz="1600" dirty="0"/>
              <a:t>5-year capture </a:t>
            </a:r>
            <a:r>
              <a:rPr lang="en-GB" sz="1600" b="1" dirty="0"/>
              <a:t>1% of SAM</a:t>
            </a:r>
            <a:br>
              <a:rPr lang="en-GB" sz="1600" dirty="0">
                <a:solidFill>
                  <a:schemeClr val="tx1">
                    <a:lumMod val="85000"/>
                    <a:lumOff val="15000"/>
                  </a:schemeClr>
                </a:solidFill>
              </a:rPr>
            </a:br>
            <a:r>
              <a:rPr lang="en-GB" sz="1600" dirty="0">
                <a:solidFill>
                  <a:schemeClr val="tx1">
                    <a:lumMod val="65000"/>
                    <a:lumOff val="35000"/>
                  </a:schemeClr>
                </a:solidFill>
              </a:rPr>
              <a:t>Serviceable Obtainable Market</a:t>
            </a:r>
          </a:p>
        </p:txBody>
      </p:sp>
      <p:pic>
        <p:nvPicPr>
          <p:cNvPr id="14" name="Picture 13" descr="A red and black background with circles and dots&#10;&#10;Description automatically generated">
            <a:extLst>
              <a:ext uri="{FF2B5EF4-FFF2-40B4-BE49-F238E27FC236}">
                <a16:creationId xmlns:a16="http://schemas.microsoft.com/office/drawing/2014/main" id="{B0C46AED-5362-14FB-353C-59230254FDEA}"/>
              </a:ext>
            </a:extLst>
          </p:cNvPr>
          <p:cNvPicPr>
            <a:picLocks noChangeAspect="1"/>
          </p:cNvPicPr>
          <p:nvPr/>
        </p:nvPicPr>
        <p:blipFill>
          <a:blip r:embed="rId2"/>
          <a:stretch>
            <a:fillRect/>
          </a:stretch>
        </p:blipFill>
        <p:spPr>
          <a:xfrm>
            <a:off x="0" y="0"/>
            <a:ext cx="365125" cy="365125"/>
          </a:xfrm>
          <a:prstGeom prst="rect">
            <a:avLst/>
          </a:prstGeom>
        </p:spPr>
      </p:pic>
    </p:spTree>
    <p:extLst>
      <p:ext uri="{BB962C8B-B14F-4D97-AF65-F5344CB8AC3E}">
        <p14:creationId xmlns:p14="http://schemas.microsoft.com/office/powerpoint/2010/main" val="17701396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71E946-EAEB-02AC-651E-31E0C0FE24E0}"/>
              </a:ext>
            </a:extLst>
          </p:cNvPr>
          <p:cNvSpPr>
            <a:spLocks noGrp="1"/>
          </p:cNvSpPr>
          <p:nvPr>
            <p:ph type="title"/>
          </p:nvPr>
        </p:nvSpPr>
        <p:spPr>
          <a:xfrm>
            <a:off x="365125" y="0"/>
            <a:ext cx="10515600" cy="1325563"/>
          </a:xfrm>
        </p:spPr>
        <p:txBody>
          <a:bodyPr/>
          <a:lstStyle/>
          <a:p>
            <a:r>
              <a:rPr lang="en-GB" dirty="0"/>
              <a:t>Product</a:t>
            </a:r>
          </a:p>
        </p:txBody>
      </p:sp>
      <p:sp>
        <p:nvSpPr>
          <p:cNvPr id="3" name="Content Placeholder 2">
            <a:extLst>
              <a:ext uri="{FF2B5EF4-FFF2-40B4-BE49-F238E27FC236}">
                <a16:creationId xmlns:a16="http://schemas.microsoft.com/office/drawing/2014/main" id="{27279489-D8CC-7353-B2A8-786FFE60D503}"/>
              </a:ext>
            </a:extLst>
          </p:cNvPr>
          <p:cNvSpPr>
            <a:spLocks noGrp="1"/>
          </p:cNvSpPr>
          <p:nvPr>
            <p:ph idx="1"/>
          </p:nvPr>
        </p:nvSpPr>
        <p:spPr>
          <a:xfrm>
            <a:off x="1604653" y="1690688"/>
            <a:ext cx="8982694" cy="478188"/>
          </a:xfrm>
        </p:spPr>
        <p:txBody>
          <a:bodyPr/>
          <a:lstStyle/>
          <a:p>
            <a:pPr marL="0" indent="0">
              <a:buNone/>
            </a:pPr>
            <a:r>
              <a:rPr lang="en-GB" dirty="0"/>
              <a:t>Search by Scale → Select Sector → Train Model → Deploy it!</a:t>
            </a:r>
          </a:p>
        </p:txBody>
      </p:sp>
      <p:pic>
        <p:nvPicPr>
          <p:cNvPr id="5" name="Graphic 4" descr="Building with solid fill">
            <a:extLst>
              <a:ext uri="{FF2B5EF4-FFF2-40B4-BE49-F238E27FC236}">
                <a16:creationId xmlns:a16="http://schemas.microsoft.com/office/drawing/2014/main" id="{FBE56268-6889-C0BA-F20E-63F2CA81111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688738" y="2887012"/>
            <a:ext cx="1802113" cy="1802113"/>
          </a:xfrm>
          <a:prstGeom prst="rect">
            <a:avLst/>
          </a:prstGeom>
        </p:spPr>
      </p:pic>
      <p:pic>
        <p:nvPicPr>
          <p:cNvPr id="7" name="Graphic 6" descr="Blueprint with solid fill">
            <a:extLst>
              <a:ext uri="{FF2B5EF4-FFF2-40B4-BE49-F238E27FC236}">
                <a16:creationId xmlns:a16="http://schemas.microsoft.com/office/drawing/2014/main" id="{6E73F5DB-A306-F736-A62A-A5A26C60F05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4060536" y="2885151"/>
            <a:ext cx="1802113" cy="1802113"/>
          </a:xfrm>
          <a:prstGeom prst="rect">
            <a:avLst/>
          </a:prstGeom>
        </p:spPr>
      </p:pic>
      <p:pic>
        <p:nvPicPr>
          <p:cNvPr id="9" name="Graphic 8" descr="Gears with solid fill">
            <a:extLst>
              <a:ext uri="{FF2B5EF4-FFF2-40B4-BE49-F238E27FC236}">
                <a16:creationId xmlns:a16="http://schemas.microsoft.com/office/drawing/2014/main" id="{A8255089-79F8-2EC7-5D8C-A40DF91E3E09}"/>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437084" y="2887526"/>
            <a:ext cx="1798504" cy="1798504"/>
          </a:xfrm>
          <a:prstGeom prst="rect">
            <a:avLst/>
          </a:prstGeom>
        </p:spPr>
      </p:pic>
      <p:pic>
        <p:nvPicPr>
          <p:cNvPr id="11" name="Graphic 10" descr="Server with solid fill">
            <a:extLst>
              <a:ext uri="{FF2B5EF4-FFF2-40B4-BE49-F238E27FC236}">
                <a16:creationId xmlns:a16="http://schemas.microsoft.com/office/drawing/2014/main" id="{4F40C830-06F7-64C7-C57E-74FD48CDFEBA}"/>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804132" y="2887525"/>
            <a:ext cx="1798505" cy="1798505"/>
          </a:xfrm>
          <a:prstGeom prst="rect">
            <a:avLst/>
          </a:prstGeom>
        </p:spPr>
      </p:pic>
      <p:pic>
        <p:nvPicPr>
          <p:cNvPr id="12" name="Picture 11" descr="A red and black background with circles and dots&#10;&#10;Description automatically generated">
            <a:extLst>
              <a:ext uri="{FF2B5EF4-FFF2-40B4-BE49-F238E27FC236}">
                <a16:creationId xmlns:a16="http://schemas.microsoft.com/office/drawing/2014/main" id="{532BCA68-496E-ABC6-A1A7-39B0798E1AC6}"/>
              </a:ext>
            </a:extLst>
          </p:cNvPr>
          <p:cNvPicPr>
            <a:picLocks noChangeAspect="1"/>
          </p:cNvPicPr>
          <p:nvPr/>
        </p:nvPicPr>
        <p:blipFill>
          <a:blip r:embed="rId10"/>
          <a:stretch>
            <a:fillRect/>
          </a:stretch>
        </p:blipFill>
        <p:spPr>
          <a:xfrm>
            <a:off x="0" y="0"/>
            <a:ext cx="365125" cy="365125"/>
          </a:xfrm>
          <a:prstGeom prst="rect">
            <a:avLst/>
          </a:prstGeom>
        </p:spPr>
      </p:pic>
      <p:sp>
        <p:nvSpPr>
          <p:cNvPr id="13" name="TextBox 12">
            <a:extLst>
              <a:ext uri="{FF2B5EF4-FFF2-40B4-BE49-F238E27FC236}">
                <a16:creationId xmlns:a16="http://schemas.microsoft.com/office/drawing/2014/main" id="{A3F0DFF5-35E5-00C1-185A-C6383ED8CCDC}"/>
              </a:ext>
            </a:extLst>
          </p:cNvPr>
          <p:cNvSpPr txBox="1"/>
          <p:nvPr/>
        </p:nvSpPr>
        <p:spPr>
          <a:xfrm>
            <a:off x="921327" y="5058888"/>
            <a:ext cx="10349346" cy="1477328"/>
          </a:xfrm>
          <a:prstGeom prst="rect">
            <a:avLst/>
          </a:prstGeom>
          <a:noFill/>
        </p:spPr>
        <p:txBody>
          <a:bodyPr wrap="square" rtlCol="0">
            <a:spAutoFit/>
          </a:bodyPr>
          <a:lstStyle/>
          <a:p>
            <a:r>
              <a:rPr lang="en-GB" dirty="0"/>
              <a:t>Alternative to other services, we provide a tailor-made solution, after a customer requests a proposal, we give them an automatic estimated quote. If the customer then goes ahead, we initiate our onboarding process which includes scheduled meetings, data transfers and refinement. We then deploy on their premises, which it would be fully in their domain, with an option to have a yearly service contract.</a:t>
            </a:r>
          </a:p>
        </p:txBody>
      </p:sp>
    </p:spTree>
    <p:extLst>
      <p:ext uri="{BB962C8B-B14F-4D97-AF65-F5344CB8AC3E}">
        <p14:creationId xmlns:p14="http://schemas.microsoft.com/office/powerpoint/2010/main" val="3974777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0F4381-702E-65F0-596D-950F35F7AF7C}"/>
              </a:ext>
            </a:extLst>
          </p:cNvPr>
          <p:cNvSpPr>
            <a:spLocks noGrp="1"/>
          </p:cNvSpPr>
          <p:nvPr>
            <p:ph type="title"/>
          </p:nvPr>
        </p:nvSpPr>
        <p:spPr>
          <a:xfrm>
            <a:off x="365125" y="-1601"/>
            <a:ext cx="10515600" cy="1325563"/>
          </a:xfrm>
        </p:spPr>
        <p:txBody>
          <a:bodyPr/>
          <a:lstStyle/>
          <a:p>
            <a:r>
              <a:rPr lang="en-GB" dirty="0"/>
              <a:t>Business Model</a:t>
            </a:r>
          </a:p>
        </p:txBody>
      </p:sp>
      <p:sp>
        <p:nvSpPr>
          <p:cNvPr id="3" name="Content Placeholder 2">
            <a:extLst>
              <a:ext uri="{FF2B5EF4-FFF2-40B4-BE49-F238E27FC236}">
                <a16:creationId xmlns:a16="http://schemas.microsoft.com/office/drawing/2014/main" id="{19CC9AEC-B3D6-D219-0A27-8F1FFF7A3E06}"/>
              </a:ext>
            </a:extLst>
          </p:cNvPr>
          <p:cNvSpPr>
            <a:spLocks noGrp="1"/>
          </p:cNvSpPr>
          <p:nvPr>
            <p:ph idx="1"/>
          </p:nvPr>
        </p:nvSpPr>
        <p:spPr/>
        <p:txBody>
          <a:bodyPr/>
          <a:lstStyle/>
          <a:p>
            <a:pPr marL="0" indent="0">
              <a:buNone/>
            </a:pPr>
            <a:r>
              <a:rPr lang="en-GB" dirty="0"/>
              <a:t>We take a 20% commission from each deployment.</a:t>
            </a:r>
          </a:p>
        </p:txBody>
      </p:sp>
      <p:sp>
        <p:nvSpPr>
          <p:cNvPr id="4" name="Oval 3">
            <a:extLst>
              <a:ext uri="{FF2B5EF4-FFF2-40B4-BE49-F238E27FC236}">
                <a16:creationId xmlns:a16="http://schemas.microsoft.com/office/drawing/2014/main" id="{F1AABECF-AA3C-8BED-AB2D-B552347A6318}"/>
              </a:ext>
            </a:extLst>
          </p:cNvPr>
          <p:cNvSpPr/>
          <p:nvPr/>
        </p:nvSpPr>
        <p:spPr>
          <a:xfrm>
            <a:off x="838200" y="2921294"/>
            <a:ext cx="2160000" cy="2160000"/>
          </a:xfrm>
          <a:prstGeom prst="ellipse">
            <a:avLst/>
          </a:prstGeom>
          <a:solidFill>
            <a:srgbClr val="E9713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GB" sz="3200" b="1" dirty="0"/>
              <a:t>22,500</a:t>
            </a:r>
          </a:p>
          <a:p>
            <a:pPr algn="ctr"/>
            <a:r>
              <a:rPr lang="en-GB" sz="1600" b="1" dirty="0">
                <a:solidFill>
                  <a:schemeClr val="bg2">
                    <a:lumMod val="90000"/>
                  </a:schemeClr>
                </a:solidFill>
              </a:rPr>
              <a:t>SMB Customers</a:t>
            </a:r>
          </a:p>
        </p:txBody>
      </p:sp>
      <p:sp>
        <p:nvSpPr>
          <p:cNvPr id="5" name="TextBox 4">
            <a:extLst>
              <a:ext uri="{FF2B5EF4-FFF2-40B4-BE49-F238E27FC236}">
                <a16:creationId xmlns:a16="http://schemas.microsoft.com/office/drawing/2014/main" id="{9D110A2F-D400-8CFF-2BFE-936EE5843CE6}"/>
              </a:ext>
            </a:extLst>
          </p:cNvPr>
          <p:cNvSpPr txBox="1"/>
          <p:nvPr/>
        </p:nvSpPr>
        <p:spPr>
          <a:xfrm>
            <a:off x="838200" y="5371241"/>
            <a:ext cx="2160000" cy="1200329"/>
          </a:xfrm>
          <a:prstGeom prst="rect">
            <a:avLst/>
          </a:prstGeom>
          <a:noFill/>
        </p:spPr>
        <p:txBody>
          <a:bodyPr wrap="square" rtlCol="0">
            <a:spAutoFit/>
          </a:bodyPr>
          <a:lstStyle/>
          <a:p>
            <a:pPr algn="ctr"/>
            <a:r>
              <a:rPr lang="en-GB" dirty="0"/>
              <a:t>High Performance Computers with </a:t>
            </a:r>
            <a:r>
              <a:rPr lang="en-GB" dirty="0" err="1"/>
              <a:t>Corexa</a:t>
            </a:r>
            <a:endParaRPr lang="en-GB" dirty="0"/>
          </a:p>
          <a:p>
            <a:pPr algn="ctr"/>
            <a:r>
              <a:rPr lang="en-GB" dirty="0">
                <a:solidFill>
                  <a:schemeClr val="tx1">
                    <a:lumMod val="65000"/>
                    <a:lumOff val="35000"/>
                  </a:schemeClr>
                </a:solidFill>
              </a:rPr>
              <a:t>Share of Market</a:t>
            </a:r>
          </a:p>
        </p:txBody>
      </p:sp>
      <p:pic>
        <p:nvPicPr>
          <p:cNvPr id="10" name="Graphic 9" descr="Arrow Right with solid fill">
            <a:extLst>
              <a:ext uri="{FF2B5EF4-FFF2-40B4-BE49-F238E27FC236}">
                <a16:creationId xmlns:a16="http://schemas.microsoft.com/office/drawing/2014/main" id="{DE0D4984-8631-597B-EE1F-1CE8270583B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3248469" y="3096770"/>
            <a:ext cx="1800000" cy="1800000"/>
          </a:xfrm>
          <a:prstGeom prst="rect">
            <a:avLst/>
          </a:prstGeom>
        </p:spPr>
      </p:pic>
      <p:sp>
        <p:nvSpPr>
          <p:cNvPr id="11" name="TextBox 10">
            <a:extLst>
              <a:ext uri="{FF2B5EF4-FFF2-40B4-BE49-F238E27FC236}">
                <a16:creationId xmlns:a16="http://schemas.microsoft.com/office/drawing/2014/main" id="{045D8233-26EA-C817-0177-78B00245E271}"/>
              </a:ext>
            </a:extLst>
          </p:cNvPr>
          <p:cNvSpPr txBox="1"/>
          <p:nvPr/>
        </p:nvSpPr>
        <p:spPr>
          <a:xfrm>
            <a:off x="5298738" y="3539627"/>
            <a:ext cx="1409868" cy="923330"/>
          </a:xfrm>
          <a:prstGeom prst="rect">
            <a:avLst/>
          </a:prstGeom>
          <a:noFill/>
        </p:spPr>
        <p:txBody>
          <a:bodyPr wrap="square" rtlCol="0">
            <a:spAutoFit/>
          </a:bodyPr>
          <a:lstStyle/>
          <a:p>
            <a:r>
              <a:rPr lang="en-GB" sz="5400" b="1" dirty="0"/>
              <a:t>£5K</a:t>
            </a:r>
          </a:p>
        </p:txBody>
      </p:sp>
      <p:sp>
        <p:nvSpPr>
          <p:cNvPr id="12" name="TextBox 11">
            <a:extLst>
              <a:ext uri="{FF2B5EF4-FFF2-40B4-BE49-F238E27FC236}">
                <a16:creationId xmlns:a16="http://schemas.microsoft.com/office/drawing/2014/main" id="{ADC88AFE-69BF-0FBC-E4F8-49450F43287E}"/>
              </a:ext>
            </a:extLst>
          </p:cNvPr>
          <p:cNvSpPr txBox="1"/>
          <p:nvPr/>
        </p:nvSpPr>
        <p:spPr>
          <a:xfrm>
            <a:off x="4871154" y="5371241"/>
            <a:ext cx="2449691" cy="923330"/>
          </a:xfrm>
          <a:prstGeom prst="rect">
            <a:avLst/>
          </a:prstGeom>
          <a:noFill/>
        </p:spPr>
        <p:txBody>
          <a:bodyPr wrap="square" rtlCol="0">
            <a:spAutoFit/>
          </a:bodyPr>
          <a:lstStyle/>
          <a:p>
            <a:pPr algn="ctr"/>
            <a:r>
              <a:rPr lang="en-GB" dirty="0"/>
              <a:t>AVG configuration fee</a:t>
            </a:r>
          </a:p>
          <a:p>
            <a:pPr algn="ctr"/>
            <a:r>
              <a:rPr lang="en-GB" dirty="0">
                <a:solidFill>
                  <a:schemeClr val="tx1">
                    <a:lumMod val="65000"/>
                    <a:lumOff val="35000"/>
                  </a:schemeClr>
                </a:solidFill>
              </a:rPr>
              <a:t>Based on Median Spec Model</a:t>
            </a:r>
          </a:p>
        </p:txBody>
      </p:sp>
      <p:pic>
        <p:nvPicPr>
          <p:cNvPr id="13" name="Graphic 12" descr="Arrow Right with solid fill">
            <a:extLst>
              <a:ext uri="{FF2B5EF4-FFF2-40B4-BE49-F238E27FC236}">
                <a16:creationId xmlns:a16="http://schemas.microsoft.com/office/drawing/2014/main" id="{96EE7C36-055D-D405-7C5A-4EC3882FC03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958875" y="3096770"/>
            <a:ext cx="1800000" cy="1800000"/>
          </a:xfrm>
          <a:prstGeom prst="rect">
            <a:avLst/>
          </a:prstGeom>
        </p:spPr>
      </p:pic>
      <p:sp>
        <p:nvSpPr>
          <p:cNvPr id="14" name="TextBox 13">
            <a:extLst>
              <a:ext uri="{FF2B5EF4-FFF2-40B4-BE49-F238E27FC236}">
                <a16:creationId xmlns:a16="http://schemas.microsoft.com/office/drawing/2014/main" id="{35277F5C-0665-3F2A-4A4E-DE0C68C72728}"/>
              </a:ext>
            </a:extLst>
          </p:cNvPr>
          <p:cNvSpPr txBox="1"/>
          <p:nvPr/>
        </p:nvSpPr>
        <p:spPr>
          <a:xfrm>
            <a:off x="9009144" y="3539627"/>
            <a:ext cx="2771336" cy="923330"/>
          </a:xfrm>
          <a:prstGeom prst="rect">
            <a:avLst/>
          </a:prstGeom>
          <a:noFill/>
        </p:spPr>
        <p:txBody>
          <a:bodyPr wrap="square" rtlCol="0">
            <a:spAutoFit/>
          </a:bodyPr>
          <a:lstStyle/>
          <a:p>
            <a:r>
              <a:rPr lang="en-GB" sz="5400" b="1" dirty="0"/>
              <a:t>£112M</a:t>
            </a:r>
          </a:p>
        </p:txBody>
      </p:sp>
      <p:sp>
        <p:nvSpPr>
          <p:cNvPr id="15" name="TextBox 14">
            <a:extLst>
              <a:ext uri="{FF2B5EF4-FFF2-40B4-BE49-F238E27FC236}">
                <a16:creationId xmlns:a16="http://schemas.microsoft.com/office/drawing/2014/main" id="{C919CD3D-357E-0235-52C6-B9374F0CCF83}"/>
              </a:ext>
            </a:extLst>
          </p:cNvPr>
          <p:cNvSpPr txBox="1"/>
          <p:nvPr/>
        </p:nvSpPr>
        <p:spPr>
          <a:xfrm>
            <a:off x="8979796" y="5371241"/>
            <a:ext cx="2449691" cy="646331"/>
          </a:xfrm>
          <a:prstGeom prst="rect">
            <a:avLst/>
          </a:prstGeom>
          <a:noFill/>
        </p:spPr>
        <p:txBody>
          <a:bodyPr wrap="square" rtlCol="0">
            <a:spAutoFit/>
          </a:bodyPr>
          <a:lstStyle/>
          <a:p>
            <a:pPr algn="ctr"/>
            <a:r>
              <a:rPr lang="en-GB" dirty="0"/>
              <a:t>Revenue</a:t>
            </a:r>
          </a:p>
          <a:p>
            <a:pPr algn="ctr"/>
            <a:r>
              <a:rPr lang="en-GB" dirty="0">
                <a:solidFill>
                  <a:schemeClr val="tx1">
                    <a:lumMod val="65000"/>
                    <a:lumOff val="35000"/>
                  </a:schemeClr>
                </a:solidFill>
              </a:rPr>
              <a:t>Conservative Estimate</a:t>
            </a:r>
          </a:p>
        </p:txBody>
      </p:sp>
      <p:pic>
        <p:nvPicPr>
          <p:cNvPr id="16" name="Picture 15" descr="A red and black background with circles and dots&#10;&#10;Description automatically generated">
            <a:extLst>
              <a:ext uri="{FF2B5EF4-FFF2-40B4-BE49-F238E27FC236}">
                <a16:creationId xmlns:a16="http://schemas.microsoft.com/office/drawing/2014/main" id="{E88BD86D-1EBC-17B0-6074-D29083A368D8}"/>
              </a:ext>
            </a:extLst>
          </p:cNvPr>
          <p:cNvPicPr>
            <a:picLocks noChangeAspect="1"/>
          </p:cNvPicPr>
          <p:nvPr/>
        </p:nvPicPr>
        <p:blipFill>
          <a:blip r:embed="rId4"/>
          <a:stretch>
            <a:fillRect/>
          </a:stretch>
        </p:blipFill>
        <p:spPr>
          <a:xfrm>
            <a:off x="0" y="0"/>
            <a:ext cx="365125" cy="365125"/>
          </a:xfrm>
          <a:prstGeom prst="rect">
            <a:avLst/>
          </a:prstGeom>
        </p:spPr>
      </p:pic>
    </p:spTree>
    <p:extLst>
      <p:ext uri="{BB962C8B-B14F-4D97-AF65-F5344CB8AC3E}">
        <p14:creationId xmlns:p14="http://schemas.microsoft.com/office/powerpoint/2010/main" val="21756653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6A31-0861-0730-F7D9-CAE7034BAB74}"/>
              </a:ext>
            </a:extLst>
          </p:cNvPr>
          <p:cNvSpPr>
            <a:spLocks noGrp="1"/>
          </p:cNvSpPr>
          <p:nvPr>
            <p:ph type="title"/>
          </p:nvPr>
        </p:nvSpPr>
        <p:spPr>
          <a:xfrm>
            <a:off x="365125" y="0"/>
            <a:ext cx="10515600" cy="1325563"/>
          </a:xfrm>
        </p:spPr>
        <p:txBody>
          <a:bodyPr/>
          <a:lstStyle/>
          <a:p>
            <a:r>
              <a:rPr lang="en-GB" dirty="0"/>
              <a:t>Market Adoption</a:t>
            </a:r>
          </a:p>
        </p:txBody>
      </p:sp>
      <p:sp>
        <p:nvSpPr>
          <p:cNvPr id="3" name="Content Placeholder 2">
            <a:extLst>
              <a:ext uri="{FF2B5EF4-FFF2-40B4-BE49-F238E27FC236}">
                <a16:creationId xmlns:a16="http://schemas.microsoft.com/office/drawing/2014/main" id="{0DEE062D-AD2B-0D53-737D-DC3A74648E0E}"/>
              </a:ext>
            </a:extLst>
          </p:cNvPr>
          <p:cNvSpPr>
            <a:spLocks noGrp="1"/>
          </p:cNvSpPr>
          <p:nvPr>
            <p:ph idx="1"/>
          </p:nvPr>
        </p:nvSpPr>
        <p:spPr>
          <a:xfrm>
            <a:off x="0" y="1825626"/>
            <a:ext cx="4015154" cy="4667249"/>
          </a:xfrm>
        </p:spPr>
        <p:txBody>
          <a:bodyPr>
            <a:normAutofit/>
          </a:bodyPr>
          <a:lstStyle/>
          <a:p>
            <a:pPr marL="0" indent="0" algn="ctr">
              <a:buNone/>
            </a:pPr>
            <a:r>
              <a:rPr lang="en-GB" dirty="0"/>
              <a:t>Partnership Strategy</a:t>
            </a:r>
          </a:p>
          <a:p>
            <a:pPr marL="0" indent="0" algn="ctr">
              <a:buNone/>
            </a:pPr>
            <a:r>
              <a:rPr lang="en-GB" dirty="0">
                <a:solidFill>
                  <a:schemeClr val="tx1">
                    <a:lumMod val="65000"/>
                    <a:lumOff val="35000"/>
                  </a:schemeClr>
                </a:solidFill>
              </a:rPr>
              <a:t>System Integrators</a:t>
            </a:r>
          </a:p>
          <a:p>
            <a:pPr marL="0" indent="0" algn="ctr">
              <a:buNone/>
            </a:pPr>
            <a:endParaRPr lang="en-GB" dirty="0">
              <a:solidFill>
                <a:schemeClr val="tx1">
                  <a:lumMod val="65000"/>
                  <a:lumOff val="35000"/>
                </a:schemeClr>
              </a:solidFill>
            </a:endParaRPr>
          </a:p>
          <a:p>
            <a:r>
              <a:rPr lang="en-GB" sz="2000" dirty="0"/>
              <a:t>IT consultancies serving SMBs</a:t>
            </a:r>
          </a:p>
          <a:p>
            <a:r>
              <a:rPr lang="en-GB" sz="2000" dirty="0"/>
              <a:t>Technology Partners(NVIDIA, Dell, Microsoft)</a:t>
            </a:r>
          </a:p>
          <a:p>
            <a:r>
              <a:rPr lang="en-GB" sz="2000" dirty="0"/>
              <a:t>AI Model (Google Gemma, Meta Llama, Mistral AI, OpenAI OSS)</a:t>
            </a:r>
          </a:p>
          <a:p>
            <a:r>
              <a:rPr lang="en-GB" sz="2000" dirty="0"/>
              <a:t>Professional associations (FCA, HIMSS, ILTA, RSNA)</a:t>
            </a:r>
          </a:p>
          <a:p>
            <a:pPr marL="0" indent="0" algn="ctr">
              <a:buNone/>
            </a:pPr>
            <a:endParaRPr lang="en-GB" sz="2000" dirty="0"/>
          </a:p>
          <a:p>
            <a:pPr marL="0" indent="0" algn="ctr">
              <a:buNone/>
            </a:pPr>
            <a:endParaRPr lang="en-GB" dirty="0">
              <a:solidFill>
                <a:schemeClr val="tx1">
                  <a:lumMod val="65000"/>
                  <a:lumOff val="35000"/>
                </a:schemeClr>
              </a:solidFill>
            </a:endParaRPr>
          </a:p>
        </p:txBody>
      </p:sp>
      <p:sp>
        <p:nvSpPr>
          <p:cNvPr id="4" name="Content Placeholder 2">
            <a:extLst>
              <a:ext uri="{FF2B5EF4-FFF2-40B4-BE49-F238E27FC236}">
                <a16:creationId xmlns:a16="http://schemas.microsoft.com/office/drawing/2014/main" id="{0309055F-447D-C839-0F69-C946C1F6FC63}"/>
              </a:ext>
            </a:extLst>
          </p:cNvPr>
          <p:cNvSpPr txBox="1">
            <a:spLocks/>
          </p:cNvSpPr>
          <p:nvPr/>
        </p:nvSpPr>
        <p:spPr>
          <a:xfrm>
            <a:off x="4015154" y="1825626"/>
            <a:ext cx="4015154" cy="4532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Event Marketing</a:t>
            </a:r>
          </a:p>
          <a:p>
            <a:pPr marL="0" indent="0" algn="ctr">
              <a:buFont typeface="Arial" panose="020B0604020202020204" pitchFamily="34" charset="0"/>
              <a:buNone/>
            </a:pPr>
            <a:r>
              <a:rPr lang="en-GB" dirty="0">
                <a:solidFill>
                  <a:schemeClr val="tx1">
                    <a:lumMod val="65000"/>
                    <a:lumOff val="35000"/>
                  </a:schemeClr>
                </a:solidFill>
              </a:rPr>
              <a:t>Target Events Monthly</a:t>
            </a:r>
          </a:p>
          <a:p>
            <a:pPr marL="0" indent="0" algn="ctr">
              <a:buFont typeface="Arial" panose="020B0604020202020204" pitchFamily="34" charset="0"/>
              <a:buNone/>
            </a:pPr>
            <a:endParaRPr lang="en-GB" dirty="0">
              <a:solidFill>
                <a:schemeClr val="tx1">
                  <a:lumMod val="65000"/>
                  <a:lumOff val="35000"/>
                </a:schemeClr>
              </a:solidFill>
            </a:endParaRPr>
          </a:p>
          <a:p>
            <a:r>
              <a:rPr lang="en-GB" sz="2000" dirty="0"/>
              <a:t>AI &amp; Big Data Expo </a:t>
            </a:r>
          </a:p>
          <a:p>
            <a:r>
              <a:rPr lang="en-GB" sz="2000" dirty="0"/>
              <a:t>FinTech Connect </a:t>
            </a:r>
          </a:p>
          <a:p>
            <a:r>
              <a:rPr lang="en-GB" sz="2000" dirty="0"/>
              <a:t>Advanced Engineering Show  (manufacturing/engineering) </a:t>
            </a:r>
          </a:p>
          <a:p>
            <a:r>
              <a:rPr lang="en-GB" sz="2000" dirty="0"/>
              <a:t>Enterprise AI Summit (business decision makers) </a:t>
            </a:r>
          </a:p>
          <a:p>
            <a:r>
              <a:rPr lang="en-GB" sz="2000" dirty="0"/>
              <a:t>London Tech Week </a:t>
            </a:r>
            <a:endParaRPr lang="en-GB" dirty="0">
              <a:solidFill>
                <a:schemeClr val="tx1">
                  <a:lumMod val="65000"/>
                  <a:lumOff val="35000"/>
                </a:schemeClr>
              </a:solidFill>
            </a:endParaRPr>
          </a:p>
        </p:txBody>
      </p:sp>
      <p:sp>
        <p:nvSpPr>
          <p:cNvPr id="5" name="Content Placeholder 2">
            <a:extLst>
              <a:ext uri="{FF2B5EF4-FFF2-40B4-BE49-F238E27FC236}">
                <a16:creationId xmlns:a16="http://schemas.microsoft.com/office/drawing/2014/main" id="{0A367A92-33B9-3D75-2BEE-FF1FEAAAA032}"/>
              </a:ext>
            </a:extLst>
          </p:cNvPr>
          <p:cNvSpPr txBox="1">
            <a:spLocks/>
          </p:cNvSpPr>
          <p:nvPr/>
        </p:nvSpPr>
        <p:spPr>
          <a:xfrm>
            <a:off x="8030308" y="1825626"/>
            <a:ext cx="4015154" cy="453297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ctr">
              <a:buFont typeface="Arial" panose="020B0604020202020204" pitchFamily="34" charset="0"/>
              <a:buNone/>
            </a:pPr>
            <a:r>
              <a:rPr lang="en-GB" dirty="0"/>
              <a:t>Digital Marketing</a:t>
            </a:r>
          </a:p>
          <a:p>
            <a:pPr marL="0" indent="0" algn="ctr">
              <a:buFont typeface="Arial" panose="020B0604020202020204" pitchFamily="34" charset="0"/>
              <a:buNone/>
            </a:pPr>
            <a:r>
              <a:rPr lang="en-GB" dirty="0">
                <a:solidFill>
                  <a:schemeClr val="tx1">
                    <a:lumMod val="65000"/>
                    <a:lumOff val="35000"/>
                  </a:schemeClr>
                </a:solidFill>
              </a:rPr>
              <a:t>Multi-Industry </a:t>
            </a:r>
          </a:p>
          <a:p>
            <a:pPr marL="0" indent="0" algn="ctr">
              <a:buFont typeface="Arial" panose="020B0604020202020204" pitchFamily="34" charset="0"/>
              <a:buNone/>
            </a:pPr>
            <a:r>
              <a:rPr lang="en-GB" dirty="0">
                <a:solidFill>
                  <a:schemeClr val="tx1">
                    <a:lumMod val="65000"/>
                    <a:lumOff val="35000"/>
                  </a:schemeClr>
                </a:solidFill>
              </a:rPr>
              <a:t> Campaigns</a:t>
            </a:r>
          </a:p>
          <a:p>
            <a:r>
              <a:rPr lang="en-GB" sz="2000" dirty="0"/>
              <a:t>LinkedIn Targeted Campaigns</a:t>
            </a:r>
          </a:p>
          <a:p>
            <a:r>
              <a:rPr lang="en-GB" sz="2000" dirty="0"/>
              <a:t>Industry Publication Sponsored Content </a:t>
            </a:r>
          </a:p>
          <a:p>
            <a:r>
              <a:rPr lang="en-GB" sz="2000" dirty="0"/>
              <a:t>Professional Email Nurturing</a:t>
            </a:r>
          </a:p>
          <a:p>
            <a:r>
              <a:rPr lang="en-GB" sz="2000" dirty="0"/>
              <a:t>Enterprise AI Summit (business decision makers) </a:t>
            </a:r>
          </a:p>
          <a:p>
            <a:r>
              <a:rPr lang="en-GB" sz="2000" dirty="0"/>
              <a:t>Webinar Series </a:t>
            </a:r>
            <a:endParaRPr lang="en-GB" sz="2000" dirty="0">
              <a:solidFill>
                <a:schemeClr val="tx1">
                  <a:lumMod val="65000"/>
                  <a:lumOff val="35000"/>
                </a:schemeClr>
              </a:solidFill>
            </a:endParaRPr>
          </a:p>
        </p:txBody>
      </p:sp>
      <p:pic>
        <p:nvPicPr>
          <p:cNvPr id="6" name="Picture 5" descr="A red and black background with circles and dots&#10;&#10;Description automatically generated">
            <a:extLst>
              <a:ext uri="{FF2B5EF4-FFF2-40B4-BE49-F238E27FC236}">
                <a16:creationId xmlns:a16="http://schemas.microsoft.com/office/drawing/2014/main" id="{0D198222-767A-9396-FA05-A662D476E8D1}"/>
              </a:ext>
            </a:extLst>
          </p:cNvPr>
          <p:cNvPicPr>
            <a:picLocks noChangeAspect="1"/>
          </p:cNvPicPr>
          <p:nvPr/>
        </p:nvPicPr>
        <p:blipFill>
          <a:blip r:embed="rId2"/>
          <a:stretch>
            <a:fillRect/>
          </a:stretch>
        </p:blipFill>
        <p:spPr>
          <a:xfrm>
            <a:off x="0" y="0"/>
            <a:ext cx="365125" cy="365125"/>
          </a:xfrm>
          <a:prstGeom prst="rect">
            <a:avLst/>
          </a:prstGeom>
        </p:spPr>
      </p:pic>
    </p:spTree>
    <p:extLst>
      <p:ext uri="{BB962C8B-B14F-4D97-AF65-F5344CB8AC3E}">
        <p14:creationId xmlns:p14="http://schemas.microsoft.com/office/powerpoint/2010/main" val="5647986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0F6354-4168-07A9-57B5-0FE74D129BA9}"/>
              </a:ext>
            </a:extLst>
          </p:cNvPr>
          <p:cNvSpPr>
            <a:spLocks noGrp="1"/>
          </p:cNvSpPr>
          <p:nvPr>
            <p:ph type="title"/>
          </p:nvPr>
        </p:nvSpPr>
        <p:spPr>
          <a:xfrm>
            <a:off x="365125" y="-902"/>
            <a:ext cx="10515600" cy="1325563"/>
          </a:xfrm>
        </p:spPr>
        <p:txBody>
          <a:bodyPr/>
          <a:lstStyle/>
          <a:p>
            <a:r>
              <a:rPr lang="en-GB" dirty="0"/>
              <a:t>Competition</a:t>
            </a:r>
          </a:p>
        </p:txBody>
      </p:sp>
      <p:pic>
        <p:nvPicPr>
          <p:cNvPr id="5" name="Content Placeholder 4" descr="Arrow Right with solid fill">
            <a:extLst>
              <a:ext uri="{FF2B5EF4-FFF2-40B4-BE49-F238E27FC236}">
                <a16:creationId xmlns:a16="http://schemas.microsoft.com/office/drawing/2014/main" id="{8988DFC3-EF10-EAC2-3405-01A0387ECC73}"/>
              </a:ext>
            </a:extLst>
          </p:cNvPr>
          <p:cNvPicPr>
            <a:picLocks noGrp="1" noChangeAspect="1"/>
          </p:cNvPicPr>
          <p:nvPr>
            <p:ph idx="1"/>
          </p:nvPr>
        </p:nvPicPr>
        <p:blipFill>
          <a:blip r:embed="rId2">
            <a:extLst>
              <a:ext uri="{96DAC541-7B7A-43D3-8B79-37D633B846F1}">
                <asvg:svgBlip xmlns:asvg="http://schemas.microsoft.com/office/drawing/2016/SVG/main" r:embed="rId3"/>
              </a:ext>
            </a:extLst>
          </a:blip>
          <a:stretch>
            <a:fillRect/>
          </a:stretch>
        </p:blipFill>
        <p:spPr>
          <a:xfrm rot="5400000">
            <a:off x="5791200" y="5578475"/>
            <a:ext cx="914400" cy="914400"/>
          </a:xfrm>
        </p:spPr>
      </p:pic>
      <p:pic>
        <p:nvPicPr>
          <p:cNvPr id="6" name="Content Placeholder 4" descr="Arrow Right with solid fill">
            <a:extLst>
              <a:ext uri="{FF2B5EF4-FFF2-40B4-BE49-F238E27FC236}">
                <a16:creationId xmlns:a16="http://schemas.microsoft.com/office/drawing/2014/main" id="{6C06A350-D4F4-2A79-8F3E-10C986C0BBA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6200000">
            <a:off x="5791200" y="1233488"/>
            <a:ext cx="914400" cy="914400"/>
          </a:xfrm>
          <a:prstGeom prst="rect">
            <a:avLst/>
          </a:prstGeom>
        </p:spPr>
      </p:pic>
      <p:pic>
        <p:nvPicPr>
          <p:cNvPr id="7" name="Content Placeholder 4" descr="Arrow Right with solid fill">
            <a:extLst>
              <a:ext uri="{FF2B5EF4-FFF2-40B4-BE49-F238E27FC236}">
                <a16:creationId xmlns:a16="http://schemas.microsoft.com/office/drawing/2014/main" id="{F7974962-676A-F3BB-4EC6-3BA1131361F5}"/>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754751" y="3429000"/>
            <a:ext cx="914400" cy="914400"/>
          </a:xfrm>
          <a:prstGeom prst="rect">
            <a:avLst/>
          </a:prstGeom>
        </p:spPr>
      </p:pic>
      <p:pic>
        <p:nvPicPr>
          <p:cNvPr id="8" name="Content Placeholder 4" descr="Arrow Right with solid fill">
            <a:extLst>
              <a:ext uri="{FF2B5EF4-FFF2-40B4-BE49-F238E27FC236}">
                <a16:creationId xmlns:a16="http://schemas.microsoft.com/office/drawing/2014/main" id="{AAF38157-4C5B-F6A4-5B34-25445B11C16D}"/>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rot="10800000">
            <a:off x="522849" y="3429000"/>
            <a:ext cx="914400" cy="914400"/>
          </a:xfrm>
          <a:prstGeom prst="rect">
            <a:avLst/>
          </a:prstGeom>
        </p:spPr>
      </p:pic>
      <p:sp>
        <p:nvSpPr>
          <p:cNvPr id="9" name="TextBox 8">
            <a:extLst>
              <a:ext uri="{FF2B5EF4-FFF2-40B4-BE49-F238E27FC236}">
                <a16:creationId xmlns:a16="http://schemas.microsoft.com/office/drawing/2014/main" id="{59DF5D13-9CD6-1988-6325-25C5B8D30DDE}"/>
              </a:ext>
            </a:extLst>
          </p:cNvPr>
          <p:cNvSpPr txBox="1"/>
          <p:nvPr/>
        </p:nvSpPr>
        <p:spPr>
          <a:xfrm>
            <a:off x="6705600" y="1434905"/>
            <a:ext cx="1161152" cy="369332"/>
          </a:xfrm>
          <a:prstGeom prst="rect">
            <a:avLst/>
          </a:prstGeom>
          <a:noFill/>
        </p:spPr>
        <p:txBody>
          <a:bodyPr wrap="none" rtlCol="0">
            <a:spAutoFit/>
          </a:bodyPr>
          <a:lstStyle/>
          <a:p>
            <a:r>
              <a:rPr lang="en-GB" dirty="0"/>
              <a:t>High Cost</a:t>
            </a:r>
          </a:p>
        </p:txBody>
      </p:sp>
      <p:sp>
        <p:nvSpPr>
          <p:cNvPr id="10" name="TextBox 9">
            <a:extLst>
              <a:ext uri="{FF2B5EF4-FFF2-40B4-BE49-F238E27FC236}">
                <a16:creationId xmlns:a16="http://schemas.microsoft.com/office/drawing/2014/main" id="{0CA89EEC-B91A-ACEA-0968-BAAE478CAC0C}"/>
              </a:ext>
            </a:extLst>
          </p:cNvPr>
          <p:cNvSpPr txBox="1"/>
          <p:nvPr/>
        </p:nvSpPr>
        <p:spPr>
          <a:xfrm>
            <a:off x="6705600" y="5666343"/>
            <a:ext cx="1111394" cy="369332"/>
          </a:xfrm>
          <a:prstGeom prst="rect">
            <a:avLst/>
          </a:prstGeom>
          <a:noFill/>
        </p:spPr>
        <p:txBody>
          <a:bodyPr wrap="none" rtlCol="0">
            <a:spAutoFit/>
          </a:bodyPr>
          <a:lstStyle/>
          <a:p>
            <a:r>
              <a:rPr lang="en-GB" dirty="0"/>
              <a:t>Low Cost</a:t>
            </a:r>
          </a:p>
        </p:txBody>
      </p:sp>
      <p:sp>
        <p:nvSpPr>
          <p:cNvPr id="11" name="TextBox 10">
            <a:extLst>
              <a:ext uri="{FF2B5EF4-FFF2-40B4-BE49-F238E27FC236}">
                <a16:creationId xmlns:a16="http://schemas.microsoft.com/office/drawing/2014/main" id="{650FC037-9018-F7C7-2715-541BB008D256}"/>
              </a:ext>
            </a:extLst>
          </p:cNvPr>
          <p:cNvSpPr txBox="1"/>
          <p:nvPr/>
        </p:nvSpPr>
        <p:spPr>
          <a:xfrm>
            <a:off x="9614421" y="3059668"/>
            <a:ext cx="2054730" cy="369332"/>
          </a:xfrm>
          <a:prstGeom prst="rect">
            <a:avLst/>
          </a:prstGeom>
          <a:noFill/>
        </p:spPr>
        <p:txBody>
          <a:bodyPr wrap="none" rtlCol="0">
            <a:spAutoFit/>
          </a:bodyPr>
          <a:lstStyle/>
          <a:p>
            <a:r>
              <a:rPr lang="en-GB" dirty="0"/>
              <a:t>Cloud Deployment</a:t>
            </a:r>
          </a:p>
        </p:txBody>
      </p:sp>
      <p:sp>
        <p:nvSpPr>
          <p:cNvPr id="12" name="TextBox 11">
            <a:extLst>
              <a:ext uri="{FF2B5EF4-FFF2-40B4-BE49-F238E27FC236}">
                <a16:creationId xmlns:a16="http://schemas.microsoft.com/office/drawing/2014/main" id="{8394FFEF-FDD8-4FA6-8976-97EE3DF4058F}"/>
              </a:ext>
            </a:extLst>
          </p:cNvPr>
          <p:cNvSpPr txBox="1"/>
          <p:nvPr/>
        </p:nvSpPr>
        <p:spPr>
          <a:xfrm>
            <a:off x="522849" y="3080583"/>
            <a:ext cx="2748253" cy="369332"/>
          </a:xfrm>
          <a:prstGeom prst="rect">
            <a:avLst/>
          </a:prstGeom>
          <a:noFill/>
        </p:spPr>
        <p:txBody>
          <a:bodyPr wrap="none" rtlCol="0">
            <a:spAutoFit/>
          </a:bodyPr>
          <a:lstStyle/>
          <a:p>
            <a:r>
              <a:rPr lang="en-GB" dirty="0"/>
              <a:t>On-Premises Deployment</a:t>
            </a:r>
          </a:p>
        </p:txBody>
      </p:sp>
      <p:pic>
        <p:nvPicPr>
          <p:cNvPr id="1026" name="Picture 2" descr="NVIDIA DGX-1 Reviews 2025: Details, Pricing, &amp; Features | G2">
            <a:extLst>
              <a:ext uri="{FF2B5EF4-FFF2-40B4-BE49-F238E27FC236}">
                <a16:creationId xmlns:a16="http://schemas.microsoft.com/office/drawing/2014/main" id="{925D2236-9449-BC9F-7438-7AB47B9BF70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82575" y="1347037"/>
            <a:ext cx="914400" cy="91440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erminalworks Blog | Azure Confidential Computing (ACC)">
            <a:extLst>
              <a:ext uri="{FF2B5EF4-FFF2-40B4-BE49-F238E27FC236}">
                <a16:creationId xmlns:a16="http://schemas.microsoft.com/office/drawing/2014/main" id="{2D7B00F9-4542-CEB8-E610-79E3BBFCC05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9592114" y="1233488"/>
            <a:ext cx="2325273" cy="775091"/>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2022, Amazon Web Services, Inc. or its affiliates. All rights reserved.">
            <a:extLst>
              <a:ext uri="{FF2B5EF4-FFF2-40B4-BE49-F238E27FC236}">
                <a16:creationId xmlns:a16="http://schemas.microsoft.com/office/drawing/2014/main" id="{7329090F-1BF4-4030-26FB-CA977810EF49}"/>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880599" y="2060020"/>
            <a:ext cx="1016001" cy="1016001"/>
          </a:xfrm>
          <a:prstGeom prst="rect">
            <a:avLst/>
          </a:prstGeom>
          <a:noFill/>
          <a:extLst>
            <a:ext uri="{909E8E84-426E-40DD-AFC4-6F175D3DCCD1}">
              <a14:hiddenFill xmlns:a14="http://schemas.microsoft.com/office/drawing/2010/main">
                <a:solidFill>
                  <a:srgbClr val="FFFFFF"/>
                </a:solidFill>
              </a14:hiddenFill>
            </a:ext>
          </a:extLst>
        </p:spPr>
      </p:pic>
      <p:pic>
        <p:nvPicPr>
          <p:cNvPr id="1032" name="Picture 8" descr="Ignition Bridges the Gap Between Data Management and the Implementation of  Artificial Intelligence with support for IBM watsonx">
            <a:extLst>
              <a:ext uri="{FF2B5EF4-FFF2-40B4-BE49-F238E27FC236}">
                <a16:creationId xmlns:a16="http://schemas.microsoft.com/office/drawing/2014/main" id="{87618704-70C7-D4A1-5D6B-BBFC6A217F13}"/>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271102" y="1330680"/>
            <a:ext cx="1296107" cy="1016001"/>
          </a:xfrm>
          <a:prstGeom prst="rect">
            <a:avLst/>
          </a:prstGeom>
          <a:noFill/>
          <a:extLst>
            <a:ext uri="{909E8E84-426E-40DD-AFC4-6F175D3DCCD1}">
              <a14:hiddenFill xmlns:a14="http://schemas.microsoft.com/office/drawing/2010/main">
                <a:solidFill>
                  <a:srgbClr val="FFFFFF"/>
                </a:solidFill>
              </a14:hiddenFill>
            </a:ext>
          </a:extLst>
        </p:spPr>
      </p:pic>
      <p:pic>
        <p:nvPicPr>
          <p:cNvPr id="1034" name="Picture 10" descr="Google Gemini Logo, symbol, meaning, history, PNG, brand">
            <a:extLst>
              <a:ext uri="{FF2B5EF4-FFF2-40B4-BE49-F238E27FC236}">
                <a16:creationId xmlns:a16="http://schemas.microsoft.com/office/drawing/2014/main" id="{1A108C0C-FCC2-3776-310B-41CCE9A92144}"/>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690620" y="4768727"/>
            <a:ext cx="1990688" cy="1119762"/>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a:extLst>
              <a:ext uri="{FF2B5EF4-FFF2-40B4-BE49-F238E27FC236}">
                <a16:creationId xmlns:a16="http://schemas.microsoft.com/office/drawing/2014/main" id="{4B142705-8F0B-3B16-11ED-3B30E2891D10}"/>
              </a:ext>
            </a:extLst>
          </p:cNvPr>
          <p:cNvPicPr>
            <a:picLocks noChangeAspect="1"/>
          </p:cNvPicPr>
          <p:nvPr/>
        </p:nvPicPr>
        <p:blipFill>
          <a:blip r:embed="rId9"/>
          <a:stretch>
            <a:fillRect/>
          </a:stretch>
        </p:blipFill>
        <p:spPr>
          <a:xfrm>
            <a:off x="9592114" y="4129906"/>
            <a:ext cx="1990688" cy="426988"/>
          </a:xfrm>
          <a:prstGeom prst="rect">
            <a:avLst/>
          </a:prstGeom>
        </p:spPr>
      </p:pic>
      <p:pic>
        <p:nvPicPr>
          <p:cNvPr id="1038" name="Picture 14">
            <a:extLst>
              <a:ext uri="{FF2B5EF4-FFF2-40B4-BE49-F238E27FC236}">
                <a16:creationId xmlns:a16="http://schemas.microsoft.com/office/drawing/2014/main" id="{59E05468-EBF0-8FF8-7DA9-83ADA25C9A1B}"/>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7647986" y="4266963"/>
            <a:ext cx="1743312" cy="472147"/>
          </a:xfrm>
          <a:prstGeom prst="rect">
            <a:avLst/>
          </a:prstGeom>
          <a:noFill/>
          <a:extLst>
            <a:ext uri="{909E8E84-426E-40DD-AFC4-6F175D3DCCD1}">
              <a14:hiddenFill xmlns:a14="http://schemas.microsoft.com/office/drawing/2010/main">
                <a:solidFill>
                  <a:srgbClr val="FFFFFF"/>
                </a:solidFill>
              </a14:hiddenFill>
            </a:ext>
          </a:extLst>
        </p:spPr>
      </p:pic>
      <p:pic>
        <p:nvPicPr>
          <p:cNvPr id="1040" name="Picture 16" descr="What is Hugging Face? | IBM">
            <a:extLst>
              <a:ext uri="{FF2B5EF4-FFF2-40B4-BE49-F238E27FC236}">
                <a16:creationId xmlns:a16="http://schemas.microsoft.com/office/drawing/2014/main" id="{AFAF0846-5A18-11AF-CB5D-E5015351638F}"/>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437249" y="5542583"/>
            <a:ext cx="2504049" cy="1252025"/>
          </a:xfrm>
          <a:prstGeom prst="rect">
            <a:avLst/>
          </a:prstGeom>
          <a:noFill/>
          <a:extLst>
            <a:ext uri="{909E8E84-426E-40DD-AFC4-6F175D3DCCD1}">
              <a14:hiddenFill xmlns:a14="http://schemas.microsoft.com/office/drawing/2010/main">
                <a:solidFill>
                  <a:srgbClr val="FFFFFF"/>
                </a:solidFill>
              </a14:hiddenFill>
            </a:ext>
          </a:extLst>
        </p:spPr>
      </p:pic>
      <p:pic>
        <p:nvPicPr>
          <p:cNvPr id="1042" name="Picture 18" descr="Ollama with Sugoi LLM 14B/32B">
            <a:extLst>
              <a:ext uri="{FF2B5EF4-FFF2-40B4-BE49-F238E27FC236}">
                <a16:creationId xmlns:a16="http://schemas.microsoft.com/office/drawing/2014/main" id="{25DBEBE5-EA20-F99E-6A26-F79D5C5599C5}"/>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820637" y="4691817"/>
            <a:ext cx="1965528" cy="678107"/>
          </a:xfrm>
          <a:prstGeom prst="rect">
            <a:avLst/>
          </a:prstGeom>
          <a:noFill/>
          <a:extLst>
            <a:ext uri="{909E8E84-426E-40DD-AFC4-6F175D3DCCD1}">
              <a14:hiddenFill xmlns:a14="http://schemas.microsoft.com/office/drawing/2010/main">
                <a:solidFill>
                  <a:srgbClr val="FFFFFF"/>
                </a:solidFill>
              </a14:hiddenFill>
            </a:ext>
          </a:extLst>
        </p:spPr>
      </p:pic>
      <p:pic>
        <p:nvPicPr>
          <p:cNvPr id="1044" name="Picture 20" descr="LMStudio Provider | Drupal.org">
            <a:extLst>
              <a:ext uri="{FF2B5EF4-FFF2-40B4-BE49-F238E27FC236}">
                <a16:creationId xmlns:a16="http://schemas.microsoft.com/office/drawing/2014/main" id="{87A4E866-E964-6D48-DEC5-0ED764C6B81D}"/>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3492296" y="4643454"/>
            <a:ext cx="2501900" cy="812800"/>
          </a:xfrm>
          <a:prstGeom prst="rect">
            <a:avLst/>
          </a:prstGeom>
          <a:noFill/>
          <a:extLst>
            <a:ext uri="{909E8E84-426E-40DD-AFC4-6F175D3DCCD1}">
              <a14:hiddenFill xmlns:a14="http://schemas.microsoft.com/office/drawing/2010/main">
                <a:solidFill>
                  <a:srgbClr val="FFFFFF"/>
                </a:solidFill>
              </a14:hiddenFill>
            </a:ext>
          </a:extLst>
        </p:spPr>
      </p:pic>
      <p:pic>
        <p:nvPicPr>
          <p:cNvPr id="1046" name="Picture 22" descr="SAS Viya - Wikipedia">
            <a:extLst>
              <a:ext uri="{FF2B5EF4-FFF2-40B4-BE49-F238E27FC236}">
                <a16:creationId xmlns:a16="http://schemas.microsoft.com/office/drawing/2014/main" id="{4AB23799-FFA9-365F-ADAF-577FA50AB485}"/>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41350" y="2182657"/>
            <a:ext cx="2036558" cy="1016001"/>
          </a:xfrm>
          <a:prstGeom prst="rect">
            <a:avLst/>
          </a:prstGeom>
          <a:noFill/>
          <a:extLst>
            <a:ext uri="{909E8E84-426E-40DD-AFC4-6F175D3DCCD1}">
              <a14:hiddenFill xmlns:a14="http://schemas.microsoft.com/office/drawing/2010/main">
                <a:solidFill>
                  <a:srgbClr val="FFFFFF"/>
                </a:solidFill>
              </a14:hiddenFill>
            </a:ext>
          </a:extLst>
        </p:spPr>
      </p:pic>
      <p:pic>
        <p:nvPicPr>
          <p:cNvPr id="1048" name="Picture 24" descr="DeepSeek AI Search: Benefits, Technology &amp; Future Trends - AI2sql.io">
            <a:extLst>
              <a:ext uri="{FF2B5EF4-FFF2-40B4-BE49-F238E27FC236}">
                <a16:creationId xmlns:a16="http://schemas.microsoft.com/office/drawing/2014/main" id="{D2089736-3C4E-0CD2-F34B-AE7B8C252F4B}"/>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3883700" y="5482870"/>
            <a:ext cx="1965528" cy="1105610"/>
          </a:xfrm>
          <a:prstGeom prst="rect">
            <a:avLst/>
          </a:prstGeom>
          <a:noFill/>
          <a:extLst>
            <a:ext uri="{909E8E84-426E-40DD-AFC4-6F175D3DCCD1}">
              <a14:hiddenFill xmlns:a14="http://schemas.microsoft.com/office/drawing/2010/main">
                <a:solidFill>
                  <a:srgbClr val="FFFFFF"/>
                </a:solidFill>
              </a14:hiddenFill>
            </a:ext>
          </a:extLst>
        </p:spPr>
      </p:pic>
      <p:pic>
        <p:nvPicPr>
          <p:cNvPr id="1050" name="Picture 26" descr="Minimal Logo Design Inspiration: Palantir | DesignRush">
            <a:extLst>
              <a:ext uri="{FF2B5EF4-FFF2-40B4-BE49-F238E27FC236}">
                <a16:creationId xmlns:a16="http://schemas.microsoft.com/office/drawing/2014/main" id="{CFFB1A8D-B79D-71E4-49E2-D5F211EAF24E}"/>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320164" y="1694470"/>
            <a:ext cx="2071134" cy="1255558"/>
          </a:xfrm>
          <a:prstGeom prst="rect">
            <a:avLst/>
          </a:prstGeom>
          <a:noFill/>
          <a:extLst>
            <a:ext uri="{909E8E84-426E-40DD-AFC4-6F175D3DCCD1}">
              <a14:hiddenFill xmlns:a14="http://schemas.microsoft.com/office/drawing/2010/main">
                <a:solidFill>
                  <a:srgbClr val="FFFFFF"/>
                </a:solidFill>
              </a14:hiddenFill>
            </a:ext>
          </a:extLst>
        </p:spPr>
      </p:pic>
      <p:pic>
        <p:nvPicPr>
          <p:cNvPr id="1052" name="Picture 28" descr="Snowflake Logo and symbol, meaning, history, PNG, brand">
            <a:extLst>
              <a:ext uri="{FF2B5EF4-FFF2-40B4-BE49-F238E27FC236}">
                <a16:creationId xmlns:a16="http://schemas.microsoft.com/office/drawing/2014/main" id="{CCCBD6F0-71E9-6333-0EE2-AF8D90397009}"/>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7177453" y="2279858"/>
            <a:ext cx="2356556" cy="1325563"/>
          </a:xfrm>
          <a:prstGeom prst="rect">
            <a:avLst/>
          </a:prstGeom>
          <a:noFill/>
          <a:extLst>
            <a:ext uri="{909E8E84-426E-40DD-AFC4-6F175D3DCCD1}">
              <a14:hiddenFill xmlns:a14="http://schemas.microsoft.com/office/drawing/2010/main">
                <a:solidFill>
                  <a:srgbClr val="FFFFFF"/>
                </a:solidFill>
              </a14:hiddenFill>
            </a:ext>
          </a:extLst>
        </p:spPr>
      </p:pic>
      <p:sp>
        <p:nvSpPr>
          <p:cNvPr id="16" name="Title 1">
            <a:extLst>
              <a:ext uri="{FF2B5EF4-FFF2-40B4-BE49-F238E27FC236}">
                <a16:creationId xmlns:a16="http://schemas.microsoft.com/office/drawing/2014/main" id="{05EA7F06-6F01-A8C9-6C73-D2A517188E20}"/>
              </a:ext>
            </a:extLst>
          </p:cNvPr>
          <p:cNvSpPr txBox="1">
            <a:spLocks/>
          </p:cNvSpPr>
          <p:nvPr/>
        </p:nvSpPr>
        <p:spPr>
          <a:xfrm>
            <a:off x="3707706" y="3630450"/>
            <a:ext cx="2761913" cy="914401"/>
          </a:xfrm>
          <a:prstGeom prst="rect">
            <a:avLst/>
          </a:prstGeom>
          <a:ln>
            <a:noFill/>
          </a:ln>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GB" dirty="0">
                <a:solidFill>
                  <a:srgbClr val="E5AC02"/>
                </a:solidFill>
                <a:latin typeface="BM DoHyeon OTF" panose="020B0600000101010101" pitchFamily="34" charset="-127"/>
                <a:ea typeface="BM DoHyeon OTF" panose="020B0600000101010101" pitchFamily="34" charset="-127"/>
              </a:rPr>
              <a:t>COREXA</a:t>
            </a:r>
          </a:p>
        </p:txBody>
      </p:sp>
      <p:sp>
        <p:nvSpPr>
          <p:cNvPr id="17" name="Oval 16">
            <a:extLst>
              <a:ext uri="{FF2B5EF4-FFF2-40B4-BE49-F238E27FC236}">
                <a16:creationId xmlns:a16="http://schemas.microsoft.com/office/drawing/2014/main" id="{AA32B199-A280-AF0B-C0DC-516DB9DAFB07}"/>
              </a:ext>
            </a:extLst>
          </p:cNvPr>
          <p:cNvSpPr/>
          <p:nvPr/>
        </p:nvSpPr>
        <p:spPr>
          <a:xfrm>
            <a:off x="2399446" y="3449915"/>
            <a:ext cx="4127963" cy="116692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054" name="Picture 30" descr="Research Publications | Lambda">
            <a:extLst>
              <a:ext uri="{FF2B5EF4-FFF2-40B4-BE49-F238E27FC236}">
                <a16:creationId xmlns:a16="http://schemas.microsoft.com/office/drawing/2014/main" id="{67CBFD7D-36F0-B443-1AB8-C7F7251529F7}"/>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987354" y="2442286"/>
            <a:ext cx="1823803" cy="954410"/>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A red and black background with circles and dots&#10;&#10;Description automatically generated">
            <a:extLst>
              <a:ext uri="{FF2B5EF4-FFF2-40B4-BE49-F238E27FC236}">
                <a16:creationId xmlns:a16="http://schemas.microsoft.com/office/drawing/2014/main" id="{D797FFE4-B2CE-557D-0CC7-E3EC8A999532}"/>
              </a:ext>
            </a:extLst>
          </p:cNvPr>
          <p:cNvPicPr>
            <a:picLocks noChangeAspect="1"/>
          </p:cNvPicPr>
          <p:nvPr/>
        </p:nvPicPr>
        <p:blipFill>
          <a:blip r:embed="rId19"/>
          <a:stretch>
            <a:fillRect/>
          </a:stretch>
        </p:blipFill>
        <p:spPr>
          <a:xfrm>
            <a:off x="3037376" y="3741386"/>
            <a:ext cx="583981" cy="583981"/>
          </a:xfrm>
          <a:prstGeom prst="rect">
            <a:avLst/>
          </a:prstGeom>
        </p:spPr>
      </p:pic>
      <p:pic>
        <p:nvPicPr>
          <p:cNvPr id="20" name="Picture 19" descr="A red and black background with circles and dots&#10;&#10;Description automatically generated">
            <a:extLst>
              <a:ext uri="{FF2B5EF4-FFF2-40B4-BE49-F238E27FC236}">
                <a16:creationId xmlns:a16="http://schemas.microsoft.com/office/drawing/2014/main" id="{AA57CFD6-1707-64F6-14F1-7E34D97EF57A}"/>
              </a:ext>
            </a:extLst>
          </p:cNvPr>
          <p:cNvPicPr>
            <a:picLocks noChangeAspect="1"/>
          </p:cNvPicPr>
          <p:nvPr/>
        </p:nvPicPr>
        <p:blipFill>
          <a:blip r:embed="rId19"/>
          <a:stretch>
            <a:fillRect/>
          </a:stretch>
        </p:blipFill>
        <p:spPr>
          <a:xfrm>
            <a:off x="0" y="0"/>
            <a:ext cx="365125" cy="365125"/>
          </a:xfrm>
          <a:prstGeom prst="rect">
            <a:avLst/>
          </a:prstGeom>
        </p:spPr>
      </p:pic>
    </p:spTree>
    <p:extLst>
      <p:ext uri="{BB962C8B-B14F-4D97-AF65-F5344CB8AC3E}">
        <p14:creationId xmlns:p14="http://schemas.microsoft.com/office/powerpoint/2010/main" val="14349855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65CC5A-73EE-A846-5C00-666E2EAB6B88}"/>
              </a:ext>
            </a:extLst>
          </p:cNvPr>
          <p:cNvSpPr>
            <a:spLocks noGrp="1"/>
          </p:cNvSpPr>
          <p:nvPr>
            <p:ph type="title"/>
          </p:nvPr>
        </p:nvSpPr>
        <p:spPr>
          <a:xfrm>
            <a:off x="365125" y="0"/>
            <a:ext cx="10515600" cy="1325563"/>
          </a:xfrm>
        </p:spPr>
        <p:txBody>
          <a:bodyPr>
            <a:normAutofit/>
          </a:bodyPr>
          <a:lstStyle/>
          <a:p>
            <a:r>
              <a:rPr lang="en-GB" dirty="0">
                <a:solidFill>
                  <a:schemeClr val="bg1"/>
                </a:solidFill>
              </a:rPr>
              <a:t>Competitive Advantages</a:t>
            </a:r>
          </a:p>
        </p:txBody>
      </p:sp>
      <p:graphicFrame>
        <p:nvGraphicFramePr>
          <p:cNvPr id="13" name="Content Placeholder 2">
            <a:extLst>
              <a:ext uri="{FF2B5EF4-FFF2-40B4-BE49-F238E27FC236}">
                <a16:creationId xmlns:a16="http://schemas.microsoft.com/office/drawing/2014/main" id="{F99E85EC-AF8C-C51A-FBFB-1AB031E5985A}"/>
              </a:ext>
            </a:extLst>
          </p:cNvPr>
          <p:cNvGraphicFramePr>
            <a:graphicFrameLocks noGrp="1"/>
          </p:cNvGraphicFramePr>
          <p:nvPr>
            <p:ph idx="1"/>
            <p:extLst>
              <p:ext uri="{D42A27DB-BD31-4B8C-83A1-F6EECF244321}">
                <p14:modId xmlns:p14="http://schemas.microsoft.com/office/powerpoint/2010/main" val="89375887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4" name="Picture 3" descr="A red and black background with circles and dots&#10;&#10;Description automatically generated">
            <a:extLst>
              <a:ext uri="{FF2B5EF4-FFF2-40B4-BE49-F238E27FC236}">
                <a16:creationId xmlns:a16="http://schemas.microsoft.com/office/drawing/2014/main" id="{1C571735-D02B-61AB-4F32-A82B40BCBC9B}"/>
              </a:ext>
            </a:extLst>
          </p:cNvPr>
          <p:cNvPicPr>
            <a:picLocks noChangeAspect="1"/>
          </p:cNvPicPr>
          <p:nvPr/>
        </p:nvPicPr>
        <p:blipFill>
          <a:blip r:embed="rId7"/>
          <a:stretch>
            <a:fillRect/>
          </a:stretch>
        </p:blipFill>
        <p:spPr>
          <a:xfrm>
            <a:off x="0" y="0"/>
            <a:ext cx="365125" cy="365125"/>
          </a:xfrm>
          <a:prstGeom prst="rect">
            <a:avLst/>
          </a:prstGeom>
        </p:spPr>
      </p:pic>
    </p:spTree>
    <p:extLst>
      <p:ext uri="{BB962C8B-B14F-4D97-AF65-F5344CB8AC3E}">
        <p14:creationId xmlns:p14="http://schemas.microsoft.com/office/powerpoint/2010/main" val="327293841"/>
      </p:ext>
    </p:extLst>
  </p:cSld>
  <p:clrMapOvr>
    <a:overrideClrMapping bg1="dk1" tx1="lt1" bg2="dk2" tx2="lt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3153</TotalTime>
  <Words>602</Words>
  <Application>Microsoft Macintosh PowerPoint</Application>
  <PresentationFormat>Widescreen</PresentationFormat>
  <Paragraphs>81</Paragraphs>
  <Slides>10</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10</vt:i4>
      </vt:variant>
    </vt:vector>
  </HeadingPairs>
  <TitlesOfParts>
    <vt:vector size="16" baseType="lpstr">
      <vt:lpstr>BM DoHyeon OTF</vt:lpstr>
      <vt:lpstr>Aptos</vt:lpstr>
      <vt:lpstr>Aptos Display</vt:lpstr>
      <vt:lpstr>Arial</vt:lpstr>
      <vt:lpstr>System Font Regular</vt:lpstr>
      <vt:lpstr>Office Theme</vt:lpstr>
      <vt:lpstr>COREXA</vt:lpstr>
      <vt:lpstr>Problem</vt:lpstr>
      <vt:lpstr>Solution</vt:lpstr>
      <vt:lpstr>Market Size</vt:lpstr>
      <vt:lpstr>Product</vt:lpstr>
      <vt:lpstr>Business Model</vt:lpstr>
      <vt:lpstr>Market Adoption</vt:lpstr>
      <vt:lpstr>Competition</vt:lpstr>
      <vt:lpstr>Competitive Advantages</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Farhan Shaikh</dc:creator>
  <cp:lastModifiedBy>Farhan Shaikh</cp:lastModifiedBy>
  <cp:revision>2</cp:revision>
  <dcterms:created xsi:type="dcterms:W3CDTF">2025-08-11T08:12:24Z</dcterms:created>
  <dcterms:modified xsi:type="dcterms:W3CDTF">2025-08-13T12:45:28Z</dcterms:modified>
</cp:coreProperties>
</file>