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82" r:id="rId10"/>
    <p:sldId id="272" r:id="rId11"/>
    <p:sldId id="273" r:id="rId12"/>
    <p:sldId id="280" r:id="rId13"/>
    <p:sldId id="275" r:id="rId14"/>
    <p:sldId id="281" r:id="rId15"/>
    <p:sldId id="274" r:id="rId16"/>
    <p:sldId id="276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8AD2"/>
    <a:srgbClr val="74FF71"/>
    <a:srgbClr val="EB7D5F"/>
    <a:srgbClr val="F2D77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10BC4-6FBA-46AD-B642-88E980BE8F81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FF0E6-A336-4018-ADEE-8381843B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85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FF0E6-A336-4018-ADEE-8381843B18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2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FF0E6-A336-4018-ADEE-8381843B18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2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5" y="444736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5" y="1906546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377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5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7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5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5" y="4801583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5" y="626339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5" y="4280655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4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8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5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8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5" y="461690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5" y="4801583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5" y="626339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9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6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6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5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6" y="2857539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8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5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31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5" y="444736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6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2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5" y="1906546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7" y="444732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5" y="4801583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5" y="626339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83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377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62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5" y="4801583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5" y="6263397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83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55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7" y="2133603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40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5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377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14" indent="-454014" algn="l" defTabSz="914377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377" indent="-457189" algn="l" defTabSz="914377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43" indent="-346066" algn="l" defTabSz="914377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160" indent="-339717" algn="l" defTabSz="914377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877" indent="-331780" algn="l" defTabSz="914377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05" indent="-344479" algn="l" defTabSz="914377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660" indent="-344479" algn="l" defTabSz="914377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139" indent="-344479" algn="l" defTabSz="914377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031" indent="-344479" algn="l" defTabSz="914377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 and Type 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8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8" y="2446757"/>
            <a:ext cx="9024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523344"/>
              </p:ext>
            </p:extLst>
          </p:nvPr>
        </p:nvGraphicFramePr>
        <p:xfrm>
          <a:off x="476207" y="5186043"/>
          <a:ext cx="8335800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272812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653967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sz="1900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Summer 19-20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900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86090" y="1538380"/>
            <a:ext cx="4943475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Programing 1 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421343" y="2128835"/>
            <a:ext cx="8436909" cy="141577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Type Casting:</a:t>
            </a: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Type Casting is the process of converting  the value of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one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primitive data type to another primitive data type. Example: Converting an integer value to a double value and vice versa, Converting a char value to an integer and vice versa etc.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341" y="3549011"/>
            <a:ext cx="8436909" cy="110799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There are two types of type casting:</a:t>
            </a:r>
          </a:p>
          <a:p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891" indent="-342891"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 Type Casting</a:t>
            </a:r>
          </a:p>
          <a:p>
            <a:pPr marL="342891" indent="-342891"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 Type Casting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347" y="4728454"/>
            <a:ext cx="8436908" cy="1384995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Implicit Type Casting: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Converting the value of a smaller primitive data type to a larger primitive data type.</a:t>
            </a: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 possibility of value loss during the conversion.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345" y="4732498"/>
            <a:ext cx="8436908" cy="1384995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Explicit Type Casting: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Converting the value of a larger primitive data type to a smaller primitive data type.</a:t>
            </a: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Possibility of value loss during the conversion exists.</a:t>
            </a:r>
          </a:p>
        </p:txBody>
      </p:sp>
    </p:spTree>
    <p:extLst>
      <p:ext uri="{BB962C8B-B14F-4D97-AF65-F5344CB8AC3E}">
        <p14:creationId xmlns:p14="http://schemas.microsoft.com/office/powerpoint/2010/main" val="8888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Implicit Type Casting</a:t>
            </a:r>
            <a:endParaRPr lang="x-none" dirty="0"/>
          </a:p>
        </p:txBody>
      </p:sp>
      <p:sp>
        <p:nvSpPr>
          <p:cNvPr id="14" name="TextBox 13"/>
          <p:cNvSpPr txBox="1"/>
          <p:nvPr/>
        </p:nvSpPr>
        <p:spPr>
          <a:xfrm>
            <a:off x="321325" y="2796778"/>
            <a:ext cx="15217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325" y="3267298"/>
            <a:ext cx="15217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Memory Size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077338"/>
              </p:ext>
            </p:extLst>
          </p:nvPr>
        </p:nvGraphicFramePr>
        <p:xfrm>
          <a:off x="2134327" y="2796782"/>
          <a:ext cx="6095999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3014663" y="2981444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09247" y="2267801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752976" y="3022071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47560" y="2267461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491289" y="2971439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85873" y="2272845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36544"/>
              </p:ext>
            </p:extLst>
          </p:nvPr>
        </p:nvGraphicFramePr>
        <p:xfrm>
          <a:off x="264176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>
            <a:off x="1121656" y="4586896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16240" y="387325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7283"/>
              </p:ext>
            </p:extLst>
          </p:nvPr>
        </p:nvGraphicFramePr>
        <p:xfrm>
          <a:off x="3014666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3888917" y="4586896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40413" y="387325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14558"/>
              </p:ext>
            </p:extLst>
          </p:nvPr>
        </p:nvGraphicFramePr>
        <p:xfrm>
          <a:off x="5858509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6713091" y="4607313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07675" y="387916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</p:spTree>
    <p:extLst>
      <p:ext uri="{BB962C8B-B14F-4D97-AF65-F5344CB8AC3E}">
        <p14:creationId xmlns:p14="http://schemas.microsoft.com/office/powerpoint/2010/main" val="3228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0" grpId="0" animBg="1"/>
      <p:bldP spid="41" grpId="0" animBg="1"/>
      <p:bldP spid="44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Explicit Type Casting</a:t>
            </a:r>
            <a:endParaRPr lang="x-none" dirty="0"/>
          </a:p>
        </p:txBody>
      </p:sp>
      <p:sp>
        <p:nvSpPr>
          <p:cNvPr id="14" name="TextBox 13"/>
          <p:cNvSpPr txBox="1"/>
          <p:nvPr/>
        </p:nvSpPr>
        <p:spPr>
          <a:xfrm>
            <a:off x="321325" y="2796778"/>
            <a:ext cx="15217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325" y="3267298"/>
            <a:ext cx="15217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Memory Size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34327" y="2796782"/>
          <a:ext cx="6095999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H="1">
            <a:off x="3008581" y="3017427"/>
            <a:ext cx="88034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09247" y="2267801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752978" y="3022071"/>
            <a:ext cx="864059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47560" y="2267461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491296" y="3022071"/>
            <a:ext cx="87425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85873" y="2272845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4176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H="1">
            <a:off x="1121658" y="4607313"/>
            <a:ext cx="857483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16240" y="387325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014666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 flipH="1">
            <a:off x="3878728" y="4607313"/>
            <a:ext cx="87425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40413" y="387325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858509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743708" y="4607313"/>
            <a:ext cx="853119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07675" y="387916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51286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0" grpId="0" animBg="1"/>
      <p:bldP spid="41" grpId="0" animBg="1"/>
      <p:bldP spid="44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Example: Implicit Type Casting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252178" y="2225775"/>
            <a:ext cx="8591787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Lets, declare one byte type variable, one short type variable and draw the memory representation for them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byte b1;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short s1;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45686"/>
              </p:ext>
            </p:extLst>
          </p:nvPr>
        </p:nvGraphicFramePr>
        <p:xfrm>
          <a:off x="4229817" y="3819765"/>
          <a:ext cx="452628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441258"/>
              </p:ext>
            </p:extLst>
          </p:nvPr>
        </p:nvGraphicFramePr>
        <p:xfrm>
          <a:off x="252177" y="4371975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2177" y="4908347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Now, if we write the following statements: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177" y="5277679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b1 = 120;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1123" y="3834049"/>
            <a:ext cx="3183169" cy="369332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Assigning 120 in b1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1122" y="3808291"/>
            <a:ext cx="3183169" cy="369332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binary gets stored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162061"/>
              </p:ext>
            </p:extLst>
          </p:nvPr>
        </p:nvGraphicFramePr>
        <p:xfrm>
          <a:off x="4229817" y="3815599"/>
          <a:ext cx="452628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2177" y="5647011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s1 = b1;	//implicit type casting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123" y="3806306"/>
            <a:ext cx="3201983" cy="369332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Assigning the value of b1 in s1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74043" y="4917461"/>
            <a:ext cx="3169920" cy="1170064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Sign bit of b1 </a:t>
            </a:r>
            <a:r>
              <a:rPr lang="en-US" sz="1751" dirty="0" smtClean="0">
                <a:latin typeface="Cambria" panose="02040503050406030204" pitchFamily="18" charset="0"/>
                <a:ea typeface="Cambria" panose="02040503050406030204" pitchFamily="18" charset="0"/>
              </a:rPr>
              <a:t>gets </a:t>
            </a:r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copied into the sign bit of s1. Rest of the  bits of b1 gets copied into their respective positions in s1.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92585"/>
              </p:ext>
            </p:extLst>
          </p:nvPr>
        </p:nvGraphicFramePr>
        <p:xfrm>
          <a:off x="252177" y="4369163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31484"/>
              </p:ext>
            </p:extLst>
          </p:nvPr>
        </p:nvGraphicFramePr>
        <p:xfrm>
          <a:off x="252177" y="4378165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74045" y="4941703"/>
            <a:ext cx="3169920" cy="1170064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Rest of the bits in s1 is filled with 0.</a:t>
            </a:r>
          </a:p>
          <a:p>
            <a:pPr algn="just"/>
            <a:endParaRPr lang="en-US" sz="175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175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1123" y="3831715"/>
            <a:ext cx="32019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Equivalent decimal of s1 is 120</a:t>
            </a:r>
          </a:p>
        </p:txBody>
      </p:sp>
    </p:spTree>
    <p:extLst>
      <p:ext uri="{BB962C8B-B14F-4D97-AF65-F5344CB8AC3E}">
        <p14:creationId xmlns:p14="http://schemas.microsoft.com/office/powerpoint/2010/main" val="94641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Example: Explicit Type Casting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252178" y="2225775"/>
            <a:ext cx="8591787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Lets, declare one short type variable, one byte type variable and draw the memory representation for them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short s2;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byte b2;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933564"/>
              </p:ext>
            </p:extLst>
          </p:nvPr>
        </p:nvGraphicFramePr>
        <p:xfrm>
          <a:off x="4317683" y="4326692"/>
          <a:ext cx="452628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b2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061241"/>
              </p:ext>
            </p:extLst>
          </p:nvPr>
        </p:nvGraphicFramePr>
        <p:xfrm>
          <a:off x="340043" y="3838731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s2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2177" y="4908347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Now, if we write the following statements: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177" y="5277679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s2 = 130;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2177" y="5647011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b2 = (byte) s2;	//explicit type casting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74043" y="4917458"/>
            <a:ext cx="3169920" cy="631198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The bits of b2 gets filled up by the respective bits of s2.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0108" y="4340124"/>
            <a:ext cx="35175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Assigning 130 in s2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09498"/>
              </p:ext>
            </p:extLst>
          </p:nvPr>
        </p:nvGraphicFramePr>
        <p:xfrm>
          <a:off x="340043" y="3845308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s2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00107" y="4326568"/>
            <a:ext cx="35175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Equivalent binary gets stored in s2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0104" y="4338778"/>
            <a:ext cx="35175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Assigning the value of s2 in b2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9675"/>
              </p:ext>
            </p:extLst>
          </p:nvPr>
        </p:nvGraphicFramePr>
        <p:xfrm>
          <a:off x="4317683" y="4338776"/>
          <a:ext cx="452628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b2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00100" y="4310244"/>
            <a:ext cx="35175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Equivalent decimal is -126.</a:t>
            </a:r>
          </a:p>
        </p:txBody>
      </p:sp>
    </p:spTree>
    <p:extLst>
      <p:ext uri="{BB962C8B-B14F-4D97-AF65-F5344CB8AC3E}">
        <p14:creationId xmlns:p14="http://schemas.microsoft.com/office/powerpoint/2010/main" val="55337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6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 more Type Castings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75081"/>
              </p:ext>
            </p:extLst>
          </p:nvPr>
        </p:nvGraphicFramePr>
        <p:xfrm>
          <a:off x="250828" y="2644385"/>
          <a:ext cx="288607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196523" y="2859027"/>
            <a:ext cx="9497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6576" y="214538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618653"/>
              </p:ext>
            </p:extLst>
          </p:nvPr>
        </p:nvGraphicFramePr>
        <p:xfrm>
          <a:off x="3233214" y="2644385"/>
          <a:ext cx="288607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4188428" y="2859027"/>
            <a:ext cx="945691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8963" y="214538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56019"/>
              </p:ext>
            </p:extLst>
          </p:nvPr>
        </p:nvGraphicFramePr>
        <p:xfrm>
          <a:off x="250828" y="4542300"/>
          <a:ext cx="2886075" cy="1259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1196523" y="4756947"/>
            <a:ext cx="9497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6576" y="4043304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831459"/>
              </p:ext>
            </p:extLst>
          </p:nvPr>
        </p:nvGraphicFramePr>
        <p:xfrm>
          <a:off x="3233214" y="4548310"/>
          <a:ext cx="2886075" cy="1259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5.5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201128" y="4762957"/>
            <a:ext cx="945691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58963" y="404931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solidFill>
              <a:srgbClr val="EB7D5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82837"/>
              </p:ext>
            </p:extLst>
          </p:nvPr>
        </p:nvGraphicFramePr>
        <p:xfrm>
          <a:off x="6194428" y="2646270"/>
          <a:ext cx="2886075" cy="1259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5.5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7140123" y="2860917"/>
            <a:ext cx="94978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20176" y="214727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30333"/>
              </p:ext>
            </p:extLst>
          </p:nvPr>
        </p:nvGraphicFramePr>
        <p:xfrm>
          <a:off x="6202430" y="4549446"/>
          <a:ext cx="2886075" cy="1259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7173990" y="4775657"/>
            <a:ext cx="94569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03249" y="406201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</p:spTree>
    <p:extLst>
      <p:ext uri="{BB962C8B-B14F-4D97-AF65-F5344CB8AC3E}">
        <p14:creationId xmlns:p14="http://schemas.microsoft.com/office/powerpoint/2010/main" val="3185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20" grpId="0" animBg="1"/>
      <p:bldP spid="27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more Type Castings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452476"/>
              </p:ext>
            </p:extLst>
          </p:nvPr>
        </p:nvGraphicFramePr>
        <p:xfrm>
          <a:off x="982818" y="2990013"/>
          <a:ext cx="288607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926884" y="3200767"/>
            <a:ext cx="99469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98397" y="2481787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408028" y="3200767"/>
            <a:ext cx="945691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30600" y="2512656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00858"/>
              </p:ext>
            </p:extLst>
          </p:nvPr>
        </p:nvGraphicFramePr>
        <p:xfrm>
          <a:off x="5443036" y="2987233"/>
          <a:ext cx="288607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72376"/>
              </p:ext>
            </p:extLst>
          </p:nvPr>
        </p:nvGraphicFramePr>
        <p:xfrm>
          <a:off x="248715" y="4600949"/>
          <a:ext cx="435428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630511"/>
              </p:ext>
            </p:extLst>
          </p:nvPr>
        </p:nvGraphicFramePr>
        <p:xfrm>
          <a:off x="4708933" y="4591793"/>
          <a:ext cx="435428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845226" y="4842897"/>
            <a:ext cx="863183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16739" y="4123917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05326" y="4826615"/>
            <a:ext cx="86318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839" y="4107636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341020" y="4794349"/>
            <a:ext cx="82591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12539" y="4075369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575255" y="4781372"/>
            <a:ext cx="856120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47239" y="4075369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316131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6" grpId="0" animBg="1"/>
      <p:bldP spid="20" grpId="0" animBg="1"/>
      <p:bldP spid="22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5" y="595107"/>
            <a:ext cx="3232896" cy="49341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1" y="1471615"/>
            <a:ext cx="7943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 Complete Reference, 7th Edition, By Herbert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Schildt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Programmer’s Guide to Java™ SCJP Certification A Comprehensive Primer, 3</a:t>
            </a:r>
            <a:r>
              <a:rPr lang="en-US" baseline="30000" dirty="0"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edition, by Khalid A. Mughal and Rolf W. Rasmussen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 How to Program Java, 9th Edition, By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Deitel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Deitel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Java Language Specification, By J. Gosling, B. Joy, G. Steele,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G.Bracha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A. Buckley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Introduction to Programming Using Java, 6th Edition, By David j. Eck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Head First Java, By Kathy Sierra and Bert Bates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5" y="595107"/>
            <a:ext cx="3232896" cy="49341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1" y="1471622"/>
            <a:ext cx="7943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 Complete Reference, 7th Edition, By Herbert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Schildt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Programmer’s Guide to Java™ SCJP Certification A Comprehensive Primer, 3</a:t>
            </a:r>
            <a:r>
              <a:rPr lang="en-US" baseline="30000" dirty="0"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edition, by Khalid A. Mughal and Rolf W. Rasmussen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Java Language Specification, By J. Gosling, B. Joy, G. Steele,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G.Bracha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A. Buckley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docs.oracle.com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 and Type 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9"/>
            <a:ext cx="7754112" cy="3009931"/>
          </a:xfrm>
        </p:spPr>
        <p:txBody>
          <a:bodyPr>
            <a:normAutofit/>
          </a:bodyPr>
          <a:lstStyle/>
          <a:p>
            <a:pPr marL="342891" indent="-342891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Different Data Types in Java</a:t>
            </a:r>
          </a:p>
          <a:p>
            <a:pPr marL="342891" indent="-342891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Memory size, Value range and default value of data types</a:t>
            </a:r>
          </a:p>
          <a:p>
            <a:pPr marL="342891" indent="-342891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Wrapper Classes</a:t>
            </a:r>
            <a:endParaRPr lang="en-US" sz="2400" dirty="0">
              <a:solidFill>
                <a:schemeClr val="tx1"/>
              </a:solidFill>
            </a:endParaRPr>
          </a:p>
          <a:p>
            <a:pPr marL="342891" indent="-342891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Different type of type casting</a:t>
            </a:r>
          </a:p>
          <a:p>
            <a:pPr marL="342891" indent="-342891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Type casting of primitive data types</a:t>
            </a:r>
          </a:p>
          <a:p>
            <a:pPr marL="342891" indent="-342891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891" indent="-342891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25760" y="2171706"/>
            <a:ext cx="120015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7245" y="2421970"/>
            <a:ext cx="2171700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Primitive Data Types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4971" y="3406818"/>
            <a:ext cx="2300999" cy="369332"/>
          </a:xfrm>
          <a:prstGeom prst="rect">
            <a:avLst/>
          </a:prstGeom>
          <a:solidFill>
            <a:srgbClr val="F2D77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Built in Library Classes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5077" y="2521985"/>
            <a:ext cx="2729629" cy="369332"/>
          </a:xfrm>
          <a:prstGeom prst="rect">
            <a:avLst/>
          </a:prstGeom>
          <a:solidFill>
            <a:srgbClr val="F2D77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Non Primitive Data Types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00158" y="4010034"/>
            <a:ext cx="2143843" cy="369332"/>
          </a:xfrm>
          <a:prstGeom prst="rect">
            <a:avLst/>
          </a:prstGeom>
          <a:solidFill>
            <a:srgbClr val="F2D77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Defined Classes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" y="3037954"/>
            <a:ext cx="1522191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Boolean Type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2698" y="3037954"/>
            <a:ext cx="2171700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AlphaNumeric</a:t>
            </a:r>
            <a:r>
              <a:rPr lang="en-US" dirty="0"/>
              <a:t>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2199" y="3725347"/>
            <a:ext cx="146389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Integral 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5272" y="3725353"/>
            <a:ext cx="1978245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Floating Point Type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0491" y="4542463"/>
            <a:ext cx="1613775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Character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6998" y="4542458"/>
            <a:ext cx="146389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Integer Type</a:t>
            </a:r>
          </a:p>
        </p:txBody>
      </p:sp>
      <p:cxnSp>
        <p:nvCxnSpPr>
          <p:cNvPr id="21" name="Straight Connector 20"/>
          <p:cNvCxnSpPr>
            <a:endCxn id="8" idx="1"/>
          </p:cNvCxnSpPr>
          <p:nvPr/>
        </p:nvCxnSpPr>
        <p:spPr>
          <a:xfrm flipV="1">
            <a:off x="2928945" y="2356373"/>
            <a:ext cx="796814" cy="65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11" idx="0"/>
          </p:cNvCxnSpPr>
          <p:nvPr/>
        </p:nvCxnSpPr>
        <p:spPr>
          <a:xfrm>
            <a:off x="4925911" y="2356373"/>
            <a:ext cx="2653981" cy="1656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0"/>
            <a:endCxn id="11" idx="2"/>
          </p:cNvCxnSpPr>
          <p:nvPr/>
        </p:nvCxnSpPr>
        <p:spPr>
          <a:xfrm flipV="1">
            <a:off x="6565471" y="2891318"/>
            <a:ext cx="1014421" cy="515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2"/>
            <a:endCxn id="12" idx="0"/>
          </p:cNvCxnSpPr>
          <p:nvPr/>
        </p:nvCxnSpPr>
        <p:spPr>
          <a:xfrm>
            <a:off x="7579891" y="2891318"/>
            <a:ext cx="492188" cy="1118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0"/>
            <a:endCxn id="9" idx="2"/>
          </p:cNvCxnSpPr>
          <p:nvPr/>
        </p:nvCxnSpPr>
        <p:spPr>
          <a:xfrm flipV="1">
            <a:off x="761103" y="2791302"/>
            <a:ext cx="1081992" cy="246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14" idx="0"/>
          </p:cNvCxnSpPr>
          <p:nvPr/>
        </p:nvCxnSpPr>
        <p:spPr>
          <a:xfrm>
            <a:off x="1843096" y="2791302"/>
            <a:ext cx="1325453" cy="246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0"/>
            <a:endCxn id="14" idx="2"/>
          </p:cNvCxnSpPr>
          <p:nvPr/>
        </p:nvCxnSpPr>
        <p:spPr>
          <a:xfrm flipV="1">
            <a:off x="2254148" y="3407287"/>
            <a:ext cx="914401" cy="3180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2"/>
            <a:endCxn id="16" idx="0"/>
          </p:cNvCxnSpPr>
          <p:nvPr/>
        </p:nvCxnSpPr>
        <p:spPr>
          <a:xfrm>
            <a:off x="3168548" y="3407287"/>
            <a:ext cx="1085846" cy="3180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" idx="0"/>
            <a:endCxn id="15" idx="2"/>
          </p:cNvCxnSpPr>
          <p:nvPr/>
        </p:nvCxnSpPr>
        <p:spPr>
          <a:xfrm flipV="1">
            <a:off x="1207379" y="4094679"/>
            <a:ext cx="1046769" cy="447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5" idx="2"/>
            <a:endCxn id="18" idx="0"/>
          </p:cNvCxnSpPr>
          <p:nvPr/>
        </p:nvCxnSpPr>
        <p:spPr>
          <a:xfrm>
            <a:off x="2254148" y="4094680"/>
            <a:ext cx="674799" cy="447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 smtClean="0"/>
              <a:t>Data Type Classification Tree</a:t>
            </a:r>
            <a:endParaRPr lang="x-none" dirty="0"/>
          </a:p>
        </p:txBody>
      </p:sp>
      <p:sp>
        <p:nvSpPr>
          <p:cNvPr id="54" name="TextBox 53"/>
          <p:cNvSpPr txBox="1"/>
          <p:nvPr/>
        </p:nvSpPr>
        <p:spPr>
          <a:xfrm>
            <a:off x="259285" y="3743883"/>
            <a:ext cx="99489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00483" y="5223498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9423" y="5427326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30488" y="5423533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21553" y="5423527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912619" y="5431017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74988" y="4406935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float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81157" y="4406941"/>
            <a:ext cx="86811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double</a:t>
            </a:r>
          </a:p>
        </p:txBody>
      </p:sp>
      <p:cxnSp>
        <p:nvCxnSpPr>
          <p:cNvPr id="62" name="Straight Connector 61"/>
          <p:cNvCxnSpPr>
            <a:stCxn id="54" idx="0"/>
            <a:endCxn id="13" idx="2"/>
          </p:cNvCxnSpPr>
          <p:nvPr/>
        </p:nvCxnSpPr>
        <p:spPr>
          <a:xfrm flipV="1">
            <a:off x="756731" y="3407287"/>
            <a:ext cx="4372" cy="336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0"/>
            <a:endCxn id="17" idx="2"/>
          </p:cNvCxnSpPr>
          <p:nvPr/>
        </p:nvCxnSpPr>
        <p:spPr>
          <a:xfrm flipV="1">
            <a:off x="743168" y="4911796"/>
            <a:ext cx="464211" cy="3117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6" idx="0"/>
            <a:endCxn id="18" idx="2"/>
          </p:cNvCxnSpPr>
          <p:nvPr/>
        </p:nvCxnSpPr>
        <p:spPr>
          <a:xfrm flipV="1">
            <a:off x="1582108" y="4911790"/>
            <a:ext cx="1346839" cy="515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7" idx="0"/>
            <a:endCxn id="18" idx="2"/>
          </p:cNvCxnSpPr>
          <p:nvPr/>
        </p:nvCxnSpPr>
        <p:spPr>
          <a:xfrm flipV="1">
            <a:off x="2473172" y="4911791"/>
            <a:ext cx="455774" cy="511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8" idx="0"/>
            <a:endCxn id="18" idx="2"/>
          </p:cNvCxnSpPr>
          <p:nvPr/>
        </p:nvCxnSpPr>
        <p:spPr>
          <a:xfrm flipH="1" flipV="1">
            <a:off x="2928947" y="4911791"/>
            <a:ext cx="435291" cy="511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9" idx="0"/>
            <a:endCxn id="18" idx="2"/>
          </p:cNvCxnSpPr>
          <p:nvPr/>
        </p:nvCxnSpPr>
        <p:spPr>
          <a:xfrm flipH="1" flipV="1">
            <a:off x="2928947" y="4911791"/>
            <a:ext cx="1326357" cy="519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0" idx="0"/>
            <a:endCxn id="16" idx="2"/>
          </p:cNvCxnSpPr>
          <p:nvPr/>
        </p:nvCxnSpPr>
        <p:spPr>
          <a:xfrm flipH="1" flipV="1">
            <a:off x="4254394" y="4094685"/>
            <a:ext cx="63278" cy="3122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1" idx="0"/>
            <a:endCxn id="16" idx="2"/>
          </p:cNvCxnSpPr>
          <p:nvPr/>
        </p:nvCxnSpPr>
        <p:spPr>
          <a:xfrm flipH="1" flipV="1">
            <a:off x="4254394" y="4094685"/>
            <a:ext cx="1060820" cy="312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type summary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421348" y="2257431"/>
            <a:ext cx="3393423" cy="286232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Primitive Data Types</a:t>
            </a:r>
          </a:p>
          <a:p>
            <a:endParaRPr lang="en-US" dirty="0"/>
          </a:p>
          <a:p>
            <a:pPr marL="342891" indent="-342891">
              <a:buFont typeface="+mj-lt"/>
              <a:buAutoNum type="arabicPeriod"/>
            </a:pPr>
            <a:r>
              <a:rPr lang="en-US" dirty="0" err="1"/>
              <a:t>boolean</a:t>
            </a:r>
            <a:endParaRPr lang="en-US" dirty="0"/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byte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short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 err="1"/>
              <a:t>int</a:t>
            </a:r>
            <a:endParaRPr lang="en-US" dirty="0"/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long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char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float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double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0532" y="2257431"/>
            <a:ext cx="4367223" cy="2585323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Non-Primitive Data Types</a:t>
            </a:r>
          </a:p>
          <a:p>
            <a:endParaRPr lang="en-US" dirty="0"/>
          </a:p>
          <a:p>
            <a:pPr algn="just"/>
            <a:r>
              <a:rPr lang="en-US" dirty="0"/>
              <a:t>Any built in library classes in java and any classes that we will be creating are non primitive Data types</a:t>
            </a:r>
            <a:r>
              <a:rPr lang="en-US" dirty="0" smtClean="0"/>
              <a:t>. Some Examples:</a:t>
            </a:r>
          </a:p>
          <a:p>
            <a:pPr algn="just"/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 smtClean="0"/>
              <a:t>String</a:t>
            </a:r>
          </a:p>
          <a:p>
            <a:pPr marL="342900" indent="-342900" algn="just">
              <a:buAutoNum type="arabicPeriod"/>
            </a:pPr>
            <a:r>
              <a:rPr lang="en-US" dirty="0" smtClean="0"/>
              <a:t>System</a:t>
            </a:r>
          </a:p>
          <a:p>
            <a:pPr marL="342900" indent="-342900" algn="just">
              <a:buAutoNum type="arabicPeriod"/>
            </a:pPr>
            <a:r>
              <a:rPr lang="en-US" dirty="0" smtClean="0"/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Memory Size for data types</a:t>
            </a:r>
            <a:endParaRPr lang="x-non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06307"/>
              </p:ext>
            </p:extLst>
          </p:nvPr>
        </p:nvGraphicFramePr>
        <p:xfrm>
          <a:off x="421347" y="2239963"/>
          <a:ext cx="2893360" cy="342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9539"/>
                <a:gridCol w="1573821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</a:t>
                      </a:r>
                      <a:r>
                        <a:rPr lang="en-US" sz="19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Size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Bytes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 Bytes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 Bytes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Bytes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 Bytes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 Bytes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57696" y="3875960"/>
            <a:ext cx="3457575" cy="923330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 Byte = 8 bits,</a:t>
            </a: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So, 4 Bytes = 32 bits </a:t>
            </a: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and, 2 Bytes = 16 bits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6147" y="2239972"/>
            <a:ext cx="541495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means that if we declare a variable of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type, it will occupy 4 Bytes of memory.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6146" y="3033343"/>
            <a:ext cx="541495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Similarly, When we declare a variable char c, it will occupy 2 Bytes of memory</a:t>
            </a:r>
          </a:p>
        </p:txBody>
      </p:sp>
    </p:spTree>
    <p:extLst>
      <p:ext uri="{BB962C8B-B14F-4D97-AF65-F5344CB8AC3E}">
        <p14:creationId xmlns:p14="http://schemas.microsoft.com/office/powerpoint/2010/main" val="96792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Value Range and Default Value 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47306"/>
              </p:ext>
            </p:extLst>
          </p:nvPr>
        </p:nvGraphicFramePr>
        <p:xfrm>
          <a:off x="295045" y="2111947"/>
          <a:ext cx="6591530" cy="399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015"/>
                <a:gridCol w="1814513"/>
                <a:gridCol w="1871662"/>
                <a:gridCol w="1557340"/>
              </a:tblGrid>
              <a:tr h="363486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Default Value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 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r>
                        <a:rPr lang="en-US" sz="175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</a:t>
                      </a:r>
                      <a:r>
                        <a:rPr lang="en-US" sz="175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31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31</a:t>
                      </a:r>
                      <a:r>
                        <a:rPr lang="en-US" sz="175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63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63</a:t>
                      </a:r>
                      <a:r>
                        <a:rPr lang="en-US" sz="175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0L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‘\u0000’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</a:t>
                      </a:r>
                      <a:r>
                        <a:rPr lang="en-US" sz="175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uFFFF</a:t>
                      </a:r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’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‘\u0000’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 rowSpan="2">
                  <a:txBody>
                    <a:bodyPr/>
                    <a:lstStyle/>
                    <a:p>
                      <a:pPr algn="l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-3.4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38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-1.4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-45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0.0F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1.4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-45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3.4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38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3486">
                <a:tc rowSpan="2">
                  <a:txBody>
                    <a:bodyPr/>
                    <a:lstStyle/>
                    <a:p>
                      <a:pPr algn="l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-1.79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308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-4.9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-324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4.9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-324</a:t>
                      </a:r>
                      <a:endParaRPr lang="en-US" sz="1750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1.79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308</a:t>
                      </a:r>
                      <a:endParaRPr lang="en-US" sz="1750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8013" y="2111953"/>
            <a:ext cx="1928812" cy="923330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0" dirty="0" err="1">
                <a:latin typeface="Cambria" panose="02040503050406030204" pitchFamily="18" charset="0"/>
                <a:ea typeface="Cambria" panose="02040503050406030204" pitchFamily="18" charset="0"/>
              </a:rPr>
              <a:t>boolean</a:t>
            </a:r>
            <a:r>
              <a:rPr lang="en-US" sz="1750" dirty="0">
                <a:latin typeface="Cambria" panose="02040503050406030204" pitchFamily="18" charset="0"/>
                <a:ea typeface="Cambria" panose="02040503050406030204" pitchFamily="18" charset="0"/>
              </a:rPr>
              <a:t> has only 2 values:</a:t>
            </a:r>
          </a:p>
          <a:p>
            <a:pPr algn="just"/>
            <a:r>
              <a:rPr lang="en-US" sz="1750" dirty="0">
                <a:latin typeface="Cambria" panose="02040503050406030204" pitchFamily="18" charset="0"/>
                <a:ea typeface="Cambria" panose="02040503050406030204" pitchFamily="18" charset="0"/>
              </a:rPr>
              <a:t>true and false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8013" y="3161034"/>
            <a:ext cx="1928812" cy="1438855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0" dirty="0">
                <a:latin typeface="Cambria" panose="02040503050406030204" pitchFamily="18" charset="0"/>
                <a:ea typeface="Cambria" panose="02040503050406030204" pitchFamily="18" charset="0"/>
              </a:rPr>
              <a:t>Question is, </a:t>
            </a:r>
          </a:p>
          <a:p>
            <a:pPr algn="just"/>
            <a:r>
              <a:rPr lang="en-US" sz="1750" dirty="0">
                <a:latin typeface="Cambria" panose="02040503050406030204" pitchFamily="18" charset="0"/>
                <a:ea typeface="Cambria" panose="02040503050406030204" pitchFamily="18" charset="0"/>
              </a:rPr>
              <a:t>How to calculate Value ranges for the other data types?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8014" y="4779159"/>
            <a:ext cx="1928811" cy="1331134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0" b="1" dirty="0">
                <a:latin typeface="Cambria" panose="02040503050406030204" pitchFamily="18" charset="0"/>
                <a:ea typeface="Cambria" panose="02040503050406030204" pitchFamily="18" charset="0"/>
              </a:rPr>
              <a:t>Formula:</a:t>
            </a:r>
          </a:p>
          <a:p>
            <a:pPr algn="just"/>
            <a:endParaRPr lang="en-US" sz="155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550" dirty="0" smtClean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US" sz="1550" dirty="0">
                <a:latin typeface="Cambria" panose="02040503050406030204" pitchFamily="18" charset="0"/>
                <a:ea typeface="Cambria" panose="02040503050406030204" pitchFamily="18" charset="0"/>
              </a:rPr>
              <a:t>number of bits = n</a:t>
            </a:r>
          </a:p>
          <a:p>
            <a:pPr algn="just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Min Value = -2</a:t>
            </a:r>
            <a:r>
              <a:rPr lang="en-US" sz="1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n-1</a:t>
            </a:r>
          </a:p>
          <a:p>
            <a:pPr algn="just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Max Value =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1600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n-1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– 1</a:t>
            </a:r>
          </a:p>
        </p:txBody>
      </p:sp>
    </p:spTree>
    <p:extLst>
      <p:ext uri="{BB962C8B-B14F-4D97-AF65-F5344CB8AC3E}">
        <p14:creationId xmlns:p14="http://schemas.microsoft.com/office/powerpoint/2010/main" val="125856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Calculating Value Ranges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09291"/>
              </p:ext>
            </p:extLst>
          </p:nvPr>
        </p:nvGraphicFramePr>
        <p:xfrm>
          <a:off x="357650" y="2113839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/>
                <a:gridCol w="1838061"/>
                <a:gridCol w="1785939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43528" y="2108375"/>
            <a:ext cx="3571875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Size of byte is 1Byte [8 bits]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480" y="3268763"/>
            <a:ext cx="4793597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Lets, declare two byte type variable and draw the memory representation for them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byte b1, b2;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27320"/>
              </p:ext>
            </p:extLst>
          </p:nvPr>
        </p:nvGraphicFramePr>
        <p:xfrm>
          <a:off x="366477" y="4768851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70130"/>
              </p:ext>
            </p:extLst>
          </p:nvPr>
        </p:nvGraphicFramePr>
        <p:xfrm>
          <a:off x="366477" y="5327015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b2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43526" y="2630115"/>
            <a:ext cx="3571875" cy="2031325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Known as Sign Bit. Represents whether the number is Positive or negative. 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If the value of sign bit is 1, it is a negative number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If the value of sign bit is 0, it is a positive number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61248"/>
              </p:ext>
            </p:extLst>
          </p:nvPr>
        </p:nvGraphicFramePr>
        <p:xfrm>
          <a:off x="366477" y="4775484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717701"/>
              </p:ext>
            </p:extLst>
          </p:nvPr>
        </p:nvGraphicFramePr>
        <p:xfrm>
          <a:off x="366477" y="5332740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b2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95404"/>
              </p:ext>
            </p:extLst>
          </p:nvPr>
        </p:nvGraphicFramePr>
        <p:xfrm>
          <a:off x="378477" y="4770513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68567"/>
              </p:ext>
            </p:extLst>
          </p:nvPr>
        </p:nvGraphicFramePr>
        <p:xfrm>
          <a:off x="361709" y="5330839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b2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67421" y="4789579"/>
            <a:ext cx="28336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Rest of the bits are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67421" y="5353777"/>
            <a:ext cx="28336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Rest of the bits are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67421" y="4787199"/>
            <a:ext cx="28336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decimal is -128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72189" y="5351397"/>
            <a:ext cx="28336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decimal is 127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80407"/>
              </p:ext>
            </p:extLst>
          </p:nvPr>
        </p:nvGraphicFramePr>
        <p:xfrm>
          <a:off x="365786" y="2116469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/>
                <a:gridCol w="1838061"/>
                <a:gridCol w="1785939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-128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127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07495"/>
              </p:ext>
            </p:extLst>
          </p:nvPr>
        </p:nvGraphicFramePr>
        <p:xfrm>
          <a:off x="361718" y="2121448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/>
                <a:gridCol w="1838061"/>
                <a:gridCol w="1785939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80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 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80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27422" y="5814433"/>
            <a:ext cx="685169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same approach can be followed for short,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long</a:t>
            </a:r>
          </a:p>
        </p:txBody>
      </p:sp>
    </p:spTree>
    <p:extLst>
      <p:ext uri="{BB962C8B-B14F-4D97-AF65-F5344CB8AC3E}">
        <p14:creationId xmlns:p14="http://schemas.microsoft.com/office/powerpoint/2010/main" val="28345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Calculating Value Ranges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66800"/>
              </p:ext>
            </p:extLst>
          </p:nvPr>
        </p:nvGraphicFramePr>
        <p:xfrm>
          <a:off x="361715" y="2134048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/>
                <a:gridCol w="1838061"/>
                <a:gridCol w="1785939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6480" y="3240186"/>
            <a:ext cx="4793597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Lets, declare two char type variable and draw the memory representation for them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char c1, c2;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3528" y="2108375"/>
            <a:ext cx="3571875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Size of char is 2 Bytes [16 bits]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127666"/>
              </p:ext>
            </p:extLst>
          </p:nvPr>
        </p:nvGraphicFramePr>
        <p:xfrm>
          <a:off x="361715" y="4742002"/>
          <a:ext cx="479361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279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c2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3526" y="2630115"/>
            <a:ext cx="3571875" cy="646331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Values of char data type are unsigned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26090" y="4743510"/>
            <a:ext cx="3198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All the bits are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26090" y="5223456"/>
            <a:ext cx="3198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All the bits are 1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240338"/>
              </p:ext>
            </p:extLst>
          </p:nvPr>
        </p:nvGraphicFramePr>
        <p:xfrm>
          <a:off x="366483" y="4743482"/>
          <a:ext cx="479361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279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c2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26090" y="4745116"/>
            <a:ext cx="3198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Hexadecimal 0000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26090" y="5225060"/>
            <a:ext cx="3198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Hexadecimal FFFF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910067"/>
              </p:ext>
            </p:extLst>
          </p:nvPr>
        </p:nvGraphicFramePr>
        <p:xfrm>
          <a:off x="366486" y="2121075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/>
                <a:gridCol w="1838061"/>
                <a:gridCol w="1785939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‘\u0000’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uFFFF</a:t>
                      </a:r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’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8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Wrapper Class</a:t>
            </a:r>
            <a:endParaRPr lang="x-none" dirty="0"/>
          </a:p>
        </p:txBody>
      </p:sp>
      <p:sp>
        <p:nvSpPr>
          <p:cNvPr id="7" name="TextBox 6"/>
          <p:cNvSpPr txBox="1"/>
          <p:nvPr/>
        </p:nvSpPr>
        <p:spPr>
          <a:xfrm>
            <a:off x="421342" y="2125762"/>
            <a:ext cx="830832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wrapper class is a java library class whose object wraps or contains a primitive data type. 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48278"/>
              </p:ext>
            </p:extLst>
          </p:nvPr>
        </p:nvGraphicFramePr>
        <p:xfrm>
          <a:off x="421347" y="2809975"/>
          <a:ext cx="2921928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895"/>
                <a:gridCol w="1661033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Wrapper Class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Integer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Character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82494" y="2800667"/>
            <a:ext cx="5347171" cy="923330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Wrapper classes contains methods that are required for performing some operations regarding their respective primitive data type.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2494" y="3838301"/>
            <a:ext cx="5347171" cy="1477328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Example: Lets say we want to convert a String value to an integer value or double value. The Integer class has a method to convert the String into an integer and the Double class has a method that converts a String value to a double value.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2494" y="5401891"/>
            <a:ext cx="5347171" cy="646331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parseInt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(String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double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parseDouble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(String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72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708</TotalTime>
  <Words>1510</Words>
  <Application>Microsoft Office PowerPoint</Application>
  <PresentationFormat>On-screen Show (4:3)</PresentationFormat>
  <Paragraphs>543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</vt:lpstr>
      <vt:lpstr>Corbel</vt:lpstr>
      <vt:lpstr>Wingdings</vt:lpstr>
      <vt:lpstr>Spectrum</vt:lpstr>
      <vt:lpstr>Data Type and Type Casting</vt:lpstr>
      <vt:lpstr>Data Type and Type Casting</vt:lpstr>
      <vt:lpstr>Data Types in Java</vt:lpstr>
      <vt:lpstr>Data Types in Java</vt:lpstr>
      <vt:lpstr>Data Types in Java</vt:lpstr>
      <vt:lpstr>Data Types in Java</vt:lpstr>
      <vt:lpstr>Data Types in Java</vt:lpstr>
      <vt:lpstr>Data Types in Java</vt:lpstr>
      <vt:lpstr>Data Types in Java</vt:lpstr>
      <vt:lpstr>Type Casting</vt:lpstr>
      <vt:lpstr>Type Casting</vt:lpstr>
      <vt:lpstr>Type Casting</vt:lpstr>
      <vt:lpstr>Type Casting</vt:lpstr>
      <vt:lpstr>Type Casting</vt:lpstr>
      <vt:lpstr>Type Casting</vt:lpstr>
      <vt:lpstr>Type Casting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Mohaimen-Bin-Noor</cp:lastModifiedBy>
  <cp:revision>92</cp:revision>
  <dcterms:created xsi:type="dcterms:W3CDTF">2018-12-10T17:20:29Z</dcterms:created>
  <dcterms:modified xsi:type="dcterms:W3CDTF">2020-07-13T03:54:04Z</dcterms:modified>
</cp:coreProperties>
</file>