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68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5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54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Returning values from methods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4A3E0A-6AF0-4CBA-BB88-A30581FD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224576"/>
            <a:ext cx="8623300" cy="2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method which has a non-void return type MUST return a value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value's type must match the type defined in the method's signature.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void method can use a return statement (with no return value) to exit the method.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 can be used the same as any other expression.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EF900-CAF0-4DCC-A185-7788C41D1AC3}"/>
              </a:ext>
            </a:extLst>
          </p:cNvPr>
          <p:cNvSpPr/>
          <p:nvPr/>
        </p:nvSpPr>
        <p:spPr>
          <a:xfrm>
            <a:off x="1321298" y="3531261"/>
            <a:ext cx="702084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class Car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public int </a:t>
            </a:r>
            <a:r>
              <a:rPr lang="en-GB" altLang="en-US" sz="1600" dirty="0" err="1">
                <a:latin typeface="Courier" charset="0"/>
              </a:rPr>
              <a:t>calculateSpeed</a:t>
            </a:r>
            <a:r>
              <a:rPr lang="en-GB" altLang="en-US" sz="16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return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 *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16F60-1E7F-4077-8804-630ACD6EF8F9}"/>
              </a:ext>
            </a:extLst>
          </p:cNvPr>
          <p:cNvSpPr/>
          <p:nvPr/>
        </p:nvSpPr>
        <p:spPr>
          <a:xfrm>
            <a:off x="1097280" y="3429000"/>
            <a:ext cx="7469945" cy="31828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Classes as types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1512964-A81C-47B1-BF9D-3A1BCBFD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453175"/>
            <a:ext cx="8623300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class is defined, the compiler view the class as a new type.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variable is declared, its type can be a primitive type or "Class" type.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Any variable whose type is a class is an object reference.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 is a reference to an instance of the specified class.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variables holds the address (in memory) of the object.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409112C-12B3-4731-AA84-4B8EDC3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4089470"/>
            <a:ext cx="811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int x;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935839FB-6D3F-4367-BE3D-91B4EDA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7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DB119F-3A28-4BA8-810A-12A24F2E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702" y="4089469"/>
            <a:ext cx="269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EEAC3E5-EB04-4B27-A415-D4BDAD09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null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807ED83-8A9A-4149-B5CD-9F4CD954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166" y="5327173"/>
            <a:ext cx="1293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B741758F-AA8F-4383-B33C-0391188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773" y="5082698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Note: null means “refers to no object”</a:t>
            </a:r>
          </a:p>
        </p:txBody>
      </p:sp>
    </p:spTree>
    <p:extLst>
      <p:ext uri="{BB962C8B-B14F-4D97-AF65-F5344CB8AC3E}">
        <p14:creationId xmlns:p14="http://schemas.microsoft.com/office/powerpoint/2010/main" val="162227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null References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2C7FEBE8-9C02-4E51-9BCB-70C40F81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409852"/>
            <a:ext cx="7804150" cy="291147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0AF634C-4D1F-420B-9703-3BC7DD47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233488"/>
            <a:ext cx="8289054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means “refers to no object"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Object references can be compared to null to see if an object is present or not.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90426AD-879E-43FE-92E4-BDEB95F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4062413"/>
            <a:ext cx="44069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Employee anEmployee;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if (anEmployee == null)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396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 References - new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7922577D-CE40-4BE6-A6E7-809ACF51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744522"/>
            <a:ext cx="7804150" cy="2057400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50E2D06-7594-41D5-A991-8305C26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51099"/>
            <a:ext cx="86233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initialize an object reference, you must assign it the address of an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new operator creates a new instance and returns the address of the newly created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new allocates memory for the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also invokes a method on the object called a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returns the address of the memory allocated for the object.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7E00915-A181-4ADB-BC22-F2093C6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682" y="3965575"/>
            <a:ext cx="4406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0217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Invoking Instance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9C00223-7282-4637-8DC7-CA376207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3488"/>
            <a:ext cx="86233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invoke a method on an object, use the . (dot) operator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If there is a return value, it can be used as an expression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A9411B9-183A-4785-8D07-B2E4132E0EA8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1627463"/>
            <a:ext cx="5969000" cy="617538"/>
            <a:chOff x="1239" y="1184"/>
            <a:chExt cx="3760" cy="389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72A5698F-55BE-4962-AADE-4E76042D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184"/>
              <a:ext cx="3740" cy="389"/>
            </a:xfrm>
            <a:prstGeom prst="roundRect">
              <a:avLst>
                <a:gd name="adj" fmla="val 25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37F16D7-BCF4-4516-B17B-5AD39445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298"/>
              <a:ext cx="36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objectReference.methodName(parameters);</a:t>
              </a: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:a16="http://schemas.microsoft.com/office/drawing/2014/main" id="{0C05A11B-0ED4-4879-9F84-56F24B8C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76312"/>
            <a:ext cx="7804150" cy="319722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1952B99-D85C-423D-A78E-665FF1D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3432831"/>
            <a:ext cx="68754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Car </a:t>
            </a:r>
            <a:r>
              <a:rPr lang="en-GB" altLang="en-US" sz="1600" dirty="0" err="1">
                <a:latin typeface="Courier" charset="0"/>
              </a:rPr>
              <a:t>aCar</a:t>
            </a:r>
            <a:r>
              <a:rPr lang="en-GB" altLang="en-US" sz="1600" dirty="0">
                <a:latin typeface="Courier" charset="0"/>
              </a:rPr>
              <a:t> = new Car();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if (</a:t>
            </a:r>
            <a:r>
              <a:rPr lang="en-GB" altLang="en-US" sz="1600" dirty="0" err="1">
                <a:latin typeface="Courier" charset="0"/>
              </a:rPr>
              <a:t>aCar.calculateSpeed</a:t>
            </a:r>
            <a:r>
              <a:rPr lang="en-GB" altLang="en-US" sz="1600" dirty="0">
                <a:latin typeface="Courier" charset="0"/>
              </a:rPr>
              <a:t>()&gt;110)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</a:t>
            </a:r>
            <a:r>
              <a:rPr lang="en-GB" altLang="en-US" sz="1600" dirty="0" err="1">
                <a:latin typeface="Courier" charset="0"/>
              </a:rPr>
              <a:t>System.out.println</a:t>
            </a:r>
            <a:r>
              <a:rPr lang="en-GB" altLang="en-US" sz="1600" dirty="0">
                <a:latin typeface="Courier" charset="0"/>
              </a:rPr>
              <a:t>("You're Speeding!");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56813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Passing Parameters to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ED7F5E0-08D4-42A8-A00D-5A3B2D42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3488"/>
            <a:ext cx="8623300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 parameters are declared in the method's signature.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 method invocation is made, any parameters included in the invocation are passed to the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All parameters are passed by value.  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a copy is made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fundamental data types are copied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object references (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memory addresses) are copied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Parameters become available within the method.  They are not known outside the method.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4FD4D2E-C452-4325-9CE8-6C9C718F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183966"/>
            <a:ext cx="7804150" cy="2079625"/>
          </a:xfrm>
          <a:prstGeom prst="roundRect">
            <a:avLst>
              <a:gd name="adj" fmla="val 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FDD022E-43BA-4D95-942C-EEBFC0BD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0" y="4541837"/>
            <a:ext cx="67897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float </a:t>
            </a:r>
            <a:r>
              <a:rPr lang="en-GB" altLang="en-US" sz="1600" dirty="0" err="1">
                <a:latin typeface="Courier" charset="0"/>
              </a:rPr>
              <a:t>calculateInterestForMonth</a:t>
            </a:r>
            <a:r>
              <a:rPr lang="en-GB" altLang="en-US" sz="1600" dirty="0">
                <a:latin typeface="Courier" charset="0"/>
              </a:rPr>
              <a:t>(float rate)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return </a:t>
            </a:r>
            <a:r>
              <a:rPr lang="en-GB" altLang="en-US" sz="1600" dirty="0" err="1">
                <a:latin typeface="Courier" charset="0"/>
              </a:rPr>
              <a:t>lowBalanceForMonth</a:t>
            </a:r>
            <a:r>
              <a:rPr lang="en-GB" altLang="en-US" sz="1600" dirty="0">
                <a:latin typeface="Courier" charset="0"/>
              </a:rPr>
              <a:t> * (rate/12.0);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8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Objects - 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5FEA8C9-CA46-499C-9259-4FF31BF1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5655"/>
            <a:ext cx="86233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all instance variables are initialized to the default value for their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Fundamentals are 0, 0.0, '\000' or false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Object references are null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In order to put the object into a usable state, its instance variables should be initialized to usable values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could be accomplished by calling the various set methods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is not always possible because it is not required that all instance variables have set methods.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Java provides for another method of initializing objects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 constructor is invoked.  The responsibility of the constructor method is to initialize the object into a usable state.</a:t>
            </a:r>
          </a:p>
        </p:txBody>
      </p:sp>
    </p:spTree>
    <p:extLst>
      <p:ext uri="{BB962C8B-B14F-4D97-AF65-F5344CB8AC3E}">
        <p14:creationId xmlns:p14="http://schemas.microsoft.com/office/powerpoint/2010/main" val="338551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5E734-71CD-4D9B-AA96-53FFB8E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02265"/>
            <a:ext cx="8623300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have the following characteristics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There is NO return type.  NOT even void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method name is the same name as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01892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E0F38A7-3C36-4ACB-A156-568DDE3C2ED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79106"/>
            <a:ext cx="7164582" cy="5640014"/>
            <a:chOff x="1026" y="744"/>
            <a:chExt cx="4327" cy="367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AA460787-B182-4790-B915-BF4C0124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44"/>
              <a:ext cx="4327" cy="3673"/>
            </a:xfrm>
            <a:prstGeom prst="roundRect">
              <a:avLst>
                <a:gd name="adj" fmla="val 28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F21C369-FEAD-418D-8885-F89B763A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833"/>
              <a:ext cx="3999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public class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String 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int 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float balance;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, String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51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91EE116-0CE6-4A34-B77E-E6CCEAA8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8" y="3269456"/>
            <a:ext cx="7432675" cy="254158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7BA1E9E-D1E6-4383-B3B7-81E0BBA2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690938"/>
            <a:ext cx="6867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main(String[]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anotherAccount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myAccount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(33423, "Craig");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89F9EFF-7FB8-4732-AAFD-E2A2EF7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39953"/>
            <a:ext cx="8623300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an object is created (using new) the compiler determines which constructor is to be invoked by the parameters passed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Multiple constructors allows the class programmer to define many different ways of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4409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13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Object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Visibility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Returning value from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as 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Initializing object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Invoking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Converting a </a:t>
            </a:r>
            <a:r>
              <a:rPr lang="en-US" sz="2400" dirty="0" err="1">
                <a:solidFill>
                  <a:schemeClr val="tx1"/>
                </a:solidFill>
              </a:rPr>
              <a:t>c++</a:t>
            </a:r>
            <a:r>
              <a:rPr lang="en-US" sz="2400" dirty="0">
                <a:solidFill>
                  <a:schemeClr val="tx1"/>
                </a:solidFill>
              </a:rPr>
              <a:t> code to 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89F127E-FE53-4B40-9F79-876A1812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820936"/>
            <a:ext cx="862330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no constructors are defined for a class, the compiler automatically generates a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All instance variables are initialized to default values.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However, if any constructor is defined which takes parameters, the compiler will NOT generate the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you still need one, you have to explicitly define one.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4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1224576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5" y="1717990"/>
            <a:ext cx="3490918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#include &lt;iostream&gt;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using namespace std;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  }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222918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9D2F322-40BE-42E8-AC82-45A42E79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3" y="1716332"/>
            <a:ext cx="3490918" cy="402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&lt;&lt;"Name is :"&lt;&lt;name&lt;&lt;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&lt;&lt;"Id is :"&lt;&lt;id&lt;&lt;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int main()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Person p1(101,"Mashrafi");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return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1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4" y="1345039"/>
            <a:ext cx="4234376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06" y="1863161"/>
            <a:ext cx="349091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public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358420"/>
            <a:ext cx="4429194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9879ADB-4EF5-4A23-B6B5-1983D8D8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781" y="1518698"/>
            <a:ext cx="4061723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("Name is :"+name);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("Id is :"+id);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[])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Person p1=new      Person(101,"Mashrafi");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8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B1F80-20D4-4C01-A6CD-17B1B226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2FDFA713-56E2-41F1-B349-09AB0F840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D3D95-971F-423E-B4DC-7C8718957798}"/>
              </a:ext>
            </a:extLst>
          </p:cNvPr>
          <p:cNvSpPr/>
          <p:nvPr/>
        </p:nvSpPr>
        <p:spPr>
          <a:xfrm>
            <a:off x="421341" y="2690336"/>
            <a:ext cx="8413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are templates or blueprints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and methods are defined within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must provide an implementation such that objects created from those classes behave as those defined in the Object model.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object </a:t>
            </a:r>
            <a:endParaRPr lang="x-non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2DEED-1B68-4D6D-8D84-4CD21B3CA5A6}"/>
              </a:ext>
            </a:extLst>
          </p:cNvPr>
          <p:cNvSpPr/>
          <p:nvPr/>
        </p:nvSpPr>
        <p:spPr>
          <a:xfrm>
            <a:off x="476205" y="1993908"/>
            <a:ext cx="8330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the appearance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creating an object is called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attributes of an object are called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methods of an object are called instance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Java, Objects are created using the new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B3969EE-7AD0-4555-8E89-71EE8BB6E8F2}"/>
              </a:ext>
            </a:extLst>
          </p:cNvPr>
          <p:cNvGrpSpPr>
            <a:grpSpLocks/>
          </p:cNvGrpSpPr>
          <p:nvPr/>
        </p:nvGrpSpPr>
        <p:grpSpPr bwMode="auto">
          <a:xfrm>
            <a:off x="2099189" y="5606504"/>
            <a:ext cx="5292725" cy="519113"/>
            <a:chOff x="1535" y="3693"/>
            <a:chExt cx="3334" cy="327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EC0A03F9-DCC9-4C9E-8DD0-C5239CC0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693"/>
              <a:ext cx="3317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EB1A8BC-10D5-4FC4-B753-A704276A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788"/>
              <a:ext cx="3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A Class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F1640A0-A410-4522-9EE1-926C881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425771"/>
            <a:ext cx="83841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A class definition must have the following: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keyword "</a:t>
            </a:r>
            <a:r>
              <a:rPr lang="en-GB" altLang="en-US" sz="2000" b="1" u="sng" dirty="0">
                <a:latin typeface="Helvetica" panose="020B0604020202020204" pitchFamily="34" charset="0"/>
              </a:rPr>
              <a:t>class</a:t>
            </a:r>
            <a:r>
              <a:rPr lang="en-GB" altLang="en-US" sz="2000" dirty="0">
                <a:latin typeface="Helvetica" panose="020B0604020202020204" pitchFamily="34" charset="0"/>
              </a:rPr>
              <a:t>" followed by the </a:t>
            </a:r>
            <a:r>
              <a:rPr lang="en-GB" altLang="en-US" sz="2000" b="1" u="sng" dirty="0">
                <a:latin typeface="Helvetica" panose="020B0604020202020204" pitchFamily="34" charset="0"/>
              </a:rPr>
              <a:t>name of the class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class body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Before the keyword "class" there is a optional modifier "public"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i="1" dirty="0">
                <a:latin typeface="Helvetica" panose="020B0604020202020204" pitchFamily="34" charset="0"/>
              </a:rPr>
              <a:t>If a class is public, it must be defined within a file which is the same name as the class with a ".java" extension.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i.e. </a:t>
            </a:r>
            <a:r>
              <a:rPr lang="en-GB" altLang="en-US" sz="2000" i="1" dirty="0">
                <a:latin typeface="Helvetica" panose="020B0604020202020204" pitchFamily="34" charset="0"/>
              </a:rPr>
              <a:t>Classname</a:t>
            </a:r>
            <a:r>
              <a:rPr lang="en-GB" altLang="en-US" sz="2000" dirty="0">
                <a:latin typeface="Helvetica" panose="020B0604020202020204" pitchFamily="34" charset="0"/>
              </a:rPr>
              <a:t>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Helvetica" panose="020B0604020202020204" pitchFamily="34" charset="0"/>
              </a:rPr>
              <a:t>eg.</a:t>
            </a:r>
            <a:r>
              <a:rPr lang="en-GB" altLang="en-US" sz="2000" dirty="0">
                <a:latin typeface="Helvetica" panose="020B0604020202020204" pitchFamily="34" charset="0"/>
              </a:rPr>
              <a:t> HelloWorld.java, Account.java, Ledger.java, Transaction.java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Most classes are declared </a:t>
            </a:r>
            <a:r>
              <a:rPr lang="en-GB" altLang="en-US" sz="2000" i="1" dirty="0">
                <a:latin typeface="Helvetica" panose="020B0604020202020204" pitchFamily="34" charset="0"/>
              </a:rPr>
              <a:t>public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body contains: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instance variables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methods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Variables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3F3A73A-AC35-435C-B2AE-CCDCEC94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05" y="1238644"/>
            <a:ext cx="7281496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Instance variables are declared using the same syntax as ordinary variables.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Variables can be prefixed with a visibility </a:t>
            </a:r>
            <a:r>
              <a:rPr lang="en-GB" altLang="en-US" sz="2000" b="1" dirty="0">
                <a:latin typeface="Helvetica" panose="020B0604020202020204" pitchFamily="34" charset="0"/>
              </a:rPr>
              <a:t>modifier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Variables can have one of 4 different visibilities: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public - the variable can be directly accessed from anywhere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private - the variable can only be directly accessed from within the class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protected - the variable can be access directly from within the class, within the package, or from within any subclass.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default (no modifier specified) - the variable can be accessed directly from within the package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i="1" dirty="0">
                <a:latin typeface="Helvetica" panose="020B0604020202020204" pitchFamily="34" charset="0"/>
              </a:rPr>
              <a:t>// We will discuss in details later.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EC8EB06-03DB-4B66-889E-0FDD2BE7F9C5}"/>
              </a:ext>
            </a:extLst>
          </p:cNvPr>
          <p:cNvGrpSpPr>
            <a:grpSpLocks/>
          </p:cNvGrpSpPr>
          <p:nvPr/>
        </p:nvGrpSpPr>
        <p:grpSpPr bwMode="auto">
          <a:xfrm>
            <a:off x="1769965" y="2552701"/>
            <a:ext cx="4173537" cy="546100"/>
            <a:chOff x="1815" y="1685"/>
            <a:chExt cx="2629" cy="344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B0532D4-053E-4046-9CD2-D79ACFCB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685"/>
              <a:ext cx="2615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C7382CF-5F3B-4489-9445-324623B86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780"/>
              <a:ext cx="25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type variable_name;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FD995-3E95-4844-B1BF-7C27E6A8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519996"/>
            <a:ext cx="867976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 definitions include a method signature and a method body.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Methods signatures are defined with the following syntax: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type can be: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fundamental data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object reference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void (no return)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optional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the method takes no parameters, empty brackets are required ()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parameters are separated by commas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defined by type and name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parameter is a local variable whose scope is the method.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69380C84-1319-4C55-A2CB-26CCE680DA1C}"/>
              </a:ext>
            </a:extLst>
          </p:cNvPr>
          <p:cNvGrpSpPr>
            <a:grpSpLocks/>
          </p:cNvGrpSpPr>
          <p:nvPr/>
        </p:nvGrpSpPr>
        <p:grpSpPr bwMode="auto">
          <a:xfrm>
            <a:off x="834341" y="2717848"/>
            <a:ext cx="7845425" cy="519113"/>
            <a:chOff x="697" y="1679"/>
            <a:chExt cx="4942" cy="327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DDAE0618-2CF4-46ED-B5F1-AC24D78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79"/>
              <a:ext cx="4916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2A745AD1-E1B1-4A81-9C1C-90DFF24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775"/>
              <a:ext cx="4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return_type method_name(type name,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18620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 Visibility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B61061E-F68F-4A08-9D23-03EB33F7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68685"/>
            <a:ext cx="862330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Methods have the same visibility modifiers as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public - the method can be invoked from anywhere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private - the method can only be invoked from within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protected - the method can be invoked directly from within the class, within the package, or from within any subclass.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default (no modifier specified) - the method can be invoked directly from within the package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i="1" dirty="0">
                <a:latin typeface="Helvetica" panose="020B0604020202020204" pitchFamily="34" charset="0"/>
              </a:rPr>
              <a:t>// we will discuss in detail later.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public interface (</a:t>
            </a:r>
            <a:r>
              <a:rPr lang="en-GB" altLang="en-US" sz="1800" b="1" dirty="0">
                <a:latin typeface="Helvetica" panose="020B0604020202020204" pitchFamily="34" charset="0"/>
              </a:rPr>
              <a:t>external</a:t>
            </a:r>
            <a:r>
              <a:rPr lang="en-GB" altLang="en-US" sz="1800" dirty="0">
                <a:latin typeface="Helvetica" panose="020B0604020202020204" pitchFamily="34" charset="0"/>
              </a:rPr>
              <a:t> view), the method should be public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 </a:t>
            </a:r>
            <a:r>
              <a:rPr lang="en-GB" altLang="en-US" sz="1800" b="1" dirty="0">
                <a:latin typeface="Helvetica" panose="020B0604020202020204" pitchFamily="34" charset="0"/>
              </a:rPr>
              <a:t>internal</a:t>
            </a:r>
            <a:r>
              <a:rPr lang="en-GB" altLang="en-US" sz="1800" dirty="0">
                <a:latin typeface="Helvetica" panose="020B0604020202020204" pitchFamily="34" charset="0"/>
              </a:rPr>
              <a:t> implementation (</a:t>
            </a:r>
            <a:r>
              <a:rPr lang="en-GB" altLang="en-US" sz="1800" dirty="0" err="1">
                <a:latin typeface="Helvetica" panose="020B0604020202020204" pitchFamily="34" charset="0"/>
              </a:rPr>
              <a:t>ie</a:t>
            </a:r>
            <a:r>
              <a:rPr lang="en-GB" altLang="en-US" sz="1800" dirty="0">
                <a:latin typeface="Helvetica" panose="020B0604020202020204" pitchFamily="34" charset="0"/>
              </a:rPr>
              <a:t>, support method, etc), it should be private.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Be careful using default or protected.  Use only when justified.</a:t>
            </a:r>
          </a:p>
        </p:txBody>
      </p:sp>
    </p:spTree>
    <p:extLst>
      <p:ext uri="{BB962C8B-B14F-4D97-AF65-F5344CB8AC3E}">
        <p14:creationId xmlns:p14="http://schemas.microsoft.com/office/powerpoint/2010/main" val="261662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Defining Instance Methods - Body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87F132-95A0-467F-B78B-7B916495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6268"/>
            <a:ext cx="86233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ts val="2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Helvetica" panose="020B0604020202020204" pitchFamily="34" charset="0"/>
              </a:rPr>
              <a:t>A method's body contains all the statements to be executed as part of the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method body is contained within curly braces after the method definition: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Use {} placement and indentation to clearly show code structure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C39FA-3A0B-42ED-9A4C-07B9EB0245A8}"/>
              </a:ext>
            </a:extLst>
          </p:cNvPr>
          <p:cNvSpPr/>
          <p:nvPr/>
        </p:nvSpPr>
        <p:spPr>
          <a:xfrm>
            <a:off x="928467" y="2725615"/>
            <a:ext cx="7512147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public class </a:t>
            </a:r>
            <a:r>
              <a:rPr lang="en-GB" altLang="en-US" dirty="0" err="1">
                <a:latin typeface="Courier" charset="0"/>
              </a:rPr>
              <a:t>CalculationSheet</a:t>
            </a: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performCalculations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	[... method body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clearSheet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}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62852-8DF8-430F-8CAA-0010E01C4161}"/>
              </a:ext>
            </a:extLst>
          </p:cNvPr>
          <p:cNvSpPr/>
          <p:nvPr/>
        </p:nvSpPr>
        <p:spPr>
          <a:xfrm>
            <a:off x="335494" y="2725615"/>
            <a:ext cx="7512147" cy="3839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0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362</TotalTime>
  <Words>1978</Words>
  <Application>Microsoft Office PowerPoint</Application>
  <PresentationFormat>On-screen Show (4:3)</PresentationFormat>
  <Paragraphs>331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Corbel</vt:lpstr>
      <vt:lpstr>Courier</vt:lpstr>
      <vt:lpstr>Helvetica</vt:lpstr>
      <vt:lpstr>StarBats</vt:lpstr>
      <vt:lpstr>Times New Roman</vt:lpstr>
      <vt:lpstr>Wingdings</vt:lpstr>
      <vt:lpstr>Spectrum</vt:lpstr>
      <vt:lpstr>Class And Object </vt:lpstr>
      <vt:lpstr>Lecture Outline</vt:lpstr>
      <vt:lpstr>Class and Object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ASADULLA AL MAMUN</cp:lastModifiedBy>
  <cp:revision>60</cp:revision>
  <dcterms:created xsi:type="dcterms:W3CDTF">2018-12-10T17:20:29Z</dcterms:created>
  <dcterms:modified xsi:type="dcterms:W3CDTF">2022-04-19T02:59:02Z</dcterms:modified>
</cp:coreProperties>
</file>