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4" r:id="rId7"/>
    <p:sldId id="270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776"/>
    <a:srgbClr val="CC3300"/>
    <a:srgbClr val="CB8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Course Code</a:t>
            </a:r>
            <a:r>
              <a:rPr lang="en-US" dirty="0" smtClean="0">
                <a:latin typeface="Cambria" panose="02040503050406030204" pitchFamily="18" charset="0"/>
              </a:rPr>
              <a:t>: CSC1205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4978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00364" y="1542044"/>
            <a:ext cx="480060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ambria" panose="02040503050406030204" pitchFamily="18" charset="0"/>
              </a:rPr>
              <a:t>Course Title</a:t>
            </a:r>
            <a:r>
              <a:rPr lang="en-US" sz="1600" dirty="0" smtClean="0">
                <a:latin typeface="Cambria" panose="02040503050406030204" pitchFamily="18" charset="0"/>
              </a:rPr>
              <a:t>: Object Oriented Programming 1 (JAVA)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Memory Representation of 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5751" y="2059923"/>
            <a:ext cx="4629149" cy="40934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1550" dirty="0" smtClean="0">
                <a:latin typeface="Cambria" panose="02040503050406030204" pitchFamily="18" charset="0"/>
              </a:rPr>
              <a:t>class Account{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double balance;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static double </a:t>
            </a:r>
            <a:r>
              <a:rPr lang="en-US" sz="1550" dirty="0" err="1" smtClean="0">
                <a:latin typeface="Cambria" panose="02040503050406030204" pitchFamily="18" charset="0"/>
              </a:rPr>
              <a:t>perDayTransactionLimit</a:t>
            </a:r>
            <a:r>
              <a:rPr lang="en-US" sz="1550" dirty="0" smtClean="0">
                <a:latin typeface="Cambria" panose="02040503050406030204" pitchFamily="18" charset="0"/>
              </a:rPr>
              <a:t>= 500;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200" dirty="0">
                <a:latin typeface="Cambria" panose="02040503050406030204" pitchFamily="18" charset="0"/>
              </a:rPr>
              <a:t>	</a:t>
            </a:r>
            <a:endParaRPr lang="en-US" sz="1100" dirty="0" smtClean="0">
              <a:latin typeface="Cambria" panose="02040503050406030204" pitchFamily="18" charset="0"/>
            </a:endParaRP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 ){ 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an, double b){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  <a:tab pos="22860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 = an;	balance = b;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</a:t>
            </a:r>
            <a:r>
              <a:rPr lang="en-US" sz="1550" dirty="0" err="1" smtClean="0">
                <a:latin typeface="Cambria" panose="02040503050406030204" pitchFamily="18" charset="0"/>
              </a:rPr>
              <a:t>addInterest</a:t>
            </a:r>
            <a:r>
              <a:rPr lang="en-US" sz="1550" dirty="0" smtClean="0">
                <a:latin typeface="Cambria" panose="02040503050406030204" pitchFamily="18" charset="0"/>
              </a:rPr>
              <a:t>(double rate){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balance  = balance + (balance * rate / 100);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show( 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>
                <a:latin typeface="Cambria" panose="02040503050406030204" pitchFamily="18" charset="0"/>
              </a:rPr>
              <a:t>System.out.println</a:t>
            </a:r>
            <a:r>
              <a:rPr lang="en-US" sz="1550" dirty="0">
                <a:latin typeface="Cambria" panose="02040503050406030204" pitchFamily="18" charset="0"/>
              </a:rPr>
              <a:t>(“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: ”+ 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	</a:t>
            </a:r>
            <a:r>
              <a:rPr lang="en-US" sz="1550" dirty="0" err="1" smtClean="0">
                <a:latin typeface="Cambria" panose="02040503050406030204" pitchFamily="18" charset="0"/>
              </a:rPr>
              <a:t>System.out.println</a:t>
            </a:r>
            <a:r>
              <a:rPr lang="en-US" sz="1550" dirty="0" smtClean="0">
                <a:latin typeface="Cambria" panose="02040503050406030204" pitchFamily="18" charset="0"/>
              </a:rPr>
              <a:t>(“Balance: ”+ balance);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}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}</a:t>
            </a:r>
            <a:endParaRPr lang="en-US" sz="1550" dirty="0" smtClean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006004" y="2065933"/>
            <a:ext cx="3846385" cy="86946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What will be the memory representation for a4 after the following statement?</a:t>
            </a:r>
          </a:p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Account a4 = a2;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026398" y="3193814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1112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250.0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80564" y="3978678"/>
            <a:ext cx="445847" cy="36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5098" y="3977092"/>
            <a:ext cx="4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a2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06004" y="3194134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1111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200.0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33341" y="4451188"/>
          <a:ext cx="3003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4761"/>
                <a:gridCol w="72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perDayTransactionLimit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500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Curved Connector 31"/>
          <p:cNvCxnSpPr>
            <a:stCxn id="4" idx="3"/>
            <a:endCxn id="19" idx="0"/>
          </p:cNvCxnSpPr>
          <p:nvPr/>
        </p:nvCxnSpPr>
        <p:spPr>
          <a:xfrm>
            <a:off x="6126411" y="4163184"/>
            <a:ext cx="808642" cy="28800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1"/>
            <a:endCxn id="19" idx="0"/>
          </p:cNvCxnSpPr>
          <p:nvPr/>
        </p:nvCxnSpPr>
        <p:spPr>
          <a:xfrm rot="10800000" flipV="1">
            <a:off x="6935054" y="4161758"/>
            <a:ext cx="760045" cy="289430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3087" y="4924011"/>
            <a:ext cx="445847" cy="36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a3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000087" y="5403929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1113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300.0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Curved Connector 22"/>
          <p:cNvCxnSpPr>
            <a:stCxn id="21" idx="3"/>
            <a:endCxn id="19" idx="2"/>
          </p:cNvCxnSpPr>
          <p:nvPr/>
        </p:nvCxnSpPr>
        <p:spPr>
          <a:xfrm flipV="1">
            <a:off x="6138934" y="4822028"/>
            <a:ext cx="796119" cy="286489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5870" y="4923691"/>
            <a:ext cx="4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a4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20" name="Curved Connector 19"/>
          <p:cNvCxnSpPr>
            <a:stCxn id="16" idx="3"/>
            <a:endCxn id="17" idx="3"/>
          </p:cNvCxnSpPr>
          <p:nvPr/>
        </p:nvCxnSpPr>
        <p:spPr>
          <a:xfrm flipH="1" flipV="1">
            <a:off x="8189545" y="4161758"/>
            <a:ext cx="40772" cy="946599"/>
          </a:xfrm>
          <a:prstGeom prst="curvedConnector3">
            <a:avLst>
              <a:gd name="adj1" fmla="val -1191443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63828" y="5345991"/>
            <a:ext cx="1626801" cy="55399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Cambria" panose="02040503050406030204" pitchFamily="18" charset="0"/>
              </a:rPr>
              <a:t>No New Memory for a4</a:t>
            </a:r>
            <a:endParaRPr lang="en-US" sz="15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471615"/>
            <a:ext cx="7943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How to Program Java, 9th Edition,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 to Programming Using Java, 6th Edition, By David j. Eck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1471622"/>
            <a:ext cx="794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docs.oracle.com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Different Types of Variables.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Memory Representation of Different Types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5750" y="2235872"/>
            <a:ext cx="8558213" cy="2974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</a:rPr>
              <a:t>In Java, Variables can be divided into 3 types. They are: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mbria" panose="02040503050406030204" pitchFamily="18" charset="0"/>
              </a:rPr>
              <a:t>Local Variables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mbria" panose="02040503050406030204" pitchFamily="18" charset="0"/>
              </a:rPr>
              <a:t>Class Variables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Cambria" panose="02040503050406030204" pitchFamily="18" charset="0"/>
              </a:rPr>
              <a:t>Instance Variables</a:t>
            </a:r>
            <a:endParaRPr lang="x-none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7822" y="2112731"/>
            <a:ext cx="8521853" cy="15234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b="1" dirty="0">
                <a:latin typeface="Cambria" panose="02040503050406030204" pitchFamily="18" charset="0"/>
              </a:rPr>
              <a:t>Local </a:t>
            </a:r>
            <a:r>
              <a:rPr lang="en-US" b="1" dirty="0" smtClean="0">
                <a:latin typeface="Cambria" panose="02040503050406030204" pitchFamily="18" charset="0"/>
              </a:rPr>
              <a:t>Variables</a:t>
            </a:r>
          </a:p>
          <a:p>
            <a:pPr marL="0" lvl="1" algn="just"/>
            <a:endParaRPr lang="en-US" sz="1100" b="1" dirty="0">
              <a:latin typeface="Cambria" panose="02040503050406030204" pitchFamily="18" charset="0"/>
            </a:endParaRPr>
          </a:p>
          <a:p>
            <a:pPr marL="342900" lvl="1" indent="-1714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Variables declared inside the scope of any method, constructor, loop, conditional statements are known as local variables.</a:t>
            </a:r>
          </a:p>
          <a:p>
            <a:pPr marL="342900" lvl="1" indent="-1714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Local variables do not have any existence outside the scope it is declared.</a:t>
            </a:r>
          </a:p>
          <a:p>
            <a:pPr marL="342900" lvl="1" indent="-1714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The concept of default value is not applicable for local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22111" y="3669231"/>
            <a:ext cx="2992590" cy="252376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1500" b="1" dirty="0" smtClean="0">
                <a:latin typeface="Cambria" panose="02040503050406030204" pitchFamily="18" charset="0"/>
              </a:rPr>
              <a:t>Example</a:t>
            </a:r>
          </a:p>
          <a:p>
            <a:pPr marL="0" lvl="1" algn="just"/>
            <a:endParaRPr lang="en-US" sz="800" dirty="0">
              <a:latin typeface="Cambria" panose="02040503050406030204" pitchFamily="18" charset="0"/>
            </a:endParaRPr>
          </a:p>
          <a:p>
            <a:pPr marL="0" lvl="1" algn="just"/>
            <a:r>
              <a:rPr lang="en-US" sz="1500" dirty="0" smtClean="0">
                <a:latin typeface="Cambria" panose="02040503050406030204" pitchFamily="18" charset="0"/>
              </a:rPr>
              <a:t>public void </a:t>
            </a:r>
            <a:r>
              <a:rPr lang="en-US" sz="1500" dirty="0" err="1" smtClean="0">
                <a:latin typeface="Cambria" panose="02040503050406030204" pitchFamily="18" charset="0"/>
              </a:rPr>
              <a:t>changeValues</a:t>
            </a:r>
            <a:r>
              <a:rPr lang="en-US" sz="1500" dirty="0" smtClean="0">
                <a:latin typeface="Cambria" panose="02040503050406030204" pitchFamily="18" charset="0"/>
              </a:rPr>
              <a:t>(</a:t>
            </a: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a){</a:t>
            </a:r>
          </a:p>
          <a:p>
            <a:pPr marL="0" lvl="1" algn="just"/>
            <a:r>
              <a:rPr lang="en-US" sz="1500" dirty="0">
                <a:latin typeface="Cambria" panose="02040503050406030204" pitchFamily="18" charset="0"/>
              </a:rPr>
              <a:t> </a:t>
            </a:r>
            <a:r>
              <a:rPr lang="en-US" sz="1500" dirty="0" smtClean="0">
                <a:latin typeface="Cambria" panose="02040503050406030204" pitchFamily="18" charset="0"/>
              </a:rPr>
              <a:t>   </a:t>
            </a: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</a:t>
            </a:r>
            <a:r>
              <a:rPr lang="en-US" sz="1500" dirty="0">
                <a:latin typeface="Cambria" panose="02040503050406030204" pitchFamily="18" charset="0"/>
              </a:rPr>
              <a:t>x</a:t>
            </a:r>
            <a:r>
              <a:rPr lang="en-US" sz="1500" dirty="0" smtClean="0">
                <a:latin typeface="Cambria" panose="02040503050406030204" pitchFamily="18" charset="0"/>
              </a:rPr>
              <a:t>;</a:t>
            </a:r>
          </a:p>
          <a:p>
            <a:pPr marL="0" lvl="1" algn="just"/>
            <a:r>
              <a:rPr lang="en-US" sz="1500" dirty="0">
                <a:latin typeface="Cambria" panose="02040503050406030204" pitchFamily="18" charset="0"/>
              </a:rPr>
              <a:t> </a:t>
            </a:r>
            <a:r>
              <a:rPr lang="en-US" sz="1500" dirty="0" smtClean="0">
                <a:latin typeface="Cambria" panose="02040503050406030204" pitchFamily="18" charset="0"/>
              </a:rPr>
              <a:t>   for(</a:t>
            </a: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</a:t>
            </a:r>
            <a:r>
              <a:rPr lang="en-US" sz="1500" dirty="0" err="1" smtClean="0">
                <a:latin typeface="Cambria" panose="02040503050406030204" pitchFamily="18" charset="0"/>
              </a:rPr>
              <a:t>i</a:t>
            </a:r>
            <a:r>
              <a:rPr lang="en-US" sz="1500" dirty="0" smtClean="0">
                <a:latin typeface="Cambria" panose="02040503050406030204" pitchFamily="18" charset="0"/>
              </a:rPr>
              <a:t>=0; </a:t>
            </a:r>
            <a:r>
              <a:rPr lang="en-US" sz="1500" dirty="0" err="1" smtClean="0">
                <a:latin typeface="Cambria" panose="02040503050406030204" pitchFamily="18" charset="0"/>
              </a:rPr>
              <a:t>i</a:t>
            </a:r>
            <a:r>
              <a:rPr lang="en-US" sz="1500" dirty="0" smtClean="0">
                <a:latin typeface="Cambria" panose="02040503050406030204" pitchFamily="18" charset="0"/>
              </a:rPr>
              <a:t>&lt;5; </a:t>
            </a:r>
            <a:r>
              <a:rPr lang="en-US" sz="1500" dirty="0" err="1" smtClean="0">
                <a:latin typeface="Cambria" panose="02040503050406030204" pitchFamily="18" charset="0"/>
              </a:rPr>
              <a:t>i</a:t>
            </a:r>
            <a:r>
              <a:rPr lang="en-US" sz="1500" dirty="0" smtClean="0">
                <a:latin typeface="Cambria" panose="02040503050406030204" pitchFamily="18" charset="0"/>
              </a:rPr>
              <a:t>++){</a:t>
            </a:r>
          </a:p>
          <a:p>
            <a:pPr marL="0" lvl="1" algn="just"/>
            <a:r>
              <a:rPr lang="en-US" sz="1500" dirty="0">
                <a:latin typeface="Cambria" panose="02040503050406030204" pitchFamily="18" charset="0"/>
              </a:rPr>
              <a:t> </a:t>
            </a:r>
            <a:r>
              <a:rPr lang="en-US" sz="1500" dirty="0" smtClean="0">
                <a:latin typeface="Cambria" panose="02040503050406030204" pitchFamily="18" charset="0"/>
              </a:rPr>
              <a:t>       </a:t>
            </a: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y = </a:t>
            </a:r>
            <a:r>
              <a:rPr lang="en-US" sz="1500" dirty="0" err="1" smtClean="0">
                <a:latin typeface="Cambria" panose="02040503050406030204" pitchFamily="18" charset="0"/>
              </a:rPr>
              <a:t>i</a:t>
            </a:r>
            <a:r>
              <a:rPr lang="en-US" sz="1500" dirty="0" smtClean="0">
                <a:latin typeface="Cambria" panose="02040503050406030204" pitchFamily="18" charset="0"/>
              </a:rPr>
              <a:t> + a; </a:t>
            </a:r>
          </a:p>
          <a:p>
            <a:pPr marL="0" lvl="1" algn="just"/>
            <a:r>
              <a:rPr lang="en-US" sz="1500" dirty="0">
                <a:latin typeface="Cambria" panose="02040503050406030204" pitchFamily="18" charset="0"/>
              </a:rPr>
              <a:t> </a:t>
            </a:r>
            <a:r>
              <a:rPr lang="en-US" sz="1500" dirty="0" smtClean="0">
                <a:latin typeface="Cambria" panose="02040503050406030204" pitchFamily="18" charset="0"/>
              </a:rPr>
              <a:t>       if(y%2 ==0){</a:t>
            </a:r>
          </a:p>
          <a:p>
            <a:pPr marL="0" lvl="1" algn="just"/>
            <a:r>
              <a:rPr lang="en-US" sz="1500" dirty="0">
                <a:latin typeface="Cambria" panose="02040503050406030204" pitchFamily="18" charset="0"/>
              </a:rPr>
              <a:t> </a:t>
            </a:r>
            <a:r>
              <a:rPr lang="en-US" sz="1500" dirty="0" smtClean="0">
                <a:latin typeface="Cambria" panose="02040503050406030204" pitchFamily="18" charset="0"/>
              </a:rPr>
              <a:t>           </a:t>
            </a: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z = a * y;</a:t>
            </a:r>
          </a:p>
          <a:p>
            <a:pPr marL="0" lvl="1" algn="just"/>
            <a:r>
              <a:rPr lang="en-US" sz="1500" dirty="0" smtClean="0">
                <a:latin typeface="Cambria" panose="02040503050406030204" pitchFamily="18" charset="0"/>
              </a:rPr>
              <a:t>        }</a:t>
            </a:r>
          </a:p>
          <a:p>
            <a:pPr marL="0" lvl="1" algn="just"/>
            <a:r>
              <a:rPr lang="en-US" sz="1500" dirty="0" smtClean="0">
                <a:latin typeface="Cambria" panose="02040503050406030204" pitchFamily="18" charset="0"/>
              </a:rPr>
              <a:t>    }</a:t>
            </a:r>
          </a:p>
          <a:p>
            <a:pPr marL="0" lvl="1" algn="just"/>
            <a:r>
              <a:rPr lang="en-US" sz="1500" dirty="0">
                <a:latin typeface="Cambria" panose="02040503050406030204" pitchFamily="18" charset="0"/>
              </a:rPr>
              <a:t>}</a:t>
            </a:r>
            <a:endParaRPr lang="en-US" sz="1500" dirty="0" smtClean="0"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515" y="3669231"/>
            <a:ext cx="2917698" cy="250324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1500" dirty="0" smtClean="0">
                <a:latin typeface="Cambria" panose="02040503050406030204" pitchFamily="18" charset="0"/>
              </a:rPr>
              <a:t>A list of local variables declared in the example is:</a:t>
            </a:r>
            <a:endParaRPr lang="en-US" sz="1500" dirty="0">
              <a:latin typeface="Cambria" panose="02040503050406030204" pitchFamily="18" charset="0"/>
            </a:endParaRP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a</a:t>
            </a:r>
          </a:p>
          <a:p>
            <a:pPr marL="342900" lvl="1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x</a:t>
            </a: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</a:t>
            </a:r>
            <a:r>
              <a:rPr lang="en-US" sz="1500" dirty="0" err="1" smtClean="0">
                <a:latin typeface="Cambria" panose="02040503050406030204" pitchFamily="18" charset="0"/>
              </a:rPr>
              <a:t>i</a:t>
            </a:r>
            <a:endParaRPr lang="en-US" sz="1500" dirty="0" smtClean="0">
              <a:latin typeface="Cambria" panose="02040503050406030204" pitchFamily="18" charset="0"/>
            </a:endParaRP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500" dirty="0" err="1" smtClean="0">
                <a:latin typeface="Cambria" panose="02040503050406030204" pitchFamily="18" charset="0"/>
              </a:rPr>
              <a:t>int</a:t>
            </a:r>
            <a:r>
              <a:rPr lang="en-US" sz="1500" dirty="0" smtClean="0">
                <a:latin typeface="Cambria" panose="02040503050406030204" pitchFamily="18" charset="0"/>
              </a:rPr>
              <a:t> y</a:t>
            </a:r>
            <a:endParaRPr lang="en-US" sz="1500" dirty="0">
              <a:latin typeface="Cambria" panose="02040503050406030204" pitchFamily="18" charset="0"/>
            </a:endParaRPr>
          </a:p>
          <a:p>
            <a:pPr marL="342900" lvl="1" indent="-1714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Cambria" panose="02040503050406030204" pitchFamily="18" charset="0"/>
              </a:rPr>
              <a:t>i</a:t>
            </a:r>
            <a:r>
              <a:rPr lang="en-US" sz="1500" dirty="0" err="1" smtClean="0">
                <a:latin typeface="Cambria" panose="02040503050406030204" pitchFamily="18" charset="0"/>
              </a:rPr>
              <a:t>nt</a:t>
            </a:r>
            <a:r>
              <a:rPr lang="en-US" sz="1500" dirty="0" smtClean="0">
                <a:latin typeface="Cambria" panose="02040503050406030204" pitchFamily="18" charset="0"/>
              </a:rPr>
              <a:t> z</a:t>
            </a:r>
          </a:p>
          <a:p>
            <a:pPr marL="0" lvl="1" algn="just">
              <a:spcBef>
                <a:spcPts val="400"/>
              </a:spcBef>
            </a:pPr>
            <a:r>
              <a:rPr lang="en-US" sz="1500" dirty="0" smtClean="0">
                <a:latin typeface="Cambria" panose="02040503050406030204" pitchFamily="18" charset="0"/>
              </a:rPr>
              <a:t>These variables do not have any existence outside the block they were declared.</a:t>
            </a:r>
            <a:endParaRPr lang="en-US" sz="15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312027" y="4130896"/>
            <a:ext cx="2502352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ambria" panose="02040503050406030204" pitchFamily="18" charset="0"/>
              </a:rPr>
              <a:t>a and x is accessible/exists throughout the whole method.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 err="1" smtClean="0">
                <a:latin typeface="Cambria" panose="02040503050406030204" pitchFamily="18" charset="0"/>
              </a:rPr>
              <a:t>i</a:t>
            </a:r>
            <a:r>
              <a:rPr lang="en-US" sz="1400" dirty="0" smtClean="0">
                <a:latin typeface="Cambria" panose="02040503050406030204" pitchFamily="18" charset="0"/>
              </a:rPr>
              <a:t> and y is accessible/exists only within the for loop.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Cambria" panose="02040503050406030204" pitchFamily="18" charset="0"/>
              </a:rPr>
              <a:t>z is only accessible/exists </a:t>
            </a:r>
            <a:r>
              <a:rPr lang="en-US" sz="1400" dirty="0">
                <a:latin typeface="Cambria" panose="02040503050406030204" pitchFamily="18" charset="0"/>
              </a:rPr>
              <a:t>i</a:t>
            </a:r>
            <a:r>
              <a:rPr lang="en-US" sz="1400" dirty="0" smtClean="0">
                <a:latin typeface="Cambria" panose="02040503050406030204" pitchFamily="18" charset="0"/>
              </a:rPr>
              <a:t>nside the if block.</a:t>
            </a:r>
            <a:endParaRPr lang="x-none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7822" y="2112731"/>
            <a:ext cx="8521853" cy="3093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000" b="1" dirty="0" smtClean="0">
                <a:latin typeface="Cambria" panose="02040503050406030204" pitchFamily="18" charset="0"/>
              </a:rPr>
              <a:t>Class Variables</a:t>
            </a:r>
          </a:p>
          <a:p>
            <a:pPr marL="0" lvl="1" algn="just"/>
            <a:endParaRPr lang="en-US" sz="1100" b="1" dirty="0">
              <a:latin typeface="Cambria" panose="02040503050406030204" pitchFamily="18" charset="0"/>
            </a:endParaRP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Variables declared inside the scope of a class but outside the scope of any method or constructor are known as Class Variables if and only if the keyword static is used in the declaration of the variable.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It can be accessed from anywhere inside the class it is declared.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It can also be accessed from outside of the class it is declared depending its access modifiers.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We do not need any object to access it. It is accessed using the class name.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All the objects of a class, share the same memory for a class variable.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22111" y="5454552"/>
            <a:ext cx="8507564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dirty="0" smtClean="0">
                <a:latin typeface="Cambria" panose="02040503050406030204" pitchFamily="18" charset="0"/>
              </a:rPr>
              <a:t>Example and memory representation is given in a later slide.</a:t>
            </a:r>
          </a:p>
        </p:txBody>
      </p:sp>
    </p:spTree>
    <p:extLst>
      <p:ext uri="{BB962C8B-B14F-4D97-AF65-F5344CB8AC3E}">
        <p14:creationId xmlns:p14="http://schemas.microsoft.com/office/powerpoint/2010/main" val="16956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7822" y="2112731"/>
            <a:ext cx="8521853" cy="3093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000" b="1" dirty="0" smtClean="0">
                <a:latin typeface="Cambria" panose="02040503050406030204" pitchFamily="18" charset="0"/>
              </a:rPr>
              <a:t>Instance Variables</a:t>
            </a:r>
          </a:p>
          <a:p>
            <a:pPr marL="0" lvl="1" algn="just"/>
            <a:endParaRPr lang="en-US" sz="1100" b="1" dirty="0">
              <a:latin typeface="Cambria" panose="02040503050406030204" pitchFamily="18" charset="0"/>
            </a:endParaRP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Variables declared inside the scope of a class but outside the scope of any method or constructor are known as </a:t>
            </a:r>
            <a:r>
              <a:rPr lang="en-US" dirty="0" smtClean="0">
                <a:latin typeface="Cambria" panose="02040503050406030204" pitchFamily="18" charset="0"/>
              </a:rPr>
              <a:t>Instance Variables </a:t>
            </a:r>
            <a:r>
              <a:rPr lang="en-US" dirty="0" smtClean="0">
                <a:latin typeface="Cambria" panose="02040503050406030204" pitchFamily="18" charset="0"/>
              </a:rPr>
              <a:t>if and only if the keyword static is not  used in the declaration of the variable.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It can be accessed from anywhere inside the class it is declared.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It can also be accessed from outside of the class it is declared depending its access modifiers.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We have to use an object to access it.</a:t>
            </a:r>
          </a:p>
          <a:p>
            <a:pPr marL="342900" lvl="1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Each of the objects of a class, hold different memory for an instance variable.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22111" y="5454552"/>
            <a:ext cx="8507564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dirty="0" smtClean="0">
                <a:latin typeface="Cambria" panose="02040503050406030204" pitchFamily="18" charset="0"/>
              </a:rPr>
              <a:t>Example and memory representation is given in a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0586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Example of 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5751" y="2059923"/>
            <a:ext cx="4629149" cy="40934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1550" dirty="0" smtClean="0">
                <a:latin typeface="Cambria" panose="02040503050406030204" pitchFamily="18" charset="0"/>
              </a:rPr>
              <a:t>class Account{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;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double balance;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static double </a:t>
            </a:r>
            <a:r>
              <a:rPr lang="en-US" sz="1550" dirty="0" err="1" smtClean="0">
                <a:latin typeface="Cambria" panose="02040503050406030204" pitchFamily="18" charset="0"/>
              </a:rPr>
              <a:t>perDayTransactionLimit</a:t>
            </a:r>
            <a:r>
              <a:rPr lang="en-US" sz="1550" dirty="0" smtClean="0">
                <a:latin typeface="Cambria" panose="02040503050406030204" pitchFamily="18" charset="0"/>
              </a:rPr>
              <a:t>;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200" dirty="0">
                <a:latin typeface="Cambria" panose="02040503050406030204" pitchFamily="18" charset="0"/>
              </a:rPr>
              <a:t>	</a:t>
            </a:r>
            <a:endParaRPr lang="en-US" sz="1100" dirty="0" smtClean="0">
              <a:latin typeface="Cambria" panose="02040503050406030204" pitchFamily="18" charset="0"/>
            </a:endParaRP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 ){ }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an, double b){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  <a:tab pos="234315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 = an; 	balance = b;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</a:t>
            </a:r>
            <a:r>
              <a:rPr lang="en-US" sz="1550" dirty="0" err="1" smtClean="0">
                <a:latin typeface="Cambria" panose="02040503050406030204" pitchFamily="18" charset="0"/>
              </a:rPr>
              <a:t>addInterest</a:t>
            </a:r>
            <a:r>
              <a:rPr lang="en-US" sz="1550" dirty="0" smtClean="0">
                <a:latin typeface="Cambria" panose="02040503050406030204" pitchFamily="18" charset="0"/>
              </a:rPr>
              <a:t>(double rate){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balance  = balance + (balance * rate / 100);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show( ){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>
                <a:latin typeface="Cambria" panose="02040503050406030204" pitchFamily="18" charset="0"/>
              </a:rPr>
              <a:t>System.out.println</a:t>
            </a:r>
            <a:r>
              <a:rPr lang="en-US" sz="1550" dirty="0">
                <a:latin typeface="Cambria" panose="02040503050406030204" pitchFamily="18" charset="0"/>
              </a:rPr>
              <a:t>(“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: ”+ 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);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	</a:t>
            </a:r>
            <a:r>
              <a:rPr lang="en-US" sz="1550" dirty="0" err="1" smtClean="0">
                <a:latin typeface="Cambria" panose="02040503050406030204" pitchFamily="18" charset="0"/>
              </a:rPr>
              <a:t>System.out.println</a:t>
            </a:r>
            <a:r>
              <a:rPr lang="en-US" sz="1550" dirty="0" smtClean="0">
                <a:latin typeface="Cambria" panose="02040503050406030204" pitchFamily="18" charset="0"/>
              </a:rPr>
              <a:t>(“Balance: ”+ balance);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}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}</a:t>
            </a:r>
            <a:endParaRPr lang="en-US" sz="1550" dirty="0" smtClean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011863" y="2059923"/>
            <a:ext cx="3846385" cy="830997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Can you identify which ones are local variables, which ones are class variables and which ones are instance variables?</a:t>
            </a:r>
            <a:endParaRPr lang="en-US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42247"/>
              </p:ext>
            </p:extLst>
          </p:nvPr>
        </p:nvGraphicFramePr>
        <p:xfrm>
          <a:off x="5011864" y="3122163"/>
          <a:ext cx="38463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99"/>
                <a:gridCol w="2185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Local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Class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Instance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96747"/>
              </p:ext>
            </p:extLst>
          </p:nvPr>
        </p:nvGraphicFramePr>
        <p:xfrm>
          <a:off x="5011864" y="3120059"/>
          <a:ext cx="38463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99"/>
                <a:gridCol w="2185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Local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an, b, rate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Class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Instance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73180"/>
              </p:ext>
            </p:extLst>
          </p:nvPr>
        </p:nvGraphicFramePr>
        <p:xfrm>
          <a:off x="5011862" y="3122163"/>
          <a:ext cx="38463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99"/>
                <a:gridCol w="2185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Local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an, b, rate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Class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perDayTransactionLimit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Instance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99812"/>
              </p:ext>
            </p:extLst>
          </p:nvPr>
        </p:nvGraphicFramePr>
        <p:xfrm>
          <a:off x="5011864" y="3129057"/>
          <a:ext cx="38463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99"/>
                <a:gridCol w="21859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Local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an, b, rate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Class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perDayTransactionLimit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mbria" panose="02040503050406030204" pitchFamily="18" charset="0"/>
                        </a:rPr>
                        <a:t>Instance Variable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, 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5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Cambria" panose="02040503050406030204" pitchFamily="18" charset="0"/>
              </a:rPr>
              <a:t>Mempry</a:t>
            </a:r>
            <a:r>
              <a:rPr lang="en-US" dirty="0" smtClean="0">
                <a:latin typeface="Cambria" panose="02040503050406030204" pitchFamily="18" charset="0"/>
              </a:rPr>
              <a:t> Representation of 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5751" y="2059923"/>
            <a:ext cx="4629149" cy="40934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1550" dirty="0" smtClean="0">
                <a:latin typeface="Cambria" panose="02040503050406030204" pitchFamily="18" charset="0"/>
              </a:rPr>
              <a:t>class Account{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double balance;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static double </a:t>
            </a:r>
            <a:r>
              <a:rPr lang="en-US" sz="1550" dirty="0" err="1" smtClean="0">
                <a:latin typeface="Cambria" panose="02040503050406030204" pitchFamily="18" charset="0"/>
              </a:rPr>
              <a:t>perDayTransactionLimit</a:t>
            </a:r>
            <a:r>
              <a:rPr lang="en-US" sz="1550" dirty="0" smtClean="0">
                <a:latin typeface="Cambria" panose="02040503050406030204" pitchFamily="18" charset="0"/>
              </a:rPr>
              <a:t>= 500;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200" dirty="0">
                <a:latin typeface="Cambria" panose="02040503050406030204" pitchFamily="18" charset="0"/>
              </a:rPr>
              <a:t>	</a:t>
            </a:r>
            <a:endParaRPr lang="en-US" sz="1100" dirty="0" smtClean="0">
              <a:latin typeface="Cambria" panose="02040503050406030204" pitchFamily="18" charset="0"/>
            </a:endParaRP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 ){ 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an, double b){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  <a:tab pos="22860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 = an;	balance = b;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</a:t>
            </a:r>
            <a:r>
              <a:rPr lang="en-US" sz="1550" dirty="0" err="1" smtClean="0">
                <a:latin typeface="Cambria" panose="02040503050406030204" pitchFamily="18" charset="0"/>
              </a:rPr>
              <a:t>addInterest</a:t>
            </a:r>
            <a:r>
              <a:rPr lang="en-US" sz="1550" dirty="0" smtClean="0">
                <a:latin typeface="Cambria" panose="02040503050406030204" pitchFamily="18" charset="0"/>
              </a:rPr>
              <a:t>(double rate){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balance  = balance + (balance * rate / 100);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show( 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>
                <a:latin typeface="Cambria" panose="02040503050406030204" pitchFamily="18" charset="0"/>
              </a:rPr>
              <a:t>System.out.println</a:t>
            </a:r>
            <a:r>
              <a:rPr lang="en-US" sz="1550" dirty="0">
                <a:latin typeface="Cambria" panose="02040503050406030204" pitchFamily="18" charset="0"/>
              </a:rPr>
              <a:t>(“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: ”+ 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	</a:t>
            </a:r>
            <a:r>
              <a:rPr lang="en-US" sz="1550" dirty="0" err="1" smtClean="0">
                <a:latin typeface="Cambria" panose="02040503050406030204" pitchFamily="18" charset="0"/>
              </a:rPr>
              <a:t>System.out.println</a:t>
            </a:r>
            <a:r>
              <a:rPr lang="en-US" sz="1550" dirty="0" smtClean="0">
                <a:latin typeface="Cambria" panose="02040503050406030204" pitchFamily="18" charset="0"/>
              </a:rPr>
              <a:t>(“Balance: ”+ balance);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}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}</a:t>
            </a:r>
            <a:endParaRPr lang="en-US" sz="1550" dirty="0" smtClean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011861" y="3292135"/>
            <a:ext cx="3846385" cy="58477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What will be the memory representation for an object of account?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011862" y="2078721"/>
            <a:ext cx="3846385" cy="115416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Lets assume that we are creating two objects of this account class:</a:t>
            </a:r>
          </a:p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Account a1 = new Account(1111, 200.0);</a:t>
            </a:r>
          </a:p>
          <a:p>
            <a:pPr algn="just">
              <a:spcAft>
                <a:spcPts val="300"/>
              </a:spcAft>
            </a:pPr>
            <a:r>
              <a:rPr lang="en-US" sz="1600" dirty="0">
                <a:latin typeface="Cambria" panose="02040503050406030204" pitchFamily="18" charset="0"/>
              </a:rPr>
              <a:t>Account </a:t>
            </a:r>
            <a:r>
              <a:rPr lang="en-US" sz="1600" dirty="0" smtClean="0">
                <a:latin typeface="Cambria" panose="02040503050406030204" pitchFamily="18" charset="0"/>
              </a:rPr>
              <a:t>a2 </a:t>
            </a:r>
            <a:r>
              <a:rPr lang="en-US" sz="1600" dirty="0">
                <a:latin typeface="Cambria" panose="02040503050406030204" pitchFamily="18" charset="0"/>
              </a:rPr>
              <a:t>= new </a:t>
            </a:r>
            <a:r>
              <a:rPr lang="en-US" sz="1600" dirty="0" smtClean="0">
                <a:latin typeface="Cambria" panose="02040503050406030204" pitchFamily="18" charset="0"/>
              </a:rPr>
              <a:t>Account(1112, 250.0);</a:t>
            </a:r>
            <a:endParaRPr lang="en-US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88988"/>
              </p:ext>
            </p:extLst>
          </p:nvPr>
        </p:nvGraphicFramePr>
        <p:xfrm>
          <a:off x="5011864" y="4122511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9702"/>
              </p:ext>
            </p:extLst>
          </p:nvPr>
        </p:nvGraphicFramePr>
        <p:xfrm>
          <a:off x="7026398" y="4122511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1112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250.0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0711"/>
              </p:ext>
            </p:extLst>
          </p:nvPr>
        </p:nvGraphicFramePr>
        <p:xfrm>
          <a:off x="5433341" y="5382979"/>
          <a:ext cx="3003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4761"/>
                <a:gridCol w="72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perDayTransactionLimit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80564" y="4907375"/>
            <a:ext cx="445847" cy="36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5098" y="4905789"/>
            <a:ext cx="4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a2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77692"/>
              </p:ext>
            </p:extLst>
          </p:nvPr>
        </p:nvGraphicFramePr>
        <p:xfrm>
          <a:off x="5006004" y="4122831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1111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200.0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3292"/>
              </p:ext>
            </p:extLst>
          </p:nvPr>
        </p:nvGraphicFramePr>
        <p:xfrm>
          <a:off x="5433341" y="5379885"/>
          <a:ext cx="3003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4761"/>
                <a:gridCol w="72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perDayTransactionLimit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500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Curved Connector 31"/>
          <p:cNvCxnSpPr>
            <a:stCxn id="4" idx="3"/>
            <a:endCxn id="19" idx="0"/>
          </p:cNvCxnSpPr>
          <p:nvPr/>
        </p:nvCxnSpPr>
        <p:spPr>
          <a:xfrm>
            <a:off x="6126411" y="5091881"/>
            <a:ext cx="808642" cy="28800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1"/>
            <a:endCxn id="19" idx="0"/>
          </p:cNvCxnSpPr>
          <p:nvPr/>
        </p:nvCxnSpPr>
        <p:spPr>
          <a:xfrm rot="10800000" flipV="1">
            <a:off x="6935054" y="5090455"/>
            <a:ext cx="760045" cy="289430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62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Variable Types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Memory Representation of Different Types of Variables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5751" y="2059923"/>
            <a:ext cx="4629149" cy="40934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1550" dirty="0" smtClean="0">
                <a:latin typeface="Cambria" panose="02040503050406030204" pitchFamily="18" charset="0"/>
              </a:rPr>
              <a:t>class Account{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private double balance;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static double </a:t>
            </a:r>
            <a:r>
              <a:rPr lang="en-US" sz="1550" dirty="0" err="1" smtClean="0">
                <a:latin typeface="Cambria" panose="02040503050406030204" pitchFamily="18" charset="0"/>
              </a:rPr>
              <a:t>perDayTransactionLimit</a:t>
            </a:r>
            <a:r>
              <a:rPr lang="en-US" sz="1550" dirty="0" smtClean="0">
                <a:latin typeface="Cambria" panose="02040503050406030204" pitchFamily="18" charset="0"/>
              </a:rPr>
              <a:t>= 500;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200" dirty="0">
                <a:latin typeface="Cambria" panose="02040503050406030204" pitchFamily="18" charset="0"/>
              </a:rPr>
              <a:t>	</a:t>
            </a:r>
            <a:endParaRPr lang="en-US" sz="1100" dirty="0" smtClean="0">
              <a:latin typeface="Cambria" panose="02040503050406030204" pitchFamily="18" charset="0"/>
            </a:endParaRP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 ){ 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Account(</a:t>
            </a:r>
            <a:r>
              <a:rPr lang="en-US" sz="1550" dirty="0" err="1" smtClean="0">
                <a:latin typeface="Cambria" panose="02040503050406030204" pitchFamily="18" charset="0"/>
              </a:rPr>
              <a:t>int</a:t>
            </a:r>
            <a:r>
              <a:rPr lang="en-US" sz="1550" dirty="0" smtClean="0">
                <a:latin typeface="Cambria" panose="02040503050406030204" pitchFamily="18" charset="0"/>
              </a:rPr>
              <a:t> an, double b){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  <a:tab pos="22860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 smtClean="0">
                <a:latin typeface="Cambria" panose="02040503050406030204" pitchFamily="18" charset="0"/>
              </a:rPr>
              <a:t>accountNo</a:t>
            </a:r>
            <a:r>
              <a:rPr lang="en-US" sz="1550" dirty="0" smtClean="0">
                <a:latin typeface="Cambria" panose="02040503050406030204" pitchFamily="18" charset="0"/>
              </a:rPr>
              <a:t> = an;	balance = b;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</a:t>
            </a:r>
            <a:r>
              <a:rPr lang="en-US" sz="1550" dirty="0" err="1" smtClean="0">
                <a:latin typeface="Cambria" panose="02040503050406030204" pitchFamily="18" charset="0"/>
              </a:rPr>
              <a:t>addInterest</a:t>
            </a:r>
            <a:r>
              <a:rPr lang="en-US" sz="1550" dirty="0" smtClean="0">
                <a:latin typeface="Cambria" panose="02040503050406030204" pitchFamily="18" charset="0"/>
              </a:rPr>
              <a:t>(double rate){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balance  = balance + (balance * rate / 100);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}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public void show( ){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	</a:t>
            </a:r>
            <a:r>
              <a:rPr lang="en-US" sz="1550" dirty="0" smtClean="0">
                <a:latin typeface="Cambria" panose="02040503050406030204" pitchFamily="18" charset="0"/>
              </a:rPr>
              <a:t>	</a:t>
            </a:r>
            <a:r>
              <a:rPr lang="en-US" sz="1550" dirty="0" err="1">
                <a:latin typeface="Cambria" panose="02040503050406030204" pitchFamily="18" charset="0"/>
              </a:rPr>
              <a:t>System.out.println</a:t>
            </a:r>
            <a:r>
              <a:rPr lang="en-US" sz="1550" dirty="0">
                <a:latin typeface="Cambria" panose="02040503050406030204" pitchFamily="18" charset="0"/>
              </a:rPr>
              <a:t>(“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: ”+ </a:t>
            </a:r>
            <a:r>
              <a:rPr lang="en-US" sz="1550" dirty="0" err="1">
                <a:latin typeface="Cambria" panose="02040503050406030204" pitchFamily="18" charset="0"/>
              </a:rPr>
              <a:t>accountNo</a:t>
            </a:r>
            <a:r>
              <a:rPr lang="en-US" sz="1550" dirty="0">
                <a:latin typeface="Cambria" panose="02040503050406030204" pitchFamily="18" charset="0"/>
              </a:rPr>
              <a:t>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	</a:t>
            </a:r>
            <a:r>
              <a:rPr lang="en-US" sz="1550" dirty="0" err="1" smtClean="0">
                <a:latin typeface="Cambria" panose="02040503050406030204" pitchFamily="18" charset="0"/>
              </a:rPr>
              <a:t>System.out.println</a:t>
            </a:r>
            <a:r>
              <a:rPr lang="en-US" sz="1550" dirty="0" smtClean="0">
                <a:latin typeface="Cambria" panose="02040503050406030204" pitchFamily="18" charset="0"/>
              </a:rPr>
              <a:t>(“Balance: ”+ balance);</a:t>
            </a:r>
          </a:p>
          <a:p>
            <a:pPr marL="0" lvl="1" algn="just">
              <a:tabLst>
                <a:tab pos="171450" algn="l"/>
                <a:tab pos="457200" algn="l"/>
                <a:tab pos="685800" algn="l"/>
              </a:tabLst>
            </a:pPr>
            <a:r>
              <a:rPr lang="en-US" sz="1550" dirty="0" smtClean="0">
                <a:latin typeface="Cambria" panose="02040503050406030204" pitchFamily="18" charset="0"/>
              </a:rPr>
              <a:t>	}</a:t>
            </a:r>
          </a:p>
          <a:p>
            <a:pPr marL="0" lvl="1" algn="just">
              <a:tabLst>
                <a:tab pos="228600" algn="l"/>
                <a:tab pos="457200" algn="l"/>
                <a:tab pos="685800" algn="l"/>
              </a:tabLst>
            </a:pPr>
            <a:r>
              <a:rPr lang="en-US" sz="1550" dirty="0">
                <a:latin typeface="Cambria" panose="02040503050406030204" pitchFamily="18" charset="0"/>
              </a:rPr>
              <a:t>}</a:t>
            </a:r>
            <a:endParaRPr lang="en-US" sz="1550" dirty="0" smtClean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006004" y="2065933"/>
            <a:ext cx="3846385" cy="86946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What will be the memory representation for another object of account?</a:t>
            </a:r>
          </a:p>
          <a:p>
            <a:pPr algn="just">
              <a:spcAft>
                <a:spcPts val="300"/>
              </a:spcAft>
            </a:pPr>
            <a:r>
              <a:rPr lang="en-US" sz="1600" dirty="0" smtClean="0">
                <a:latin typeface="Cambria" panose="02040503050406030204" pitchFamily="18" charset="0"/>
              </a:rPr>
              <a:t>Account a3 = new Account(1113, 300.0);</a:t>
            </a:r>
            <a:endParaRPr lang="en-US" sz="1600" dirty="0">
              <a:latin typeface="Cambria" panose="020405030504060302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041163"/>
              </p:ext>
            </p:extLst>
          </p:nvPr>
        </p:nvGraphicFramePr>
        <p:xfrm>
          <a:off x="7026398" y="3193814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1112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250.0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80564" y="3978678"/>
            <a:ext cx="445847" cy="36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a1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5098" y="3977092"/>
            <a:ext cx="4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a2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2094"/>
              </p:ext>
            </p:extLst>
          </p:nvPr>
        </p:nvGraphicFramePr>
        <p:xfrm>
          <a:off x="5006004" y="3194134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1111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200.0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5186"/>
              </p:ext>
            </p:extLst>
          </p:nvPr>
        </p:nvGraphicFramePr>
        <p:xfrm>
          <a:off x="5433341" y="4451188"/>
          <a:ext cx="3003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4761"/>
                <a:gridCol w="7286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perDayTransactionLimit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500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Curved Connector 31"/>
          <p:cNvCxnSpPr>
            <a:stCxn id="4" idx="3"/>
            <a:endCxn id="19" idx="0"/>
          </p:cNvCxnSpPr>
          <p:nvPr/>
        </p:nvCxnSpPr>
        <p:spPr>
          <a:xfrm>
            <a:off x="6126411" y="4163184"/>
            <a:ext cx="808642" cy="28800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7" idx="1"/>
            <a:endCxn id="19" idx="0"/>
          </p:cNvCxnSpPr>
          <p:nvPr/>
        </p:nvCxnSpPr>
        <p:spPr>
          <a:xfrm rot="10800000" flipV="1">
            <a:off x="6935054" y="4161758"/>
            <a:ext cx="760045" cy="289430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93087" y="4924011"/>
            <a:ext cx="445847" cy="36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a3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39464"/>
              </p:ext>
            </p:extLst>
          </p:nvPr>
        </p:nvGraphicFramePr>
        <p:xfrm>
          <a:off x="5000087" y="5403929"/>
          <a:ext cx="183184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61"/>
                <a:gridCol w="7000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>
                          <a:latin typeface="Cambria" panose="02040503050406030204" pitchFamily="18" charset="0"/>
                        </a:rPr>
                        <a:t>accountNo</a:t>
                      </a:r>
                      <a:endParaRPr lang="en-US" sz="15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1113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balance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anose="02040503050406030204" pitchFamily="18" charset="0"/>
                        </a:rPr>
                        <a:t>300.0</a:t>
                      </a:r>
                      <a:endParaRPr lang="en-US" sz="14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Curved Connector 22"/>
          <p:cNvCxnSpPr>
            <a:stCxn id="21" idx="3"/>
            <a:endCxn id="19" idx="2"/>
          </p:cNvCxnSpPr>
          <p:nvPr/>
        </p:nvCxnSpPr>
        <p:spPr>
          <a:xfrm flipV="1">
            <a:off x="6138934" y="4822028"/>
            <a:ext cx="796119" cy="286489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281</TotalTime>
  <Words>887</Words>
  <Application>Microsoft Office PowerPoint</Application>
  <PresentationFormat>On-screen Show (4:3)</PresentationFormat>
  <Paragraphs>233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Corbel</vt:lpstr>
      <vt:lpstr>Wingdings</vt:lpstr>
      <vt:lpstr>Spectrum</vt:lpstr>
      <vt:lpstr>Variable Types</vt:lpstr>
      <vt:lpstr>Lecture Outline</vt:lpstr>
      <vt:lpstr>Variable Types</vt:lpstr>
      <vt:lpstr>Variable Types</vt:lpstr>
      <vt:lpstr>Variable Types</vt:lpstr>
      <vt:lpstr>Variable Types</vt:lpstr>
      <vt:lpstr>Variable Types</vt:lpstr>
      <vt:lpstr>Variable Types</vt:lpstr>
      <vt:lpstr>Variable Types</vt:lpstr>
      <vt:lpstr>Variable Types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Mohaimen-Bin-Noor</cp:lastModifiedBy>
  <cp:revision>45</cp:revision>
  <dcterms:created xsi:type="dcterms:W3CDTF">2018-12-10T17:20:29Z</dcterms:created>
  <dcterms:modified xsi:type="dcterms:W3CDTF">2020-07-20T03:08:52Z</dcterms:modified>
</cp:coreProperties>
</file>