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58" r:id="rId9"/>
    <p:sldId id="268" r:id="rId10"/>
    <p:sldId id="269" r:id="rId11"/>
    <p:sldId id="270" r:id="rId12"/>
    <p:sldId id="271" r:id="rId13"/>
    <p:sldId id="272" r:id="rId14"/>
    <p:sldId id="273" r:id="rId15"/>
    <p:sldId id="289"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64"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95" d="100"/>
          <a:sy n="95" d="100"/>
        </p:scale>
        <p:origin x="109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7/21/2023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7/21/2023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61062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 ahona@aiub.edu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a:t>
            </a:r>
            <a:r>
              <a:rPr lang="en-US" dirty="0">
                <a:highlight>
                  <a:srgbClr val="FFFF00"/>
                </a:highlight>
              </a:rPr>
              <a:t>inheritance between the two classes</a:t>
            </a:r>
            <a:r>
              <a:rPr lang="en-US" dirty="0"/>
              <a:t>.</a:t>
            </a:r>
          </a:p>
          <a:p>
            <a:pPr marL="285750" indent="-285750">
              <a:buFont typeface="Arial" panose="020B0604020202020204" pitchFamily="34" charset="0"/>
              <a:buChar char="•"/>
            </a:pPr>
            <a:r>
              <a:rPr lang="en-US" dirty="0">
                <a:highlight>
                  <a:srgbClr val="FFFF00"/>
                </a:highlight>
              </a:rPr>
              <a:t>Method Name </a:t>
            </a:r>
            <a:r>
              <a:rPr lang="en-US" dirty="0"/>
              <a:t>MUST be </a:t>
            </a:r>
            <a:r>
              <a:rPr lang="en-US" dirty="0">
                <a:highlight>
                  <a:srgbClr val="FFFF00"/>
                </a:highlight>
              </a:rPr>
              <a:t>same</a:t>
            </a:r>
            <a:r>
              <a:rPr lang="en-US" dirty="0"/>
              <a:t>.</a:t>
            </a:r>
          </a:p>
          <a:p>
            <a:pPr marL="285750" indent="-285750">
              <a:buFont typeface="Arial" panose="020B0604020202020204" pitchFamily="34" charset="0"/>
              <a:buChar char="•"/>
            </a:pPr>
            <a:r>
              <a:rPr lang="en-US" dirty="0">
                <a:highlight>
                  <a:srgbClr val="FFFF00"/>
                </a:highlight>
              </a:rPr>
              <a:t>Method Parameter </a:t>
            </a:r>
            <a:r>
              <a:rPr lang="en-US" dirty="0"/>
              <a:t>MUST be </a:t>
            </a:r>
            <a:r>
              <a:rPr lang="en-US" dirty="0">
                <a:highlight>
                  <a:srgbClr val="FFFF00"/>
                </a:highlight>
              </a:rPr>
              <a:t>same</a:t>
            </a:r>
            <a:r>
              <a:rPr lang="en-US" dirty="0"/>
              <a:t>.</a:t>
            </a:r>
          </a:p>
          <a:p>
            <a:pPr marL="285750" indent="-285750">
              <a:buFont typeface="Arial" panose="020B0604020202020204" pitchFamily="34" charset="0"/>
              <a:buChar char="•"/>
            </a:pPr>
            <a:r>
              <a:rPr lang="en-US" dirty="0">
                <a:highlight>
                  <a:srgbClr val="FFFF00"/>
                </a:highlight>
              </a:rPr>
              <a:t>Method Return Type </a:t>
            </a:r>
            <a:r>
              <a:rPr lang="en-US" dirty="0"/>
              <a:t>MUST be </a:t>
            </a:r>
            <a:r>
              <a:rPr lang="en-US" dirty="0">
                <a:highlight>
                  <a:srgbClr val="FFFF00"/>
                </a:highlight>
              </a:rPr>
              <a:t>same</a:t>
            </a:r>
            <a:r>
              <a:rPr lang="en-US" dirty="0"/>
              <a:t>.</a:t>
            </a:r>
          </a:p>
        </p:txBody>
      </p:sp>
    </p:spTree>
    <p:extLst>
      <p:ext uri="{BB962C8B-B14F-4D97-AF65-F5344CB8AC3E}">
        <p14:creationId xmlns:p14="http://schemas.microsoft.com/office/powerpoint/2010/main" val="123022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F711030-DF4A-D5CA-E5E4-9E691D448E08}"/>
              </a:ext>
            </a:extLst>
          </p:cNvPr>
          <p:cNvGraphicFramePr>
            <a:graphicFrameLocks noGrp="1"/>
          </p:cNvGraphicFramePr>
          <p:nvPr>
            <p:extLst>
              <p:ext uri="{D42A27DB-BD31-4B8C-83A1-F6EECF244321}">
                <p14:modId xmlns:p14="http://schemas.microsoft.com/office/powerpoint/2010/main" val="2052458180"/>
              </p:ext>
            </p:extLst>
          </p:nvPr>
        </p:nvGraphicFramePr>
        <p:xfrm>
          <a:off x="882316" y="1235242"/>
          <a:ext cx="7684169" cy="5164890"/>
        </p:xfrm>
        <a:graphic>
          <a:graphicData uri="http://schemas.openxmlformats.org/drawingml/2006/table">
            <a:tbl>
              <a:tblPr/>
              <a:tblGrid>
                <a:gridCol w="2219496">
                  <a:extLst>
                    <a:ext uri="{9D8B030D-6E8A-4147-A177-3AD203B41FA5}">
                      <a16:colId xmlns:a16="http://schemas.microsoft.com/office/drawing/2014/main" val="3701240525"/>
                    </a:ext>
                  </a:extLst>
                </a:gridCol>
                <a:gridCol w="2347833">
                  <a:extLst>
                    <a:ext uri="{9D8B030D-6E8A-4147-A177-3AD203B41FA5}">
                      <a16:colId xmlns:a16="http://schemas.microsoft.com/office/drawing/2014/main" val="3070551970"/>
                    </a:ext>
                  </a:extLst>
                </a:gridCol>
                <a:gridCol w="3116840">
                  <a:extLst>
                    <a:ext uri="{9D8B030D-6E8A-4147-A177-3AD203B41FA5}">
                      <a16:colId xmlns:a16="http://schemas.microsoft.com/office/drawing/2014/main" val="2350783950"/>
                    </a:ext>
                  </a:extLst>
                </a:gridCol>
              </a:tblGrid>
              <a:tr h="473883">
                <a:tc>
                  <a:txBody>
                    <a:bodyPr/>
                    <a:lstStyle/>
                    <a:p>
                      <a:pPr fontAlgn="b"/>
                      <a:r>
                        <a:rPr lang="en-US" sz="2000" b="1" dirty="0">
                          <a:solidFill>
                            <a:schemeClr val="bg1"/>
                          </a:solidFill>
                          <a:effectLst/>
                        </a:rPr>
                        <a:t>Aspect</a:t>
                      </a:r>
                    </a:p>
                  </a:txBody>
                  <a:tcPr marL="53234" marR="53234" marT="26617" marB="26617"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
                      <a:r>
                        <a:rPr lang="en-US" sz="2000" b="1" dirty="0">
                          <a:solidFill>
                            <a:schemeClr val="bg1"/>
                          </a:solidFill>
                          <a:effectLst/>
                        </a:rPr>
                        <a:t>Method Overloading</a:t>
                      </a:r>
                    </a:p>
                  </a:txBody>
                  <a:tcPr marL="53234" marR="53234" marT="26617" marB="26617"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
                      <a:r>
                        <a:rPr lang="en-US" sz="2000" b="1" dirty="0">
                          <a:solidFill>
                            <a:schemeClr val="bg1"/>
                          </a:solidFill>
                          <a:effectLst/>
                        </a:rPr>
                        <a:t>Method Overriding</a:t>
                      </a:r>
                    </a:p>
                  </a:txBody>
                  <a:tcPr marL="53234" marR="53234" marT="26617" marB="26617"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925780230"/>
                  </a:ext>
                </a:extLst>
              </a:tr>
              <a:tr h="1083163">
                <a:tc>
                  <a:txBody>
                    <a:bodyPr/>
                    <a:lstStyle/>
                    <a:p>
                      <a:pPr fontAlgn="base"/>
                      <a:r>
                        <a:rPr lang="en-US" sz="2000" b="1" dirty="0">
                          <a:solidFill>
                            <a:schemeClr val="bg1"/>
                          </a:solidFill>
                          <a:effectLst/>
                        </a:rPr>
                        <a:t>Inheritance</a:t>
                      </a:r>
                      <a:endParaRPr lang="en-US" sz="2000" dirty="0">
                        <a:solidFill>
                          <a:schemeClr val="bg1"/>
                        </a:solidFill>
                        <a:effectLst/>
                      </a:endParaRP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tx1"/>
                          </a:solidFill>
                          <a:effectLst/>
                          <a:highlight>
                            <a:srgbClr val="FFFF00"/>
                          </a:highlight>
                        </a:rPr>
                        <a:t>No inheritance</a:t>
                      </a:r>
                      <a:r>
                        <a:rPr lang="en-US" sz="2000" dirty="0">
                          <a:solidFill>
                            <a:schemeClr val="bg1"/>
                          </a:solidFill>
                          <a:effectLst/>
                        </a:rPr>
                        <a:t> between the classes</a:t>
                      </a:r>
                      <a:r>
                        <a:rPr lang="en-US" sz="2000" dirty="0">
                          <a:effectLst/>
                        </a:rPr>
                        <a:t>.</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There </a:t>
                      </a:r>
                      <a:r>
                        <a:rPr lang="en-US" sz="2000" dirty="0">
                          <a:solidFill>
                            <a:schemeClr val="tx1"/>
                          </a:solidFill>
                          <a:effectLst/>
                          <a:highlight>
                            <a:srgbClr val="FFFF00"/>
                          </a:highlight>
                        </a:rPr>
                        <a:t>MUST be inheritance </a:t>
                      </a:r>
                      <a:r>
                        <a:rPr lang="en-US" sz="2000" dirty="0">
                          <a:solidFill>
                            <a:schemeClr val="bg1"/>
                          </a:solidFill>
                          <a:effectLst/>
                        </a:rPr>
                        <a:t>between the two classes.</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981131064"/>
                  </a:ext>
                </a:extLst>
              </a:tr>
              <a:tr h="676977">
                <a:tc>
                  <a:txBody>
                    <a:bodyPr/>
                    <a:lstStyle/>
                    <a:p>
                      <a:pPr fontAlgn="base"/>
                      <a:r>
                        <a:rPr lang="en-US" sz="2000" b="1" dirty="0">
                          <a:solidFill>
                            <a:schemeClr val="bg1"/>
                          </a:solidFill>
                          <a:effectLst/>
                        </a:rPr>
                        <a:t>Method Name</a:t>
                      </a:r>
                      <a:endParaRPr lang="en-US" sz="2000" dirty="0">
                        <a:solidFill>
                          <a:schemeClr val="bg1"/>
                        </a:solidFill>
                        <a:effectLst/>
                      </a:endParaRP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 method name MUST be the same.</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 method name MUST be the same.</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621308681"/>
                  </a:ext>
                </a:extLst>
              </a:tr>
              <a:tr h="880070">
                <a:tc>
                  <a:txBody>
                    <a:bodyPr/>
                    <a:lstStyle/>
                    <a:p>
                      <a:pPr fontAlgn="base"/>
                      <a:r>
                        <a:rPr lang="en-US" sz="2000" b="1" dirty="0">
                          <a:solidFill>
                            <a:schemeClr val="bg1"/>
                          </a:solidFill>
                          <a:effectLst/>
                        </a:rPr>
                        <a:t>Method Parameter</a:t>
                      </a:r>
                      <a:endParaRPr lang="en-US" sz="2000" dirty="0">
                        <a:solidFill>
                          <a:schemeClr val="bg1"/>
                        </a:solidFill>
                        <a:effectLst/>
                      </a:endParaRP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 method </a:t>
                      </a:r>
                      <a:r>
                        <a:rPr lang="en-US" sz="2000" dirty="0">
                          <a:solidFill>
                            <a:schemeClr val="tx1"/>
                          </a:solidFill>
                          <a:effectLst/>
                          <a:highlight>
                            <a:srgbClr val="FFFF00"/>
                          </a:highlight>
                        </a:rPr>
                        <a:t>parameters MUST be different.</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 method parameters </a:t>
                      </a:r>
                      <a:r>
                        <a:rPr lang="en-US" sz="2000" dirty="0">
                          <a:solidFill>
                            <a:schemeClr val="tx1"/>
                          </a:solidFill>
                          <a:effectLst/>
                          <a:highlight>
                            <a:srgbClr val="FFFF00"/>
                          </a:highlight>
                        </a:rPr>
                        <a:t>MUST be the same</a:t>
                      </a:r>
                      <a:r>
                        <a:rPr lang="en-US" sz="2000" dirty="0">
                          <a:solidFill>
                            <a:schemeClr val="bg1"/>
                          </a:solidFill>
                          <a:effectLst/>
                        </a:rPr>
                        <a:t>.</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1691662721"/>
                  </a:ext>
                </a:extLst>
              </a:tr>
              <a:tr h="1083163">
                <a:tc>
                  <a:txBody>
                    <a:bodyPr/>
                    <a:lstStyle/>
                    <a:p>
                      <a:pPr fontAlgn="base"/>
                      <a:r>
                        <a:rPr lang="en-US" sz="2000" b="1" dirty="0">
                          <a:solidFill>
                            <a:schemeClr val="bg1"/>
                          </a:solidFill>
                          <a:effectLst/>
                        </a:rPr>
                        <a:t>Method Return Type</a:t>
                      </a:r>
                      <a:endParaRPr lang="en-US" sz="2000" dirty="0">
                        <a:solidFill>
                          <a:schemeClr val="bg1"/>
                        </a:solidFill>
                        <a:effectLst/>
                      </a:endParaRP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 method return type </a:t>
                      </a:r>
                      <a:r>
                        <a:rPr lang="en-US" sz="2000" dirty="0">
                          <a:solidFill>
                            <a:schemeClr val="tx1"/>
                          </a:solidFill>
                          <a:effectLst/>
                          <a:highlight>
                            <a:srgbClr val="FFFF00"/>
                          </a:highlight>
                        </a:rPr>
                        <a:t>may or may not be the same.</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The method return type </a:t>
                      </a:r>
                      <a:r>
                        <a:rPr lang="en-US" sz="2000" dirty="0">
                          <a:solidFill>
                            <a:schemeClr val="tx1"/>
                          </a:solidFill>
                          <a:effectLst/>
                          <a:highlight>
                            <a:srgbClr val="FFFF00"/>
                          </a:highlight>
                        </a:rPr>
                        <a:t>MUST be the same.</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772910814"/>
                  </a:ext>
                </a:extLst>
              </a:tr>
              <a:tr h="880070">
                <a:tc>
                  <a:txBody>
                    <a:bodyPr/>
                    <a:lstStyle/>
                    <a:p>
                      <a:pPr fontAlgn="base"/>
                      <a:r>
                        <a:rPr lang="en-US" sz="2000" b="1" dirty="0">
                          <a:solidFill>
                            <a:schemeClr val="bg1"/>
                          </a:solidFill>
                          <a:effectLst/>
                        </a:rPr>
                        <a:t>Definition in different classes</a:t>
                      </a:r>
                      <a:endParaRPr lang="en-US" sz="2000" dirty="0">
                        <a:solidFill>
                          <a:schemeClr val="bg1"/>
                        </a:solidFill>
                        <a:effectLst/>
                      </a:endParaRP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Methods </a:t>
                      </a:r>
                      <a:r>
                        <a:rPr lang="en-US" sz="2000" dirty="0">
                          <a:solidFill>
                            <a:schemeClr val="tx1"/>
                          </a:solidFill>
                          <a:effectLst/>
                          <a:highlight>
                            <a:srgbClr val="FFFF00"/>
                          </a:highlight>
                        </a:rPr>
                        <a:t>MUST be in the same class.</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000" dirty="0">
                          <a:solidFill>
                            <a:schemeClr val="bg1"/>
                          </a:solidFill>
                          <a:effectLst/>
                        </a:rPr>
                        <a:t>Methods MUST be in </a:t>
                      </a:r>
                      <a:r>
                        <a:rPr lang="en-US" sz="2000" dirty="0">
                          <a:solidFill>
                            <a:schemeClr val="tx1"/>
                          </a:solidFill>
                          <a:effectLst/>
                          <a:highlight>
                            <a:srgbClr val="FFFF00"/>
                          </a:highlight>
                        </a:rPr>
                        <a:t>different classes</a:t>
                      </a:r>
                      <a:r>
                        <a:rPr lang="en-US" sz="2000" dirty="0">
                          <a:solidFill>
                            <a:schemeClr val="bg1"/>
                          </a:solidFill>
                          <a:effectLst/>
                        </a:rPr>
                        <a:t>.</a:t>
                      </a:r>
                    </a:p>
                  </a:txBody>
                  <a:tcPr marL="53234" marR="53234" marT="26617" marB="26617"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4256331257"/>
                  </a:ext>
                </a:extLst>
              </a:tr>
            </a:tbl>
          </a:graphicData>
        </a:graphic>
      </p:graphicFrame>
    </p:spTree>
    <p:extLst>
      <p:ext uri="{BB962C8B-B14F-4D97-AF65-F5344CB8AC3E}">
        <p14:creationId xmlns:p14="http://schemas.microsoft.com/office/powerpoint/2010/main" val="288881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a:t>
            </a:r>
            <a:r>
              <a:rPr lang="en-US" dirty="0">
                <a:highlight>
                  <a:srgbClr val="FFFF00"/>
                </a:highlight>
              </a:rPr>
              <a:t>Parameter MUST be different</a:t>
            </a:r>
            <a:r>
              <a:rPr lang="en-US" dirty="0"/>
              <a:t>.</a:t>
            </a:r>
          </a:p>
        </p:txBody>
      </p:sp>
    </p:spTree>
    <p:extLst>
      <p:ext uri="{BB962C8B-B14F-4D97-AF65-F5344CB8AC3E}">
        <p14:creationId xmlns:p14="http://schemas.microsoft.com/office/powerpoint/2010/main" val="266668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1477328"/>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a:p>
            <a:pPr marL="285750" indent="-285750">
              <a:buFont typeface="Arial" panose="020B0604020202020204" pitchFamily="34" charset="0"/>
              <a:buChar char="•"/>
            </a:pPr>
            <a:r>
              <a:rPr lang="en-US" dirty="0"/>
              <a:t>Do you remember, how many constructors the class String has?</a:t>
            </a:r>
          </a:p>
        </p:txBody>
      </p:sp>
    </p:spTree>
    <p:extLst>
      <p:ext uri="{BB962C8B-B14F-4D97-AF65-F5344CB8AC3E}">
        <p14:creationId xmlns:p14="http://schemas.microsoft.com/office/powerpoint/2010/main" val="57349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val="20000"/>
                    </a:ext>
                  </a:extLst>
                </a:gridCol>
                <a:gridCol w="1062317">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algn="just"/>
            <a:r>
              <a:rPr lang="en-US" dirty="0"/>
              <a:t>Imagine, you and your friend are walking inside your </a:t>
            </a:r>
            <a:r>
              <a:rPr lang="en-US" dirty="0" err="1"/>
              <a:t>MidTerm</a:t>
            </a:r>
            <a:r>
              <a:rPr lang="en-US" dirty="0"/>
              <a:t> exam room. Just before entering the room, your friend is saying, “You are my best friend, brother. Don’t worry about the exam. I got your back. I’ll slide my script a bit right from me, all you need to do is to take a peek and write.”</a:t>
            </a:r>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Polymorphism</a:t>
            </a:r>
            <a:endParaRPr lang="en-FI" dirty="0"/>
          </a:p>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2031325"/>
          </a:xfrm>
          <a:prstGeom prst="rect">
            <a:avLst/>
          </a:prstGeom>
          <a:noFill/>
        </p:spPr>
        <p:txBody>
          <a:bodyPr wrap="square" rtlCol="0">
            <a:spAutoFit/>
          </a:bodyPr>
          <a:lstStyle/>
          <a:p>
            <a:pPr algn="just"/>
            <a:r>
              <a:rPr lang="en-US" dirty="0"/>
              <a:t>Now, during the exam, no matter how much you 	poke your friend, your friend is neither 	responding nor sliding the script. You are really 	really upset with your friend.</a:t>
            </a:r>
          </a:p>
          <a:p>
            <a:pPr algn="just"/>
            <a:endParaRPr lang="en-US" dirty="0"/>
          </a:p>
          <a:p>
            <a:pPr algn="just"/>
            <a:r>
              <a:rPr lang="en-US" dirty="0"/>
              <a:t>And after the exam, your friend is like, “I’m sorry, brother. Please forgive me. I’m your best friend. Let me give you a treat. Lets have some fun in 	Canteen.”</a:t>
            </a:r>
          </a:p>
          <a:p>
            <a:pPr algn="just"/>
            <a:endParaRPr lang="en-FI" dirty="0"/>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2308324"/>
          </a:xfrm>
          <a:prstGeom prst="rect">
            <a:avLst/>
          </a:prstGeom>
          <a:noFill/>
        </p:spPr>
        <p:txBody>
          <a:bodyPr wrap="square" rtlCol="0">
            <a:spAutoFit/>
          </a:bodyPr>
          <a:lstStyle/>
          <a:p>
            <a:r>
              <a:rPr lang="en-US" dirty="0"/>
              <a:t>What do you learn from the story?</a:t>
            </a:r>
          </a:p>
          <a:p>
            <a:pPr marL="285750" indent="-285750">
              <a:buFont typeface="Arial" panose="020B0604020202020204" pitchFamily="34" charset="0"/>
              <a:buChar char="•"/>
            </a:pPr>
            <a:r>
              <a:rPr lang="en-US" dirty="0"/>
              <a:t>Before the Exam: Your Friend is a Friend.</a:t>
            </a:r>
          </a:p>
          <a:p>
            <a:pPr marL="285750" indent="-285750">
              <a:buFont typeface="Arial" panose="020B0604020202020204" pitchFamily="34" charset="0"/>
              <a:buChar char="•"/>
            </a:pPr>
            <a:r>
              <a:rPr lang="en-US" dirty="0"/>
              <a:t>During The Exam: Your Friend acts Like Enemy.</a:t>
            </a:r>
          </a:p>
          <a:p>
            <a:pPr marL="285750" indent="-285750">
              <a:buFont typeface="Arial" panose="020B0604020202020204" pitchFamily="34" charset="0"/>
              <a:buChar char="•"/>
            </a:pPr>
            <a:r>
              <a:rPr lang="en-US" dirty="0"/>
              <a:t>After The Exam: Your Friend is a Friend Again.</a:t>
            </a:r>
          </a:p>
          <a:p>
            <a:endParaRPr lang="en-US" dirty="0"/>
          </a:p>
          <a:p>
            <a:r>
              <a:rPr lang="en-US" dirty="0"/>
              <a:t>The story highlights on different forms of your friend. Sometimes he is like a friend, sometimes he is like an enemy.</a:t>
            </a:r>
          </a:p>
          <a:p>
            <a:endParaRPr lang="en-FI"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pic>
        <p:nvPicPr>
          <p:cNvPr id="4" name="Picture 3" descr="A close up of a toy&#10;&#10;Description automatically generated">
            <a:extLst>
              <a:ext uri="{FF2B5EF4-FFF2-40B4-BE49-F238E27FC236}">
                <a16:creationId xmlns:a16="http://schemas.microsoft.com/office/drawing/2014/main"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highlight>
                  <a:srgbClr val="FFFF00"/>
                </a:highlight>
              </a:rPr>
              <a:t>Methods</a:t>
            </a:r>
            <a:r>
              <a:rPr lang="en-US" dirty="0"/>
              <a:t> MUST be </a:t>
            </a:r>
            <a:r>
              <a:rPr lang="en-US" dirty="0">
                <a:highlight>
                  <a:srgbClr val="FFFF00"/>
                </a:highlight>
              </a:rPr>
              <a:t>in same class</a:t>
            </a:r>
            <a:r>
              <a:rPr lang="en-US" dirty="0"/>
              <a:t>.</a:t>
            </a:r>
          </a:p>
          <a:p>
            <a:pPr marL="285750" indent="-285750">
              <a:buFont typeface="Arial" panose="020B0604020202020204" pitchFamily="34" charset="0"/>
              <a:buChar char="•"/>
            </a:pPr>
            <a:r>
              <a:rPr lang="en-US" dirty="0">
                <a:highlight>
                  <a:srgbClr val="FFFF00"/>
                </a:highlight>
              </a:rPr>
              <a:t>Method Name </a:t>
            </a:r>
            <a:r>
              <a:rPr lang="en-US" dirty="0"/>
              <a:t>MUST be </a:t>
            </a:r>
            <a:r>
              <a:rPr lang="en-US" dirty="0">
                <a:highlight>
                  <a:srgbClr val="FFFF00"/>
                </a:highlight>
              </a:rPr>
              <a:t>same.</a:t>
            </a:r>
          </a:p>
          <a:p>
            <a:pPr marL="285750" indent="-285750">
              <a:buFont typeface="Arial" panose="020B0604020202020204" pitchFamily="34" charset="0"/>
              <a:buChar char="•"/>
            </a:pPr>
            <a:r>
              <a:rPr lang="en-US" dirty="0">
                <a:highlight>
                  <a:srgbClr val="FFFF00"/>
                </a:highlight>
              </a:rPr>
              <a:t>Method Parameter </a:t>
            </a:r>
            <a:r>
              <a:rPr lang="en-US" dirty="0"/>
              <a:t>MUST be </a:t>
            </a:r>
            <a:r>
              <a:rPr lang="en-US" dirty="0">
                <a:highlight>
                  <a:srgbClr val="FFFF00"/>
                </a:highlight>
              </a:rPr>
              <a:t>different.</a:t>
            </a:r>
          </a:p>
          <a:p>
            <a:pPr marL="285750" indent="-285750">
              <a:buFont typeface="Arial" panose="020B0604020202020204" pitchFamily="34" charset="0"/>
              <a:buChar char="•"/>
            </a:pPr>
            <a:r>
              <a:rPr lang="en-US" dirty="0"/>
              <a:t>Method </a:t>
            </a:r>
            <a:r>
              <a:rPr lang="en-US" dirty="0">
                <a:highlight>
                  <a:srgbClr val="FFFF00"/>
                </a:highlight>
              </a:rPr>
              <a:t>Return Type may or may not be same</a:t>
            </a:r>
            <a:r>
              <a:rPr lang="en-US" dirty="0"/>
              <a:t>.</a:t>
            </a:r>
          </a:p>
        </p:txBody>
      </p:sp>
    </p:spTree>
    <p:extLst>
      <p:ext uri="{BB962C8B-B14F-4D97-AF65-F5344CB8AC3E}">
        <p14:creationId xmlns:p14="http://schemas.microsoft.com/office/powerpoint/2010/main" val="403171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BA59CEB33C1A42991799975033B8A1" ma:contentTypeVersion="2" ma:contentTypeDescription="Create a new document." ma:contentTypeScope="" ma:versionID="f75a75421c42d82352707ee961bc2323">
  <xsd:schema xmlns:xsd="http://www.w3.org/2001/XMLSchema" xmlns:xs="http://www.w3.org/2001/XMLSchema" xmlns:p="http://schemas.microsoft.com/office/2006/metadata/properties" xmlns:ns2="b8f718ad-ba38-4cc8-bc76-0c95cdabc39a" targetNamespace="http://schemas.microsoft.com/office/2006/metadata/properties" ma:root="true" ma:fieldsID="3d598810704f50c2085cc5b12e608e75" ns2:_="">
    <xsd:import namespace="b8f718ad-ba38-4cc8-bc76-0c95cdabc3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718ad-ba38-4cc8-bc76-0c95cdabc3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50727E-5CE7-4D4B-A6AB-30B633EC35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E0DC4D-FDF3-4518-B2DF-33E71627AFCB}">
  <ds:schemaRefs>
    <ds:schemaRef ds:uri="http://schemas.microsoft.com/sharepoint/v3/contenttype/forms"/>
  </ds:schemaRefs>
</ds:datastoreItem>
</file>

<file path=customXml/itemProps3.xml><?xml version="1.0" encoding="utf-8"?>
<ds:datastoreItem xmlns:ds="http://schemas.openxmlformats.org/officeDocument/2006/customXml" ds:itemID="{77CD6EC4-5812-4835-B34F-C4E9F638FF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f718ad-ba38-4cc8-bc76-0c95cdabc3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202</TotalTime>
  <Words>1723</Words>
  <Application>Microsoft Office PowerPoint</Application>
  <PresentationFormat>On-screen Show (4:3)</PresentationFormat>
  <Paragraphs>298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vt:lpstr>
      <vt:lpstr>Copperplate Gothic Bold</vt:lpstr>
      <vt:lpstr>Corbel</vt:lpstr>
      <vt:lpstr>Rage Italic</vt:lpstr>
      <vt:lpstr>Wingdings</vt:lpstr>
      <vt:lpstr>Spectrum</vt:lpstr>
      <vt:lpstr>      Polymorphism </vt:lpstr>
      <vt:lpstr>Lecture Outline</vt:lpstr>
      <vt:lpstr>Polymorphism</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Arnob Aich</cp:lastModifiedBy>
  <cp:revision>27</cp:revision>
  <dcterms:created xsi:type="dcterms:W3CDTF">2018-12-10T17:20:29Z</dcterms:created>
  <dcterms:modified xsi:type="dcterms:W3CDTF">2023-07-21T06:00:47Z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0x01010055BA59CEB33C1A42991799975033B8A1</vt:lpwstr>
  </property>
</Properties>
</file>