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64" r:id="rId13"/>
    <p:sldId id="26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125" d="100"/>
          <a:sy n="125" d="100"/>
        </p:scale>
        <p:origin x="22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E3ED14-BDF5-E2E3-DD3E-B0C9022B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65195"/>
              </p:ext>
            </p:extLst>
          </p:nvPr>
        </p:nvGraphicFramePr>
        <p:xfrm>
          <a:off x="1163053" y="1483895"/>
          <a:ext cx="6841959" cy="4678586"/>
        </p:xfrm>
        <a:graphic>
          <a:graphicData uri="http://schemas.openxmlformats.org/drawingml/2006/table">
            <a:tbl>
              <a:tblPr/>
              <a:tblGrid>
                <a:gridCol w="2280653">
                  <a:extLst>
                    <a:ext uri="{9D8B030D-6E8A-4147-A177-3AD203B41FA5}">
                      <a16:colId xmlns:a16="http://schemas.microsoft.com/office/drawing/2014/main" val="3549997452"/>
                    </a:ext>
                  </a:extLst>
                </a:gridCol>
                <a:gridCol w="2280653">
                  <a:extLst>
                    <a:ext uri="{9D8B030D-6E8A-4147-A177-3AD203B41FA5}">
                      <a16:colId xmlns:a16="http://schemas.microsoft.com/office/drawing/2014/main" val="196432159"/>
                    </a:ext>
                  </a:extLst>
                </a:gridCol>
                <a:gridCol w="2280653">
                  <a:extLst>
                    <a:ext uri="{9D8B030D-6E8A-4147-A177-3AD203B41FA5}">
                      <a16:colId xmlns:a16="http://schemas.microsoft.com/office/drawing/2014/main" val="742984856"/>
                    </a:ext>
                  </a:extLst>
                </a:gridCol>
              </a:tblGrid>
              <a:tr h="183592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Aspect</a:t>
                      </a:r>
                    </a:p>
                  </a:txBody>
                  <a:tcPr marL="22557" marR="22557" marT="11278" marB="11278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22557" marR="22557" marT="11278" marB="11278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Abstract Class</a:t>
                      </a:r>
                    </a:p>
                  </a:txBody>
                  <a:tcPr marL="22557" marR="22557" marT="11278" marB="11278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01658"/>
                  </a:ext>
                </a:extLst>
              </a:tr>
              <a:tr h="498322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Regular Methods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Does not have regular methods (non-abstract)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 have regular methods (non-abstract)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94536"/>
                  </a:ext>
                </a:extLst>
              </a:tr>
              <a:tr h="41964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Object Creation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Cannot create objects of an interface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Cannot create objects of an abstract class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728202"/>
                  </a:ext>
                </a:extLst>
              </a:tr>
              <a:tr h="26227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Object Reference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Can have object references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 have object references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3724"/>
                  </a:ext>
                </a:extLst>
              </a:tr>
              <a:tr h="49832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Accessibility Modifier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 default, all members are public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 have any access modifier (public, protected, etc.)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98830"/>
                  </a:ext>
                </a:extLst>
              </a:tr>
              <a:tr h="41964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Attribute Modifiers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 default, attributes are public, static, and final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Attribute modifiers can be changed as needed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3978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Constructors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Does not have constructors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Can have constructors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09493"/>
                  </a:ext>
                </a:extLst>
              </a:tr>
              <a:tr h="49832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Method Access Modifiers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All methods are public and abstract by default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 access modifiers can be changed as needed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21119"/>
                  </a:ext>
                </a:extLst>
              </a:tr>
              <a:tr h="49832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Method Body Implementation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Methods do not have a body (implementation)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Methods can have a body (implementation)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74521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Static Method Implementation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Methods can be declared static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Methods can be declared static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6309"/>
                  </a:ext>
                </a:extLst>
              </a:tr>
              <a:tr h="49832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Inheritance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Can inherit multiple interfaces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Can inherit only one class (abstract or concrete)</a:t>
                      </a:r>
                    </a:p>
                  </a:txBody>
                  <a:tcPr marL="22557" marR="22557" marT="11278" marB="11278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</a:t>
            </a:r>
            <a:r>
              <a:rPr lang="en-US" sz="2800" dirty="0">
                <a:highlight>
                  <a:srgbClr val="FFFF00"/>
                </a:highlight>
              </a:rPr>
              <a:t>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8654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493126" y="1258878"/>
            <a:ext cx="8074099" cy="5155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160E89-F0D3-47A1-B96C-6AC99EF0B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AC7EF1-7623-4892-9D7F-329AEDA608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0E7D49-BF8C-4766-A2E6-CF4043ECC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718ad-ba38-4cc8-bc76-0c95cdabc3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300</TotalTime>
  <Words>697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Arnob Aich</cp:lastModifiedBy>
  <cp:revision>41</cp:revision>
  <dcterms:created xsi:type="dcterms:W3CDTF">2018-12-10T17:20:29Z</dcterms:created>
  <dcterms:modified xsi:type="dcterms:W3CDTF">2023-07-28T17:09:57Z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