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75" r:id="rId10"/>
    <p:sldId id="264" r:id="rId11"/>
    <p:sldId id="265" r:id="rId12"/>
    <p:sldId id="266" r:id="rId13"/>
    <p:sldId id="278" r:id="rId14"/>
    <p:sldId id="269" r:id="rId15"/>
    <p:sldId id="270" r:id="rId16"/>
    <p:sldId id="277" r:id="rId17"/>
    <p:sldId id="268" r:id="rId18"/>
    <p:sldId id="267" r:id="rId19"/>
    <p:sldId id="279" r:id="rId20"/>
    <p:sldId id="276" r:id="rId21"/>
    <p:sldId id="281" r:id="rId22"/>
    <p:sldId id="282" r:id="rId23"/>
    <p:sldId id="283" r:id="rId24"/>
    <p:sldId id="284" r:id="rId25"/>
    <p:sldId id="285" r:id="rId26"/>
    <p:sldId id="272" r:id="rId27"/>
    <p:sldId id="286" r:id="rId28"/>
    <p:sldId id="274" r:id="rId29"/>
    <p:sldId id="273"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35" autoAdjust="0"/>
    <p:restoredTop sz="99611" autoAdjust="0"/>
  </p:normalViewPr>
  <p:slideViewPr>
    <p:cSldViewPr>
      <p:cViewPr>
        <p:scale>
          <a:sx n="50" d="100"/>
          <a:sy n="50" d="100"/>
        </p:scale>
        <p:origin x="-1950" y="-7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1E3632A-85AF-4DA8-8E1A-E991BCD71279}" type="datetimeFigureOut">
              <a:rPr lang="en-US" smtClean="0"/>
              <a:pPr/>
              <a:t>5/20/2020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40A18F8-4099-4EAD-95D1-F532796CCA0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E3632A-85AF-4DA8-8E1A-E991BCD71279}" type="datetimeFigureOut">
              <a:rPr lang="en-US" smtClean="0"/>
              <a:pPr/>
              <a:t>5/20/2020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40A18F8-4099-4EAD-95D1-F532796CCA0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E3632A-85AF-4DA8-8E1A-E991BCD71279}" type="datetimeFigureOut">
              <a:rPr lang="en-US" smtClean="0"/>
              <a:pPr/>
              <a:t>5/20/2020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40A18F8-4099-4EAD-95D1-F532796CCA0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1E3632A-85AF-4DA8-8E1A-E991BCD71279}" type="datetimeFigureOut">
              <a:rPr lang="en-US" smtClean="0"/>
              <a:pPr/>
              <a:t>5/20/2020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40A18F8-4099-4EAD-95D1-F532796CCA03}"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1E3632A-85AF-4DA8-8E1A-E991BCD71279}" type="datetimeFigureOut">
              <a:rPr lang="en-US" smtClean="0"/>
              <a:pPr/>
              <a:t>5/20/2020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40A18F8-4099-4EAD-95D1-F532796CCA03}"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1E3632A-85AF-4DA8-8E1A-E991BCD71279}" type="datetimeFigureOut">
              <a:rPr lang="en-US" smtClean="0"/>
              <a:pPr/>
              <a:t>5/20/2020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40A18F8-4099-4EAD-95D1-F532796CCA03}"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1E3632A-85AF-4DA8-8E1A-E991BCD71279}" type="datetimeFigureOut">
              <a:rPr lang="en-US" smtClean="0"/>
              <a:pPr/>
              <a:t>5/20/2020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40A18F8-4099-4EAD-95D1-F532796CCA0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1E3632A-85AF-4DA8-8E1A-E991BCD71279}" type="datetimeFigureOut">
              <a:rPr lang="en-US" smtClean="0"/>
              <a:pPr/>
              <a:t>5/20/2020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40A18F8-4099-4EAD-95D1-F532796CCA03}"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1E3632A-85AF-4DA8-8E1A-E991BCD71279}" type="datetimeFigureOut">
              <a:rPr lang="en-US" smtClean="0"/>
              <a:pPr/>
              <a:t>5/20/2020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40A18F8-4099-4EAD-95D1-F532796CCA0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1E3632A-85AF-4DA8-8E1A-E991BCD71279}" type="datetimeFigureOut">
              <a:rPr lang="en-US" smtClean="0"/>
              <a:pPr/>
              <a:t>5/20/2020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40A18F8-4099-4EAD-95D1-F532796CCA0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1E3632A-85AF-4DA8-8E1A-E991BCD71279}" type="datetimeFigureOut">
              <a:rPr lang="en-US" smtClean="0"/>
              <a:pPr/>
              <a:t>5/20/2020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40A18F8-4099-4EAD-95D1-F532796CCA03}"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1E3632A-85AF-4DA8-8E1A-E991BCD71279}" type="datetimeFigureOut">
              <a:rPr lang="en-US" smtClean="0"/>
              <a:pPr/>
              <a:t>5/20/2020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40A18F8-4099-4EAD-95D1-F532796CCA0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1928825"/>
          </a:xfrm>
        </p:spPr>
        <p:txBody>
          <a:bodyPr>
            <a:normAutofit/>
          </a:bodyPr>
          <a:lstStyle/>
          <a:p>
            <a:r>
              <a:rPr lang="en-IN" sz="4400" dirty="0" smtClean="0">
                <a:latin typeface="Times New Roman" pitchFamily="18" charset="0"/>
                <a:cs typeface="Times New Roman" pitchFamily="18" charset="0"/>
              </a:rPr>
              <a:t>Attention Span Detection in Online Instructor Led Sessions</a:t>
            </a:r>
            <a:endParaRPr lang="en-IN" sz="4400" dirty="0"/>
          </a:p>
        </p:txBody>
      </p:sp>
      <p:pic>
        <p:nvPicPr>
          <p:cNvPr id="16385" name="Picture 1"/>
          <p:cNvPicPr>
            <a:picLocks noChangeAspect="1" noChangeArrowheads="1"/>
          </p:cNvPicPr>
          <p:nvPr/>
        </p:nvPicPr>
        <p:blipFill>
          <a:blip r:embed="rId2"/>
          <a:srcRect/>
          <a:stretch>
            <a:fillRect/>
          </a:stretch>
        </p:blipFill>
        <p:spPr bwMode="auto">
          <a:xfrm>
            <a:off x="2786050" y="2857496"/>
            <a:ext cx="3857652"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buNone/>
            </a:pPr>
            <a:r>
              <a:rPr lang="en-IN" b="1" dirty="0" smtClean="0">
                <a:latin typeface="Times New Roman" pitchFamily="18" charset="0"/>
                <a:cs typeface="Times New Roman" pitchFamily="18" charset="0"/>
              </a:rPr>
              <a:t>Activity diagram</a:t>
            </a:r>
            <a:endParaRPr lang="en-IN" b="1" dirty="0">
              <a:latin typeface="Times New Roman" pitchFamily="18" charset="0"/>
              <a:cs typeface="Times New Roman" pitchFamily="18" charset="0"/>
            </a:endParaRPr>
          </a:p>
        </p:txBody>
      </p:sp>
      <p:pic>
        <p:nvPicPr>
          <p:cNvPr id="4" name="Picture 3"/>
          <p:cNvPicPr/>
          <p:nvPr/>
        </p:nvPicPr>
        <p:blipFill>
          <a:blip r:embed="rId2"/>
          <a:srcRect l="21835" r="10624" b="30163"/>
          <a:stretch>
            <a:fillRect/>
          </a:stretch>
        </p:blipFill>
        <p:spPr bwMode="auto">
          <a:xfrm>
            <a:off x="3500430" y="0"/>
            <a:ext cx="5143536"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1612"/>
            <a:ext cx="8229600" cy="4435679"/>
          </a:xfrm>
        </p:spPr>
        <p:txBody>
          <a:bodyPr>
            <a:noAutofit/>
          </a:bodyPr>
          <a:lstStyle/>
          <a:p>
            <a:pPr>
              <a:buNone/>
            </a:pPr>
            <a:r>
              <a:rPr lang="en-IN" sz="2800" b="1" dirty="0" smtClean="0">
                <a:latin typeface="Times New Roman" pitchFamily="18" charset="0"/>
                <a:cs typeface="Times New Roman" pitchFamily="18" charset="0"/>
              </a:rPr>
              <a:t>Features of dataset</a:t>
            </a:r>
          </a:p>
          <a:p>
            <a:r>
              <a:rPr lang="en-IN" sz="2400" dirty="0">
                <a:latin typeface="Times New Roman" pitchFamily="18" charset="0"/>
                <a:cs typeface="Times New Roman" pitchFamily="18" charset="0"/>
              </a:rPr>
              <a:t>The </a:t>
            </a:r>
            <a:r>
              <a:rPr lang="en-IN" sz="2400" dirty="0" smtClean="0">
                <a:latin typeface="Times New Roman" pitchFamily="18" charset="0"/>
                <a:cs typeface="Times New Roman" pitchFamily="18" charset="0"/>
              </a:rPr>
              <a:t>dataset </a:t>
            </a:r>
            <a:r>
              <a:rPr lang="en-IN" sz="2400" dirty="0">
                <a:latin typeface="Times New Roman" pitchFamily="18" charset="0"/>
                <a:cs typeface="Times New Roman" pitchFamily="18" charset="0"/>
              </a:rPr>
              <a:t>has 7338 video snippets, each video snippet being 10 seconds long </a:t>
            </a:r>
            <a:r>
              <a:rPr lang="en-IN" sz="2400" dirty="0" smtClean="0">
                <a:latin typeface="Times New Roman" pitchFamily="18" charset="0"/>
                <a:cs typeface="Times New Roman" pitchFamily="18" charset="0"/>
              </a:rPr>
              <a:t>of 95 students, </a:t>
            </a:r>
            <a:r>
              <a:rPr lang="en-IN" sz="2400" dirty="0">
                <a:latin typeface="Times New Roman" pitchFamily="18" charset="0"/>
                <a:cs typeface="Times New Roman" pitchFamily="18" charset="0"/>
              </a:rPr>
              <a:t>5 different locations, and 2 different illumination conditions.</a:t>
            </a:r>
          </a:p>
          <a:p>
            <a:r>
              <a:rPr lang="en-IN" sz="2400" dirty="0" smtClean="0">
                <a:latin typeface="Times New Roman" pitchFamily="18" charset="0"/>
                <a:cs typeface="Times New Roman" pitchFamily="18" charset="0"/>
              </a:rPr>
              <a:t>It consists </a:t>
            </a:r>
            <a:r>
              <a:rPr lang="en-IN" sz="2400" dirty="0">
                <a:latin typeface="Times New Roman" pitchFamily="18" charset="0"/>
                <a:cs typeface="Times New Roman" pitchFamily="18" charset="0"/>
              </a:rPr>
              <a:t>of labelling of four emotional </a:t>
            </a:r>
            <a:r>
              <a:rPr lang="en-IN" sz="2400" dirty="0" smtClean="0">
                <a:latin typeface="Times New Roman" pitchFamily="18" charset="0"/>
                <a:cs typeface="Times New Roman" pitchFamily="18" charset="0"/>
              </a:rPr>
              <a:t>states - engagement</a:t>
            </a:r>
            <a:r>
              <a:rPr lang="en-IN" sz="2400" dirty="0">
                <a:latin typeface="Times New Roman" pitchFamily="18" charset="0"/>
                <a:cs typeface="Times New Roman" pitchFamily="18" charset="0"/>
              </a:rPr>
              <a:t>, frustration, confusion and </a:t>
            </a:r>
            <a:r>
              <a:rPr lang="en-IN" sz="2400" dirty="0" smtClean="0">
                <a:latin typeface="Times New Roman" pitchFamily="18" charset="0"/>
                <a:cs typeface="Times New Roman" pitchFamily="18" charset="0"/>
              </a:rPr>
              <a:t>boredom. </a:t>
            </a:r>
            <a:r>
              <a:rPr lang="en-IN" sz="2400" dirty="0">
                <a:latin typeface="Times New Roman" pitchFamily="18" charset="0"/>
                <a:cs typeface="Times New Roman" pitchFamily="18" charset="0"/>
              </a:rPr>
              <a:t>For each of the affective states, </a:t>
            </a:r>
            <a:r>
              <a:rPr lang="en-IN" sz="2400" dirty="0" smtClean="0">
                <a:latin typeface="Times New Roman" pitchFamily="18" charset="0"/>
                <a:cs typeface="Times New Roman" pitchFamily="18" charset="0"/>
              </a:rPr>
              <a:t>there are four </a:t>
            </a:r>
            <a:r>
              <a:rPr lang="en-IN" sz="2400" dirty="0">
                <a:latin typeface="Times New Roman" pitchFamily="18" charset="0"/>
                <a:cs typeface="Times New Roman" pitchFamily="18" charset="0"/>
              </a:rPr>
              <a:t>labels: </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1) very low </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2) low </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3) high </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(4</a:t>
            </a:r>
            <a:r>
              <a:rPr lang="en-IN" sz="2400" dirty="0">
                <a:latin typeface="Times New Roman" pitchFamily="18" charset="0"/>
                <a:cs typeface="Times New Roman" pitchFamily="18" charset="0"/>
              </a:rPr>
              <a:t>) very high.</a:t>
            </a:r>
          </a:p>
        </p:txBody>
      </p:sp>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IMPLEMENTATION</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1143008"/>
          </a:xfrm>
        </p:spPr>
        <p:txBody>
          <a:bodyPr>
            <a:noAutofit/>
          </a:bodyPr>
          <a:lstStyle/>
          <a:p>
            <a:r>
              <a:rPr lang="en-IN" sz="3600" dirty="0" smtClean="0">
                <a:latin typeface="Times New Roman" pitchFamily="18" charset="0"/>
                <a:cs typeface="Times New Roman" pitchFamily="18" charset="0"/>
              </a:rPr>
              <a:t>Examples of video snippets from dataset</a:t>
            </a:r>
            <a:br>
              <a:rPr lang="en-IN" sz="3600" dirty="0" smtClean="0">
                <a:latin typeface="Times New Roman" pitchFamily="18" charset="0"/>
                <a:cs typeface="Times New Roman" pitchFamily="18" charset="0"/>
              </a:rPr>
            </a:br>
            <a:endParaRPr lang="en-IN" sz="3600" dirty="0"/>
          </a:p>
        </p:txBody>
      </p:sp>
      <p:pic>
        <p:nvPicPr>
          <p:cNvPr id="4" name="Picture 3"/>
          <p:cNvPicPr/>
          <p:nvPr/>
        </p:nvPicPr>
        <p:blipFill>
          <a:blip r:embed="rId2"/>
          <a:srcRect/>
          <a:stretch>
            <a:fillRect/>
          </a:stretch>
        </p:blipFill>
        <p:spPr bwMode="auto">
          <a:xfrm>
            <a:off x="2000232" y="1785926"/>
            <a:ext cx="5286412" cy="4214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r>
              <a:rPr lang="en-IN" sz="2800" dirty="0" smtClean="0">
                <a:latin typeface="Times New Roman" pitchFamily="18" charset="0"/>
                <a:cs typeface="Times New Roman" pitchFamily="18" charset="0"/>
              </a:rPr>
              <a:t>Pandas </a:t>
            </a:r>
          </a:p>
          <a:p>
            <a:r>
              <a:rPr lang="en-IN" sz="2800" dirty="0" err="1" smtClean="0">
                <a:latin typeface="Times New Roman" pitchFamily="18" charset="0"/>
                <a:cs typeface="Times New Roman" pitchFamily="18" charset="0"/>
              </a:rPr>
              <a:t>Scikit</a:t>
            </a:r>
            <a:r>
              <a:rPr lang="en-IN" sz="2800" dirty="0" smtClean="0">
                <a:latin typeface="Times New Roman" pitchFamily="18" charset="0"/>
                <a:cs typeface="Times New Roman" pitchFamily="18" charset="0"/>
              </a:rPr>
              <a:t>-learn</a:t>
            </a:r>
          </a:p>
          <a:p>
            <a:r>
              <a:rPr lang="en-IN" sz="2800" dirty="0" err="1" smtClean="0">
                <a:latin typeface="Times New Roman" pitchFamily="18" charset="0"/>
                <a:cs typeface="Times New Roman" pitchFamily="18" charset="0"/>
              </a:rPr>
              <a:t>openCV</a:t>
            </a:r>
            <a:endParaRPr lang="en-IN" sz="2800" dirty="0" smtClean="0">
              <a:latin typeface="Times New Roman" pitchFamily="18" charset="0"/>
              <a:cs typeface="Times New Roman" pitchFamily="18" charset="0"/>
            </a:endParaRPr>
          </a:p>
          <a:p>
            <a:r>
              <a:rPr lang="en-IN" sz="2800" dirty="0" err="1" smtClean="0">
                <a:latin typeface="Times New Roman" pitchFamily="18" charset="0"/>
                <a:cs typeface="Times New Roman" pitchFamily="18" charset="0"/>
              </a:rPr>
              <a:t>Keras</a:t>
            </a:r>
            <a:endParaRPr lang="en-IN" sz="2800" dirty="0" smtClean="0">
              <a:latin typeface="Times New Roman" pitchFamily="18" charset="0"/>
              <a:cs typeface="Times New Roman" pitchFamily="18" charset="0"/>
            </a:endParaRPr>
          </a:p>
          <a:p>
            <a:r>
              <a:rPr lang="en-IN" sz="2800" dirty="0" err="1" smtClean="0">
                <a:latin typeface="Times New Roman" pitchFamily="18" charset="0"/>
                <a:cs typeface="Times New Roman" pitchFamily="18" charset="0"/>
              </a:rPr>
              <a:t>Imutils</a:t>
            </a:r>
            <a:r>
              <a:rPr lang="en-IN" sz="2800" dirty="0" smtClean="0">
                <a:latin typeface="Times New Roman" pitchFamily="18" charset="0"/>
                <a:cs typeface="Times New Roman" pitchFamily="18" charset="0"/>
              </a:rPr>
              <a:t> </a:t>
            </a:r>
          </a:p>
          <a:p>
            <a:r>
              <a:rPr lang="en-IN" sz="2800" dirty="0" smtClean="0">
                <a:latin typeface="Times New Roman" pitchFamily="18" charset="0"/>
                <a:cs typeface="Times New Roman" pitchFamily="18" charset="0"/>
              </a:rPr>
              <a:t>Glob</a:t>
            </a:r>
          </a:p>
          <a:p>
            <a:r>
              <a:rPr lang="en-IN" sz="2800" dirty="0" smtClean="0">
                <a:latin typeface="Times New Roman" pitchFamily="18" charset="0"/>
                <a:cs typeface="Times New Roman" pitchFamily="18" charset="0"/>
              </a:rPr>
              <a:t>Pickle</a:t>
            </a:r>
          </a:p>
          <a:p>
            <a:r>
              <a:rPr lang="en-IN" sz="2800" dirty="0" smtClean="0">
                <a:latin typeface="Times New Roman" pitchFamily="18" charset="0"/>
                <a:cs typeface="Times New Roman" pitchFamily="18" charset="0"/>
              </a:rPr>
              <a:t>CSV</a:t>
            </a:r>
          </a:p>
          <a:p>
            <a:r>
              <a:rPr lang="en-IN" sz="2800" dirty="0" smtClean="0">
                <a:latin typeface="Times New Roman" pitchFamily="18" charset="0"/>
                <a:cs typeface="Times New Roman" pitchFamily="18" charset="0"/>
              </a:rPr>
              <a:t>OS</a:t>
            </a:r>
          </a:p>
          <a:p>
            <a:r>
              <a:rPr lang="en-IN" sz="2800" dirty="0" err="1" smtClean="0">
                <a:latin typeface="Times New Roman" pitchFamily="18" charset="0"/>
                <a:cs typeface="Times New Roman" pitchFamily="18" charset="0"/>
              </a:rPr>
              <a:t>Matplotlib</a:t>
            </a:r>
            <a:endParaRPr lang="en-IN" sz="2800" dirty="0" smtClean="0">
              <a:latin typeface="Times New Roman" pitchFamily="18" charset="0"/>
              <a:cs typeface="Times New Roman" pitchFamily="18" charset="0"/>
            </a:endParaRPr>
          </a:p>
          <a:p>
            <a:r>
              <a:rPr lang="en-IN" sz="2800" dirty="0" err="1" smtClean="0">
                <a:latin typeface="Times New Roman" pitchFamily="18" charset="0"/>
                <a:cs typeface="Times New Roman" pitchFamily="18" charset="0"/>
              </a:rPr>
              <a:t>Numpy</a:t>
            </a:r>
            <a:endParaRPr lang="en-IN" sz="28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Pickle</a:t>
            </a:r>
          </a:p>
          <a:p>
            <a:r>
              <a:rPr lang="en-IN" sz="2800" dirty="0" err="1" smtClean="0">
                <a:latin typeface="Times New Roman" pitchFamily="18" charset="0"/>
                <a:cs typeface="Times New Roman" pitchFamily="18" charset="0"/>
              </a:rPr>
              <a:t>argparse</a:t>
            </a:r>
            <a:endParaRPr lang="en-IN" sz="2800" dirty="0" smtClean="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PACKAGES  USED</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4792869"/>
          </a:xfrm>
        </p:spPr>
        <p:txBody>
          <a:bodyPr>
            <a:noAutofit/>
          </a:bodyPr>
          <a:lstStyle/>
          <a:p>
            <a:r>
              <a:rPr lang="en-IN" sz="2000" dirty="0">
                <a:latin typeface="Times New Roman" pitchFamily="18" charset="0"/>
                <a:cs typeface="Times New Roman" pitchFamily="18" charset="0"/>
              </a:rPr>
              <a:t>The </a:t>
            </a:r>
            <a:r>
              <a:rPr lang="en-IN" sz="2000" dirty="0" smtClean="0">
                <a:latin typeface="Times New Roman" pitchFamily="18" charset="0"/>
                <a:cs typeface="Times New Roman" pitchFamily="18" charset="0"/>
              </a:rPr>
              <a:t>Convolutional Neural Network </a:t>
            </a:r>
            <a:r>
              <a:rPr lang="en-IN" sz="2000" dirty="0">
                <a:latin typeface="Times New Roman" pitchFamily="18" charset="0"/>
                <a:cs typeface="Times New Roman" pitchFamily="18" charset="0"/>
              </a:rPr>
              <a:t>(CNN) is a class of deep learning neural networks. They are most commonly used to analyze visual imagery and are frequently working behind the scenes in image classification. CNNs are inspired by biological processes. </a:t>
            </a:r>
          </a:p>
          <a:p>
            <a:r>
              <a:rPr lang="en-IN" sz="2000" dirty="0">
                <a:latin typeface="Times New Roman" pitchFamily="18" charset="0"/>
                <a:cs typeface="Times New Roman" pitchFamily="18" charset="0"/>
              </a:rPr>
              <a:t>CNNs have an input layer, and output layer, and hidden layers. The hidden layers usually consist of convolutional layers, </a:t>
            </a:r>
            <a:r>
              <a:rPr lang="en-IN" sz="2000" dirty="0" err="1">
                <a:latin typeface="Times New Roman" pitchFamily="18" charset="0"/>
                <a:cs typeface="Times New Roman" pitchFamily="18" charset="0"/>
              </a:rPr>
              <a:t>ReLU</a:t>
            </a:r>
            <a:r>
              <a:rPr lang="en-IN" sz="2000" dirty="0">
                <a:latin typeface="Times New Roman" pitchFamily="18" charset="0"/>
                <a:cs typeface="Times New Roman" pitchFamily="18" charset="0"/>
              </a:rPr>
              <a:t> layers, pooling layers, and fully connected layers.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Convolutional </a:t>
            </a:r>
            <a:r>
              <a:rPr lang="en-IN" sz="2000" dirty="0">
                <a:latin typeface="Times New Roman" pitchFamily="18" charset="0"/>
                <a:cs typeface="Times New Roman" pitchFamily="18" charset="0"/>
              </a:rPr>
              <a:t>layers apply a convolution operation to the input. This passes the information on to the next layer. Pooling combines the outputs of clusters of neurons into a single neuron in the next layer. Fully connected layers connect every neuron in one layer to every neuron in the next </a:t>
            </a:r>
            <a:r>
              <a:rPr lang="en-IN" sz="2000" dirty="0" smtClean="0">
                <a:latin typeface="Times New Roman" pitchFamily="18" charset="0"/>
                <a:cs typeface="Times New Roman" pitchFamily="18" charset="0"/>
              </a:rPr>
              <a:t>layer</a:t>
            </a:r>
            <a:endParaRPr lang="en-IN" sz="20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CNN ALGORITHM</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a:bodyPr>
          <a:lstStyle/>
          <a:p>
            <a:pPr>
              <a:buNone/>
            </a:pPr>
            <a:r>
              <a:rPr lang="en-IN" sz="2000" dirty="0">
                <a:latin typeface="Times New Roman" pitchFamily="18" charset="0"/>
                <a:cs typeface="Times New Roman" pitchFamily="18" charset="0"/>
              </a:rPr>
              <a:t>A CNN works by extracting features from images. </a:t>
            </a:r>
            <a:r>
              <a:rPr lang="en-IN" sz="2000" dirty="0" smtClean="0">
                <a:latin typeface="Times New Roman" pitchFamily="18" charset="0"/>
                <a:cs typeface="Times New Roman" pitchFamily="18" charset="0"/>
              </a:rPr>
              <a:t>This </a:t>
            </a:r>
          </a:p>
          <a:p>
            <a:pPr>
              <a:buNone/>
            </a:pPr>
            <a:r>
              <a:rPr lang="en-IN" sz="2000" dirty="0" smtClean="0">
                <a:latin typeface="Times New Roman" pitchFamily="18" charset="0"/>
                <a:cs typeface="Times New Roman" pitchFamily="18" charset="0"/>
              </a:rPr>
              <a:t>eliminates the  need </a:t>
            </a:r>
            <a:r>
              <a:rPr lang="en-IN" sz="2000" dirty="0">
                <a:latin typeface="Times New Roman" pitchFamily="18" charset="0"/>
                <a:cs typeface="Times New Roman" pitchFamily="18" charset="0"/>
              </a:rPr>
              <a:t>for manual feature extraction. </a:t>
            </a:r>
          </a:p>
          <a:p>
            <a:pPr>
              <a:buNone/>
            </a:pPr>
            <a:r>
              <a:rPr lang="en-IN" sz="2000" dirty="0">
                <a:latin typeface="Times New Roman" pitchFamily="18" charset="0"/>
                <a:cs typeface="Times New Roman" pitchFamily="18" charset="0"/>
              </a:rPr>
              <a:t>A CNN</a:t>
            </a:r>
          </a:p>
          <a:p>
            <a:pPr lvl="0"/>
            <a:r>
              <a:rPr lang="en-IN" sz="2000" dirty="0">
                <a:latin typeface="Times New Roman" pitchFamily="18" charset="0"/>
                <a:cs typeface="Times New Roman" pitchFamily="18" charset="0"/>
              </a:rPr>
              <a:t>starts with an input image</a:t>
            </a:r>
          </a:p>
          <a:p>
            <a:pPr lvl="0"/>
            <a:r>
              <a:rPr lang="en-IN" sz="2000" dirty="0">
                <a:latin typeface="Times New Roman" pitchFamily="18" charset="0"/>
                <a:cs typeface="Times New Roman" pitchFamily="18" charset="0"/>
              </a:rPr>
              <a:t>Applies many different filters to it to create a feature map</a:t>
            </a:r>
          </a:p>
          <a:p>
            <a:pPr lvl="0"/>
            <a:r>
              <a:rPr lang="en-IN" sz="2000" dirty="0">
                <a:latin typeface="Times New Roman" pitchFamily="18" charset="0"/>
                <a:cs typeface="Times New Roman" pitchFamily="18" charset="0"/>
              </a:rPr>
              <a:t>applies a </a:t>
            </a:r>
            <a:r>
              <a:rPr lang="en-IN" sz="2000" dirty="0" err="1">
                <a:latin typeface="Times New Roman" pitchFamily="18" charset="0"/>
                <a:cs typeface="Times New Roman" pitchFamily="18" charset="0"/>
              </a:rPr>
              <a:t>ReLU</a:t>
            </a:r>
            <a:r>
              <a:rPr lang="en-IN" sz="2000" dirty="0">
                <a:latin typeface="Times New Roman" pitchFamily="18" charset="0"/>
                <a:cs typeface="Times New Roman" pitchFamily="18" charset="0"/>
              </a:rPr>
              <a:t> function to increase non-linearity</a:t>
            </a:r>
          </a:p>
          <a:p>
            <a:pPr lvl="0"/>
            <a:r>
              <a:rPr lang="en-IN" sz="2000" dirty="0">
                <a:latin typeface="Times New Roman" pitchFamily="18" charset="0"/>
                <a:cs typeface="Times New Roman" pitchFamily="18" charset="0"/>
              </a:rPr>
              <a:t>applies a pooling layer to each feature map</a:t>
            </a:r>
          </a:p>
          <a:p>
            <a:pPr lvl="0"/>
            <a:r>
              <a:rPr lang="en-IN" sz="2000" dirty="0">
                <a:latin typeface="Times New Roman" pitchFamily="18" charset="0"/>
                <a:cs typeface="Times New Roman" pitchFamily="18" charset="0"/>
              </a:rPr>
              <a:t>flattens the pooled images into one long vector.</a:t>
            </a:r>
          </a:p>
          <a:p>
            <a:pPr lvl="0"/>
            <a:r>
              <a:rPr lang="en-IN" sz="2000" dirty="0">
                <a:latin typeface="Times New Roman" pitchFamily="18" charset="0"/>
                <a:cs typeface="Times New Roman" pitchFamily="18" charset="0"/>
              </a:rPr>
              <a:t>inputs the vector into a fully connected artificial neural network.</a:t>
            </a:r>
          </a:p>
          <a:p>
            <a:pPr lvl="0"/>
            <a:r>
              <a:rPr lang="en-IN" sz="2000" dirty="0">
                <a:latin typeface="Times New Roman" pitchFamily="18" charset="0"/>
                <a:cs typeface="Times New Roman" pitchFamily="18" charset="0"/>
              </a:rPr>
              <a:t>processes the features through the network. The final fully connected layer provides the “voting” of the classes that we are after.</a:t>
            </a:r>
          </a:p>
          <a:p>
            <a:pPr lvl="0"/>
            <a:r>
              <a:rPr lang="en-IN" sz="2000" dirty="0">
                <a:latin typeface="Times New Roman" pitchFamily="18" charset="0"/>
                <a:cs typeface="Times New Roman" pitchFamily="18" charset="0"/>
              </a:rPr>
              <a:t>trains through forward propagation and back propagation for many, many epochs. This repeats until we have a well-defined neural network with trained weights and feature detectors.</a:t>
            </a:r>
          </a:p>
          <a:p>
            <a:pPr>
              <a:buNone/>
            </a:pPr>
            <a:endParaRPr lang="en-IN" sz="2000" dirty="0"/>
          </a:p>
          <a:p>
            <a:endParaRPr lang="en-IN"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Layers of  CNN</a:t>
            </a:r>
            <a:endParaRPr lang="en-IN" dirty="0">
              <a:latin typeface="Times New Roman" pitchFamily="18" charset="0"/>
              <a:cs typeface="Times New Roman" pitchFamily="18" charset="0"/>
            </a:endParaRPr>
          </a:p>
        </p:txBody>
      </p:sp>
      <p:pic>
        <p:nvPicPr>
          <p:cNvPr id="4" name="Content Placeholder 3" descr="CNN1.jpeg"/>
          <p:cNvPicPr>
            <a:picLocks noChangeAspect="1"/>
          </p:cNvPicPr>
          <p:nvPr/>
        </p:nvPicPr>
        <p:blipFill>
          <a:blip r:embed="rId2" cstate="print"/>
          <a:stretch>
            <a:fillRect/>
          </a:stretch>
        </p:blipFill>
        <p:spPr>
          <a:xfrm>
            <a:off x="571472" y="1785927"/>
            <a:ext cx="8072494" cy="300039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a:bodyPr>
          <a:lstStyle/>
          <a:p>
            <a:pPr>
              <a:buNone/>
            </a:pPr>
            <a:r>
              <a:rPr lang="en-IN" b="1" dirty="0" smtClean="0"/>
              <a:t> </a:t>
            </a:r>
            <a:r>
              <a:rPr lang="en-IN" b="1" dirty="0">
                <a:latin typeface="Times New Roman" pitchFamily="18" charset="0"/>
                <a:cs typeface="Times New Roman" pitchFamily="18" charset="0"/>
              </a:rPr>
              <a:t>Creation of images</a:t>
            </a:r>
            <a:endParaRPr lang="en-IN"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Collect the videos of </a:t>
            </a:r>
            <a:endParaRPr lang="en-IN" sz="2400" dirty="0" smtClean="0">
              <a:latin typeface="Times New Roman" pitchFamily="18" charset="0"/>
              <a:cs typeface="Times New Roman" pitchFamily="18" charset="0"/>
            </a:endParaRPr>
          </a:p>
          <a:p>
            <a:pPr lvl="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all </a:t>
            </a:r>
            <a:r>
              <a:rPr lang="en-IN" sz="2400" dirty="0">
                <a:latin typeface="Times New Roman" pitchFamily="18" charset="0"/>
                <a:cs typeface="Times New Roman" pitchFamily="18" charset="0"/>
              </a:rPr>
              <a:t>the students to be </a:t>
            </a:r>
            <a:endParaRPr lang="en-IN" sz="2400" dirty="0" smtClean="0">
              <a:latin typeface="Times New Roman" pitchFamily="18" charset="0"/>
              <a:cs typeface="Times New Roman" pitchFamily="18" charset="0"/>
            </a:endParaRPr>
          </a:p>
          <a:p>
            <a:pPr lvl="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trained</a:t>
            </a:r>
            <a:r>
              <a:rPr lang="en-IN" sz="2400" dirty="0">
                <a:latin typeface="Times New Roman" pitchFamily="18" charset="0"/>
                <a:cs typeface="Times New Roman" pitchFamily="18" charset="0"/>
              </a:rPr>
              <a:t>.</a:t>
            </a:r>
          </a:p>
          <a:p>
            <a:pPr lvl="0"/>
            <a:r>
              <a:rPr lang="en-IN" sz="2400" dirty="0">
                <a:latin typeface="Times New Roman" pitchFamily="18" charset="0"/>
                <a:cs typeface="Times New Roman" pitchFamily="18" charset="0"/>
              </a:rPr>
              <a:t>Loop over all videos and </a:t>
            </a:r>
            <a:endParaRPr lang="en-IN" sz="2400" dirty="0" smtClean="0">
              <a:latin typeface="Times New Roman" pitchFamily="18" charset="0"/>
              <a:cs typeface="Times New Roman" pitchFamily="18" charset="0"/>
            </a:endParaRPr>
          </a:p>
          <a:p>
            <a:pPr lvl="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convert </a:t>
            </a:r>
            <a:r>
              <a:rPr lang="en-IN" sz="2400" dirty="0">
                <a:latin typeface="Times New Roman" pitchFamily="18" charset="0"/>
                <a:cs typeface="Times New Roman" pitchFamily="18" charset="0"/>
              </a:rPr>
              <a:t>each video into </a:t>
            </a:r>
            <a:endParaRPr lang="en-IN" sz="2400" dirty="0" smtClean="0">
              <a:latin typeface="Times New Roman" pitchFamily="18" charset="0"/>
              <a:cs typeface="Times New Roman" pitchFamily="18" charset="0"/>
            </a:endParaRPr>
          </a:p>
          <a:p>
            <a:pPr lvl="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images</a:t>
            </a:r>
            <a:r>
              <a:rPr lang="en-IN" sz="2400" dirty="0">
                <a:latin typeface="Times New Roman" pitchFamily="18" charset="0"/>
                <a:cs typeface="Times New Roman" pitchFamily="18" charset="0"/>
              </a:rPr>
              <a:t>.</a:t>
            </a:r>
          </a:p>
          <a:p>
            <a:pPr lvl="0"/>
            <a:r>
              <a:rPr lang="en-IN" sz="2400" dirty="0">
                <a:latin typeface="Times New Roman" pitchFamily="18" charset="0"/>
                <a:cs typeface="Times New Roman" pitchFamily="18" charset="0"/>
              </a:rPr>
              <a:t>Extract the labels from </a:t>
            </a:r>
            <a:endParaRPr lang="en-IN" sz="2400" dirty="0" smtClean="0">
              <a:latin typeface="Times New Roman" pitchFamily="18" charset="0"/>
              <a:cs typeface="Times New Roman" pitchFamily="18" charset="0"/>
            </a:endParaRPr>
          </a:p>
          <a:p>
            <a:pPr lvl="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each image.</a:t>
            </a:r>
          </a:p>
          <a:p>
            <a:pPr lvl="0">
              <a:buNone/>
            </a:pPr>
            <a:endParaRPr lang="en-IN" dirty="0"/>
          </a:p>
          <a:p>
            <a:endParaRPr lang="en-IN" dirty="0"/>
          </a:p>
        </p:txBody>
      </p:sp>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PSEUDO CODE</a:t>
            </a:r>
            <a:endParaRPr lang="en-IN" b="1"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srcRect/>
          <a:stretch>
            <a:fillRect/>
          </a:stretch>
        </p:blipFill>
        <p:spPr bwMode="auto">
          <a:xfrm>
            <a:off x="4286248" y="1785926"/>
            <a:ext cx="464347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lvl="0">
              <a:buNone/>
            </a:pPr>
            <a:r>
              <a:rPr lang="en-IN" b="1" dirty="0" smtClean="0">
                <a:latin typeface="Times New Roman" pitchFamily="18" charset="0"/>
                <a:cs typeface="Times New Roman" pitchFamily="18" charset="0"/>
              </a:rPr>
              <a:t>Training </a:t>
            </a:r>
            <a:endParaRPr lang="en-IN" dirty="0" smtClean="0">
              <a:latin typeface="Times New Roman" pitchFamily="18" charset="0"/>
              <a:cs typeface="Times New Roman" pitchFamily="18" charset="0"/>
            </a:endParaRPr>
          </a:p>
          <a:p>
            <a:pPr lvl="0"/>
            <a:r>
              <a:rPr lang="en-IN" sz="2400" dirty="0">
                <a:latin typeface="Times New Roman" pitchFamily="18" charset="0"/>
                <a:cs typeface="Times New Roman" pitchFamily="18" charset="0"/>
              </a:rPr>
              <a:t>Loop over all the images extracted from videos</a:t>
            </a:r>
          </a:p>
          <a:p>
            <a:pPr lvl="0"/>
            <a:r>
              <a:rPr lang="en-IN" sz="2400" dirty="0">
                <a:latin typeface="Times New Roman" pitchFamily="18" charset="0"/>
                <a:cs typeface="Times New Roman" pitchFamily="18" charset="0"/>
              </a:rPr>
              <a:t>Pre-process the images</a:t>
            </a:r>
          </a:p>
          <a:p>
            <a:pPr lvl="0"/>
            <a:r>
              <a:rPr lang="en-IN" sz="2400" dirty="0">
                <a:latin typeface="Times New Roman" pitchFamily="18" charset="0"/>
                <a:cs typeface="Times New Roman" pitchFamily="18" charset="0"/>
              </a:rPr>
              <a:t>Perform one hot encoding on labels</a:t>
            </a:r>
          </a:p>
          <a:p>
            <a:pPr lvl="0"/>
            <a:r>
              <a:rPr lang="en-IN" sz="2400" dirty="0">
                <a:latin typeface="Times New Roman" pitchFamily="18" charset="0"/>
                <a:cs typeface="Times New Roman" pitchFamily="18" charset="0"/>
              </a:rPr>
              <a:t>Load ResNet50 pre-trained with </a:t>
            </a:r>
            <a:r>
              <a:rPr lang="en-IN" sz="2400" dirty="0" err="1">
                <a:latin typeface="Times New Roman" pitchFamily="18" charset="0"/>
                <a:cs typeface="Times New Roman" pitchFamily="18" charset="0"/>
              </a:rPr>
              <a:t>imageNet</a:t>
            </a:r>
            <a:r>
              <a:rPr lang="en-IN" sz="2400" dirty="0">
                <a:latin typeface="Times New Roman" pitchFamily="18" charset="0"/>
                <a:cs typeface="Times New Roman" pitchFamily="18" charset="0"/>
              </a:rPr>
              <a:t> weights as the </a:t>
            </a:r>
            <a:r>
              <a:rPr lang="en-IN" sz="2400" dirty="0" err="1">
                <a:latin typeface="Times New Roman" pitchFamily="18" charset="0"/>
                <a:cs typeface="Times New Roman" pitchFamily="18" charset="0"/>
              </a:rPr>
              <a:t>baseModel</a:t>
            </a:r>
            <a:endParaRPr lang="en-IN" sz="2400"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Create a new </a:t>
            </a:r>
            <a:r>
              <a:rPr lang="en-IN" sz="2400" dirty="0" err="1">
                <a:latin typeface="Times New Roman" pitchFamily="18" charset="0"/>
                <a:cs typeface="Times New Roman" pitchFamily="18" charset="0"/>
              </a:rPr>
              <a:t>headModel</a:t>
            </a:r>
            <a:r>
              <a:rPr lang="en-IN" sz="2400" dirty="0">
                <a:latin typeface="Times New Roman" pitchFamily="18" charset="0"/>
                <a:cs typeface="Times New Roman" pitchFamily="18" charset="0"/>
              </a:rPr>
              <a:t> using the base model</a:t>
            </a:r>
          </a:p>
          <a:p>
            <a:pPr lvl="0"/>
            <a:r>
              <a:rPr lang="en-IN" sz="2400" dirty="0">
                <a:latin typeface="Times New Roman" pitchFamily="18" charset="0"/>
                <a:cs typeface="Times New Roman" pitchFamily="18" charset="0"/>
              </a:rPr>
              <a:t>Compile the model with Stochastic Gradient Descent</a:t>
            </a:r>
          </a:p>
          <a:p>
            <a:pPr lvl="0"/>
            <a:r>
              <a:rPr lang="en-IN" sz="2400" dirty="0">
                <a:latin typeface="Times New Roman" pitchFamily="18" charset="0"/>
                <a:cs typeface="Times New Roman" pitchFamily="18" charset="0"/>
              </a:rPr>
              <a:t>Save the model and label </a:t>
            </a:r>
            <a:r>
              <a:rPr lang="en-IN" sz="2400" dirty="0" err="1">
                <a:latin typeface="Times New Roman" pitchFamily="18" charset="0"/>
                <a:cs typeface="Times New Roman" pitchFamily="18" charset="0"/>
              </a:rPr>
              <a:t>binarizer</a:t>
            </a:r>
            <a:endParaRPr lang="en-IN" sz="2400"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Evaluate the network</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buNone/>
            </a:pPr>
            <a:r>
              <a:rPr lang="en-IN" dirty="0" smtClean="0">
                <a:latin typeface="Times New Roman" pitchFamily="18" charset="0"/>
                <a:cs typeface="Times New Roman" pitchFamily="18" charset="0"/>
              </a:rPr>
              <a:t>Accuracy while training the model</a:t>
            </a:r>
            <a:endParaRPr lang="en-IN" dirty="0">
              <a:latin typeface="Times New Roman" pitchFamily="18" charset="0"/>
              <a:cs typeface="Times New Roman" pitchFamily="18" charset="0"/>
            </a:endParaRPr>
          </a:p>
        </p:txBody>
      </p:sp>
      <p:pic>
        <p:nvPicPr>
          <p:cNvPr id="4" name="Picture 3" descr="C:\Users\SRI\Downloads\Screenshot (89).png"/>
          <p:cNvPicPr/>
          <p:nvPr/>
        </p:nvPicPr>
        <p:blipFill>
          <a:blip r:embed="rId2"/>
          <a:srcRect/>
          <a:stretch>
            <a:fillRect/>
          </a:stretch>
        </p:blipFill>
        <p:spPr bwMode="auto">
          <a:xfrm>
            <a:off x="1142976" y="1214422"/>
            <a:ext cx="6929486" cy="4500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sz="2900" dirty="0" smtClean="0">
                <a:latin typeface="Times New Roman" pitchFamily="18" charset="0"/>
                <a:cs typeface="Times New Roman" pitchFamily="18" charset="0"/>
              </a:rPr>
              <a:t>Online learning is arguably the greatest revolution in contemporary education.</a:t>
            </a:r>
          </a:p>
          <a:p>
            <a:r>
              <a:rPr lang="en-IN" sz="2900" dirty="0" smtClean="0">
                <a:latin typeface="Times New Roman" pitchFamily="18" charset="0"/>
                <a:cs typeface="Times New Roman" pitchFamily="18" charset="0"/>
              </a:rPr>
              <a:t>Online </a:t>
            </a:r>
            <a:r>
              <a:rPr lang="en-IN" sz="2900" dirty="0">
                <a:latin typeface="Times New Roman" pitchFamily="18" charset="0"/>
                <a:cs typeface="Times New Roman" pitchFamily="18" charset="0"/>
              </a:rPr>
              <a:t>education overcomes the biggest drawback of correspondence course, </a:t>
            </a:r>
            <a:r>
              <a:rPr lang="en-IN" sz="2900" dirty="0" smtClean="0">
                <a:latin typeface="Times New Roman" pitchFamily="18" charset="0"/>
                <a:cs typeface="Times New Roman" pitchFamily="18" charset="0"/>
              </a:rPr>
              <a:t>time </a:t>
            </a:r>
            <a:r>
              <a:rPr lang="en-IN" sz="2900" dirty="0">
                <a:latin typeface="Times New Roman" pitchFamily="18" charset="0"/>
                <a:cs typeface="Times New Roman" pitchFamily="18" charset="0"/>
              </a:rPr>
              <a:t>and allows the students to interact not only with the instructor but with the other students in the class in real time. Online education has emerged triumphant and has been proven to be viable education choice in its every right. </a:t>
            </a:r>
            <a:endParaRPr lang="en-IN" sz="2900" dirty="0" smtClean="0">
              <a:latin typeface="Times New Roman" pitchFamily="18" charset="0"/>
              <a:cs typeface="Times New Roman" pitchFamily="18" charset="0"/>
            </a:endParaRPr>
          </a:p>
          <a:p>
            <a:r>
              <a:rPr lang="en-IN" sz="2900" dirty="0" smtClean="0">
                <a:latin typeface="Times New Roman" pitchFamily="18" charset="0"/>
                <a:cs typeface="Times New Roman" pitchFamily="18" charset="0"/>
              </a:rPr>
              <a:t>Considering </a:t>
            </a:r>
            <a:r>
              <a:rPr lang="en-IN" sz="2900" dirty="0">
                <a:latin typeface="Times New Roman" pitchFamily="18" charset="0"/>
                <a:cs typeface="Times New Roman" pitchFamily="18" charset="0"/>
              </a:rPr>
              <a:t>all the factors related to online education the most important drawback of eLearning is student's attention span which has proven to be a major hindrance in terms of student's academic performance. </a:t>
            </a:r>
          </a:p>
          <a:p>
            <a:r>
              <a:rPr lang="en-IN" sz="2900" dirty="0">
                <a:latin typeface="Times New Roman" pitchFamily="18" charset="0"/>
                <a:cs typeface="Times New Roman" pitchFamily="18" charset="0"/>
              </a:rPr>
              <a:t>The purpose of our project is to create a mechanism wherein we will be able to predict the attention span of a student in a video lecture. </a:t>
            </a:r>
          </a:p>
          <a:p>
            <a:endParaRPr lang="en-IN" dirty="0"/>
          </a:p>
        </p:txBody>
      </p:sp>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pPr>
              <a:buNone/>
            </a:pPr>
            <a:r>
              <a:rPr lang="en-IN" sz="2400" b="1" dirty="0">
                <a:latin typeface="Times New Roman" pitchFamily="18" charset="0"/>
                <a:cs typeface="Times New Roman" pitchFamily="18" charset="0"/>
              </a:rPr>
              <a:t>Testing </a:t>
            </a:r>
            <a:endParaRPr lang="en-IN" sz="2400"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Load the model and label </a:t>
            </a:r>
            <a:r>
              <a:rPr lang="en-IN" sz="2400" dirty="0" err="1" smtClean="0">
                <a:latin typeface="Times New Roman" pitchFamily="18" charset="0"/>
                <a:cs typeface="Times New Roman" pitchFamily="18" charset="0"/>
              </a:rPr>
              <a:t>binarizer</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lvl="0"/>
            <a:r>
              <a:rPr lang="en-IN" sz="2400" dirty="0">
                <a:latin typeface="Times New Roman" pitchFamily="18" charset="0"/>
                <a:cs typeface="Times New Roman" pitchFamily="18" charset="0"/>
              </a:rPr>
              <a:t>Provide the path of student’s video to be tested</a:t>
            </a:r>
          </a:p>
          <a:p>
            <a:pPr lvl="0"/>
            <a:r>
              <a:rPr lang="en-IN" sz="2400" dirty="0">
                <a:latin typeface="Times New Roman" pitchFamily="18" charset="0"/>
                <a:cs typeface="Times New Roman" pitchFamily="18" charset="0"/>
              </a:rPr>
              <a:t>Read frames from the video stream and pre-process each frame</a:t>
            </a:r>
          </a:p>
          <a:p>
            <a:pPr lvl="0"/>
            <a:r>
              <a:rPr lang="en-IN" sz="2400" dirty="0">
                <a:latin typeface="Times New Roman" pitchFamily="18" charset="0"/>
                <a:cs typeface="Times New Roman" pitchFamily="18" charset="0"/>
              </a:rPr>
              <a:t>Make predictions on the current frame</a:t>
            </a:r>
          </a:p>
          <a:p>
            <a:pPr lvl="0"/>
            <a:r>
              <a:rPr lang="en-IN" sz="2400" dirty="0">
                <a:latin typeface="Times New Roman" pitchFamily="18" charset="0"/>
                <a:cs typeface="Times New Roman" pitchFamily="18" charset="0"/>
              </a:rPr>
              <a:t>Find the label with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the largest corresponding probability across the average predictions</a:t>
            </a:r>
          </a:p>
          <a:p>
            <a:pPr lvl="0"/>
            <a:r>
              <a:rPr lang="en-IN" sz="2400" dirty="0">
                <a:latin typeface="Times New Roman" pitchFamily="18" charset="0"/>
                <a:cs typeface="Times New Roman" pitchFamily="18" charset="0"/>
              </a:rPr>
              <a:t>Draw the prediction on the output frame</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Testing is the process of evaluating a system or its components with the intent to find whether it satisfies the specified requirements or not.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It is one of the main stages of project development life cycle to provide our cessation utilize with information about the quality of the application. It can be either done manually or using automated tools</a:t>
            </a:r>
            <a:r>
              <a:rPr lang="en-IN" sz="2400" dirty="0" smtClean="0">
                <a:latin typeface="Times New Roman" pitchFamily="18" charset="0"/>
                <a:cs typeface="Times New Roman" pitchFamily="18" charset="0"/>
              </a:rPr>
              <a:t>.</a:t>
            </a:r>
          </a:p>
          <a:p>
            <a:pPr>
              <a:buNone/>
            </a:pPr>
            <a:r>
              <a:rPr lang="en-IN" sz="2400" b="1" dirty="0" smtClean="0">
                <a:latin typeface="Times New Roman" pitchFamily="18" charset="0"/>
                <a:cs typeface="Times New Roman" pitchFamily="18" charset="0"/>
              </a:rPr>
              <a:t>	Unit testing</a:t>
            </a:r>
          </a:p>
          <a:p>
            <a:pP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Type of software testing where individual units/ components of a software are tested. Unit Testing of software applications is done during the development of an application</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SYSTEM TESTING</a:t>
            </a:r>
            <a:endParaRPr lang="en-IN"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28604"/>
            <a:ext cx="8229600" cy="5500726"/>
          </a:xfrm>
        </p:spPr>
        <p:txBody>
          <a:bodyPr/>
          <a:lstStyle/>
          <a:p>
            <a:pPr>
              <a:buNone/>
            </a:pPr>
            <a:r>
              <a:rPr lang="en-IN" sz="2400" dirty="0" smtClean="0"/>
              <a:t>	</a:t>
            </a:r>
            <a:r>
              <a:rPr lang="en-IN" sz="2400" dirty="0" smtClean="0">
                <a:latin typeface="Times New Roman" pitchFamily="18" charset="0"/>
                <a:cs typeface="Times New Roman" pitchFamily="18" charset="0"/>
              </a:rPr>
              <a:t>Various </a:t>
            </a:r>
            <a:r>
              <a:rPr lang="en-IN" sz="2400" dirty="0">
                <a:latin typeface="Times New Roman" pitchFamily="18" charset="0"/>
                <a:cs typeface="Times New Roman" pitchFamily="18" charset="0"/>
              </a:rPr>
              <a:t>errors encountered in the development stage of the </a:t>
            </a: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model </a:t>
            </a:r>
            <a:r>
              <a:rPr lang="en-IN" sz="2400" dirty="0">
                <a:latin typeface="Times New Roman" pitchFamily="18" charset="0"/>
                <a:cs typeface="Times New Roman" pitchFamily="18" charset="0"/>
              </a:rPr>
              <a:t>are:</a:t>
            </a:r>
          </a:p>
          <a:p>
            <a:pPr>
              <a:buNone/>
            </a:pPr>
            <a:r>
              <a:rPr lang="en-IN" sz="2400" dirty="0" smtClean="0">
                <a:latin typeface="Times New Roman" pitchFamily="18" charset="0"/>
                <a:cs typeface="Times New Roman" pitchFamily="18" charset="0"/>
              </a:rPr>
              <a:t>	</a:t>
            </a:r>
          </a:p>
          <a:p>
            <a:pPr>
              <a:buNone/>
            </a:pPr>
            <a:endParaRPr lang="en-IN" sz="24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error arises when the specified module is not installed in the system. To resolve this error install the specified model according to the python version. If cv2 is already installed and still the above error occurs the python version may not be compatible.</a:t>
            </a:r>
          </a:p>
          <a:p>
            <a:endParaRPr lang="en-IN" dirty="0"/>
          </a:p>
        </p:txBody>
      </p:sp>
      <p:pic>
        <p:nvPicPr>
          <p:cNvPr id="6" name="Picture 5"/>
          <p:cNvPicPr/>
          <p:nvPr/>
        </p:nvPicPr>
        <p:blipFill>
          <a:blip r:embed="rId2"/>
          <a:srcRect t="9091" r="1105"/>
          <a:stretch>
            <a:fillRect/>
          </a:stretch>
        </p:blipFill>
        <p:spPr bwMode="auto">
          <a:xfrm>
            <a:off x="857224" y="1643050"/>
            <a:ext cx="7143800" cy="142876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29198"/>
            <a:ext cx="8229600" cy="1196965"/>
          </a:xfrm>
        </p:spPr>
        <p:txBody>
          <a:bodyPr>
            <a:normAutofit/>
          </a:bodyPr>
          <a:lstStyle/>
          <a:p>
            <a:pPr>
              <a:buNone/>
            </a:pPr>
            <a:r>
              <a:rPr lang="en-IN" sz="2800" dirty="0" smtClean="0">
                <a:latin typeface="Times New Roman" pitchFamily="18" charset="0"/>
                <a:cs typeface="Times New Roman" pitchFamily="18" charset="0"/>
              </a:rPr>
              <a:t>	This </a:t>
            </a:r>
            <a:r>
              <a:rPr lang="en-IN" sz="2800" dirty="0">
                <a:latin typeface="Times New Roman" pitchFamily="18" charset="0"/>
                <a:cs typeface="Times New Roman" pitchFamily="18" charset="0"/>
              </a:rPr>
              <a:t>error arises when we try to mix numbers and </a:t>
            </a:r>
            <a:r>
              <a:rPr lang="en-IN" sz="2800" dirty="0" smtClean="0">
                <a:latin typeface="Times New Roman" pitchFamily="18" charset="0"/>
                <a:cs typeface="Times New Roman" pitchFamily="18" charset="0"/>
              </a:rPr>
              <a:t>strings.</a:t>
            </a:r>
            <a:endParaRPr lang="en-IN" sz="28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785786" y="428604"/>
            <a:ext cx="7286676" cy="428628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None/>
            </a:pPr>
            <a:r>
              <a:rPr lang="en-IN" b="1" dirty="0" smtClean="0">
                <a:latin typeface="Times New Roman" pitchFamily="18" charset="0"/>
                <a:cs typeface="Times New Roman" pitchFamily="18" charset="0"/>
              </a:rPr>
              <a:t>Integration </a:t>
            </a:r>
            <a:r>
              <a:rPr lang="en-IN" b="1" dirty="0">
                <a:latin typeface="Times New Roman" pitchFamily="18" charset="0"/>
                <a:cs typeface="Times New Roman" pitchFamily="18" charset="0"/>
              </a:rPr>
              <a:t>testing:</a:t>
            </a:r>
            <a:endParaRPr lang="en-IN" dirty="0">
              <a:latin typeface="Times New Roman" pitchFamily="18" charset="0"/>
              <a:cs typeface="Times New Roman" pitchFamily="18" charset="0"/>
            </a:endParaRPr>
          </a:p>
          <a:p>
            <a:r>
              <a:rPr lang="en-IN" sz="2400" dirty="0">
                <a:latin typeface="Times New Roman" pitchFamily="18" charset="0"/>
                <a:cs typeface="Times New Roman" pitchFamily="18" charset="0"/>
              </a:rPr>
              <a:t>Integration testing</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is a level of software testing where individual units are combined and tested as a group. The purpose of this level of testing is to expose faults in the interaction between integrated units. </a:t>
            </a:r>
          </a:p>
          <a:p>
            <a:r>
              <a:rPr lang="en-IN" sz="2400" dirty="0">
                <a:latin typeface="Times New Roman" pitchFamily="18" charset="0"/>
                <a:cs typeface="Times New Roman" pitchFamily="18" charset="0"/>
              </a:rPr>
              <a:t>When the instructor wants to detect the attention of a student, the student’s path is given as the input to the model thereby we obtain a video with the level of attention as a number prefixed with the label obtained. </a:t>
            </a:r>
          </a:p>
          <a:p>
            <a:pPr>
              <a:buNone/>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IN" sz="2800" dirty="0" smtClean="0">
                <a:latin typeface="Times New Roman" pitchFamily="18" charset="0"/>
                <a:cs typeface="Times New Roman" pitchFamily="18" charset="0"/>
              </a:rPr>
              <a:t>Some of the screenshots of students whose attention span is detected are:</a:t>
            </a:r>
          </a:p>
          <a:p>
            <a:endParaRPr lang="en-IN" dirty="0"/>
          </a:p>
        </p:txBody>
      </p:sp>
      <p:pic>
        <p:nvPicPr>
          <p:cNvPr id="4" name="Content Placeholder 3"/>
          <p:cNvPicPr>
            <a:picLocks/>
          </p:cNvPicPr>
          <p:nvPr/>
        </p:nvPicPr>
        <p:blipFill>
          <a:blip r:embed="rId2"/>
          <a:srcRect/>
          <a:stretch>
            <a:fillRect/>
          </a:stretch>
        </p:blipFill>
        <p:spPr bwMode="auto">
          <a:xfrm>
            <a:off x="500034" y="1785926"/>
            <a:ext cx="3857652" cy="4000528"/>
          </a:xfrm>
          <a:prstGeom prst="rect">
            <a:avLst/>
          </a:prstGeom>
          <a:noFill/>
          <a:ln w="9525">
            <a:noFill/>
            <a:miter lim="800000"/>
            <a:headEnd/>
            <a:tailEnd/>
          </a:ln>
        </p:spPr>
      </p:pic>
      <p:pic>
        <p:nvPicPr>
          <p:cNvPr id="5" name="Picture 4"/>
          <p:cNvPicPr/>
          <p:nvPr/>
        </p:nvPicPr>
        <p:blipFill>
          <a:blip r:embed="rId3"/>
          <a:srcRect r="1237" b="1630"/>
          <a:stretch>
            <a:fillRect/>
          </a:stretch>
        </p:blipFill>
        <p:spPr bwMode="auto">
          <a:xfrm>
            <a:off x="4786314" y="1785926"/>
            <a:ext cx="3961038" cy="39290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85720" y="1142984"/>
            <a:ext cx="3977640" cy="457203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560872" y="1142984"/>
            <a:ext cx="4368846" cy="4572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571472" y="1285860"/>
            <a:ext cx="3962399" cy="4071966"/>
          </a:xfrm>
          <a:prstGeom prst="rect">
            <a:avLst/>
          </a:prstGeom>
          <a:noFill/>
          <a:ln w="9525">
            <a:noFill/>
            <a:miter lim="800000"/>
            <a:headEnd/>
            <a:tailEnd/>
          </a:ln>
        </p:spPr>
      </p:pic>
      <p:pic>
        <p:nvPicPr>
          <p:cNvPr id="5" name="Content Placeholder 4"/>
          <p:cNvPicPr>
            <a:picLocks noGrp="1"/>
          </p:cNvPicPr>
          <p:nvPr>
            <p:ph idx="1"/>
          </p:nvPr>
        </p:nvPicPr>
        <p:blipFill>
          <a:blip r:embed="rId3"/>
          <a:srcRect/>
          <a:stretch>
            <a:fillRect/>
          </a:stretch>
        </p:blipFill>
        <p:spPr bwMode="auto">
          <a:xfrm>
            <a:off x="4857752" y="1285860"/>
            <a:ext cx="4061460" cy="4143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sz="2400" dirty="0">
                <a:latin typeface="Times New Roman" pitchFamily="18" charset="0"/>
                <a:cs typeface="Times New Roman" pitchFamily="18" charset="0"/>
              </a:rPr>
              <a:t>The model developed in this project monitors and measures the attention span of the learners in the instructor led online sessions by automatically recognizing students' affective states such as engagement, frustration, confusion and boredom frustration in e-learning environments. </a:t>
            </a:r>
          </a:p>
          <a:p>
            <a:r>
              <a:rPr lang="en-IN" sz="2400" dirty="0">
                <a:latin typeface="Times New Roman" pitchFamily="18" charset="0"/>
                <a:cs typeface="Times New Roman" pitchFamily="18" charset="0"/>
              </a:rPr>
              <a:t>The model takes a video stream as input, converts it into multiple images, processes them, extracts labels from images, fits the model using ResNet-50 as the base model and compiles </a:t>
            </a: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This model is saved and used repetitively to test as well as differentiate the emotions of various students and thus gives the information regarding attention span of the student by analysing each image. </a:t>
            </a:r>
          </a:p>
          <a:p>
            <a:r>
              <a:rPr lang="en-IN" sz="2400" dirty="0">
                <a:latin typeface="Times New Roman" pitchFamily="18" charset="0"/>
                <a:cs typeface="Times New Roman" pitchFamily="18" charset="0"/>
              </a:rPr>
              <a:t>The proposed work can also be relevant to other application domains such as advertising, gaming and entertainment, where these affective states are important. </a:t>
            </a:r>
          </a:p>
          <a:p>
            <a:endParaRPr lang="en-IN" dirty="0"/>
          </a:p>
        </p:txBody>
      </p:sp>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The algorithm that has been developed in this project is a basic approach to what can be considered as huge component. Future enhancements for this attention span detection algorithm include capturing videos from the live session, feed and processing it in real-time using web camera of the students’ laptop. Also, a Graphical User Interface can be created which enables an instructor to detect the attention of the students just by clicking on the respective name or roll number or the student instead of changing the path in the testing code. </a:t>
            </a:r>
          </a:p>
          <a:p>
            <a:r>
              <a:rPr lang="en-IN" sz="2000" dirty="0">
                <a:latin typeface="Times New Roman" pitchFamily="18" charset="0"/>
                <a:cs typeface="Times New Roman" pitchFamily="18" charset="0"/>
              </a:rPr>
              <a:t>On successfully testing the videos of the students to detect the attention span we obtained an accuracy of almost </a:t>
            </a:r>
            <a:r>
              <a:rPr lang="en-IN" sz="2000" dirty="0" smtClean="0">
                <a:latin typeface="Times New Roman" pitchFamily="18" charset="0"/>
                <a:cs typeface="Times New Roman" pitchFamily="18" charset="0"/>
              </a:rPr>
              <a:t>70%. </a:t>
            </a:r>
            <a:r>
              <a:rPr lang="en-IN" sz="2000" dirty="0">
                <a:latin typeface="Times New Roman" pitchFamily="18" charset="0"/>
                <a:cs typeface="Times New Roman" pitchFamily="18" charset="0"/>
              </a:rPr>
              <a:t>The model can be made more accurate by training more videos from the dataset into the system. </a:t>
            </a:r>
            <a:r>
              <a:rPr lang="en-IN" sz="2000" dirty="0" smtClean="0">
                <a:latin typeface="Times New Roman" pitchFamily="18" charset="0"/>
                <a:cs typeface="Times New Roman" pitchFamily="18" charset="0"/>
              </a:rPr>
              <a:t>By </a:t>
            </a:r>
            <a:r>
              <a:rPr lang="en-IN" sz="2000" dirty="0">
                <a:latin typeface="Times New Roman" pitchFamily="18" charset="0"/>
                <a:cs typeface="Times New Roman" pitchFamily="18" charset="0"/>
              </a:rPr>
              <a:t>integrating all these enhancements the project could be more presentable and accurate. </a:t>
            </a:r>
          </a:p>
        </p:txBody>
      </p:sp>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FUTURE ENHANCEMENTS</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5429264"/>
          </a:xfrm>
        </p:spPr>
        <p:txBody>
          <a:bodyPr>
            <a:normAutofit/>
          </a:bodyPr>
          <a:lstStyle/>
          <a:p>
            <a:pPr algn="just"/>
            <a:r>
              <a:rPr lang="en-IN" sz="2000" dirty="0">
                <a:latin typeface="Times New Roman" pitchFamily="18" charset="0"/>
                <a:cs typeface="Times New Roman" pitchFamily="18" charset="0"/>
              </a:rPr>
              <a:t>The dataset consists of videos of ninety five students, the video on the whole is about 30 hours and each video is divided into exactly ten seconds. Our project starts by converting these videos to data frames; from each video we extract ten images as data frames. These data frames are given labels and converted into arrays for further processing.</a:t>
            </a:r>
          </a:p>
          <a:p>
            <a:pPr algn="just"/>
            <a:r>
              <a:rPr lang="en-IN" sz="2000" dirty="0">
                <a:latin typeface="Times New Roman" pitchFamily="18" charset="0"/>
                <a:cs typeface="Times New Roman" pitchFamily="18" charset="0"/>
              </a:rPr>
              <a:t>The model is created using ResNet-50 which is a convolutional neural network and is saved for further testing. </a:t>
            </a:r>
          </a:p>
          <a:p>
            <a:pPr algn="just"/>
            <a:r>
              <a:rPr lang="en-IN" sz="2000" dirty="0">
                <a:latin typeface="Times New Roman" pitchFamily="18" charset="0"/>
                <a:cs typeface="Times New Roman" pitchFamily="18" charset="0"/>
              </a:rPr>
              <a:t>The testing process requires loading the model and labels that were saved. A video is given as an input to detect the attention span of the student. The input video is converted to data frames and each data frame is processed. The classified output label will be displayed along with the video.</a:t>
            </a:r>
          </a:p>
        </p:txBody>
      </p:sp>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PROPOSED SYSTEM</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00306"/>
            <a:ext cx="8229600" cy="3625857"/>
          </a:xfrm>
        </p:spPr>
        <p:txBody>
          <a:bodyPr>
            <a:normAutofit/>
          </a:bodyPr>
          <a:lstStyle/>
          <a:p>
            <a:pPr algn="ctr">
              <a:buNone/>
            </a:pPr>
            <a:endParaRPr lang="en-IN" sz="2800" dirty="0">
              <a:latin typeface="Times New Roman" pitchFamily="18" charset="0"/>
              <a:cs typeface="Times New Roman" pitchFamily="18" charset="0"/>
            </a:endParaRPr>
          </a:p>
          <a:p>
            <a:pPr algn="ctr">
              <a:buNone/>
            </a:pPr>
            <a:r>
              <a:rPr lang="en-US" sz="2800" dirty="0" err="1" smtClean="0">
                <a:latin typeface="Times New Roman" pitchFamily="18" charset="0"/>
                <a:cs typeface="Times New Roman" pitchFamily="18" charset="0"/>
              </a:rPr>
              <a:t>Pooja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Ailani</a:t>
            </a:r>
            <a:r>
              <a:rPr lang="en-US" sz="2800" dirty="0" smtClean="0">
                <a:latin typeface="Times New Roman" pitchFamily="18" charset="0"/>
                <a:cs typeface="Times New Roman" pitchFamily="18" charset="0"/>
              </a:rPr>
              <a:t> - 16BD1A05A6</a:t>
            </a:r>
            <a:endParaRPr lang="en-IN" sz="2800" dirty="0">
              <a:latin typeface="Times New Roman" pitchFamily="18" charset="0"/>
              <a:cs typeface="Times New Roman" pitchFamily="18" charset="0"/>
            </a:endParaRPr>
          </a:p>
          <a:p>
            <a:pPr algn="ctr">
              <a:buNone/>
            </a:pPr>
            <a:r>
              <a:rPr lang="en-US" sz="2800" dirty="0" err="1" smtClean="0">
                <a:latin typeface="Times New Roman" pitchFamily="18" charset="0"/>
                <a:cs typeface="Times New Roman" pitchFamily="18" charset="0"/>
              </a:rPr>
              <a:t>Gayathri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Sarapu</a:t>
            </a:r>
            <a:r>
              <a:rPr lang="en-US" sz="2800" dirty="0" smtClean="0">
                <a:latin typeface="Times New Roman" pitchFamily="18" charset="0"/>
                <a:cs typeface="Times New Roman" pitchFamily="18" charset="0"/>
              </a:rPr>
              <a:t> - 16BD1A05B3</a:t>
            </a:r>
            <a:endParaRPr lang="en-IN" sz="2800" dirty="0">
              <a:latin typeface="Times New Roman" pitchFamily="18" charset="0"/>
              <a:cs typeface="Times New Roman" pitchFamily="18" charset="0"/>
            </a:endParaRPr>
          </a:p>
          <a:p>
            <a:pPr algn="ctr">
              <a:buNone/>
            </a:pPr>
            <a:endParaRPr lang="en-IN"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2725734"/>
          </a:xfrm>
        </p:spPr>
        <p:txBody>
          <a:bodyPr>
            <a:noAutofit/>
          </a:bodyPr>
          <a:lstStyle/>
          <a:p>
            <a:pPr algn="ctr"/>
            <a:r>
              <a:rPr lang="en-IN" sz="7200" b="1" dirty="0" smtClean="0">
                <a:latin typeface="Times New Roman" pitchFamily="18" charset="0"/>
                <a:cs typeface="Times New Roman" pitchFamily="18" charset="0"/>
              </a:rPr>
              <a:t>THANK YOU</a:t>
            </a:r>
            <a:endParaRPr lang="en-IN" sz="7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800" dirty="0">
                <a:latin typeface="Times New Roman" pitchFamily="18" charset="0"/>
                <a:cs typeface="Times New Roman" pitchFamily="18" charset="0"/>
              </a:rPr>
              <a:t>Converting the video </a:t>
            </a:r>
            <a:endParaRPr lang="en-IN" sz="2800" dirty="0" smtClean="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stream into </a:t>
            </a:r>
            <a:r>
              <a:rPr lang="en-IN" sz="2800" dirty="0">
                <a:latin typeface="Times New Roman" pitchFamily="18" charset="0"/>
                <a:cs typeface="Times New Roman" pitchFamily="18" charset="0"/>
              </a:rPr>
              <a:t>Images</a:t>
            </a:r>
          </a:p>
          <a:p>
            <a:r>
              <a:rPr lang="en-IN" sz="2800" dirty="0">
                <a:latin typeface="Times New Roman" pitchFamily="18" charset="0"/>
                <a:cs typeface="Times New Roman" pitchFamily="18" charset="0"/>
              </a:rPr>
              <a:t>Processing the </a:t>
            </a:r>
            <a:r>
              <a:rPr lang="en-IN" sz="2800" dirty="0" smtClean="0">
                <a:latin typeface="Times New Roman" pitchFamily="18" charset="0"/>
                <a:cs typeface="Times New Roman" pitchFamily="18" charset="0"/>
              </a:rPr>
              <a:t>images</a:t>
            </a: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Differentiate between </a:t>
            </a:r>
            <a:endParaRPr lang="en-IN" sz="2800" dirty="0" smtClean="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different emotions</a:t>
            </a:r>
          </a:p>
          <a:p>
            <a:r>
              <a:rPr lang="en-IN" sz="2800" dirty="0" smtClean="0">
                <a:latin typeface="Times New Roman" pitchFamily="18" charset="0"/>
                <a:cs typeface="Times New Roman" pitchFamily="18" charset="0"/>
              </a:rPr>
              <a:t>Predict </a:t>
            </a:r>
            <a:r>
              <a:rPr lang="en-IN" sz="2800" dirty="0">
                <a:latin typeface="Times New Roman" pitchFamily="18" charset="0"/>
                <a:cs typeface="Times New Roman" pitchFamily="18" charset="0"/>
              </a:rPr>
              <a:t>the emotion of 	</a:t>
            </a:r>
            <a:endParaRPr lang="en-IN" sz="2800" dirty="0" smtClean="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the student </a:t>
            </a:r>
            <a:r>
              <a:rPr lang="en-IN" sz="2800" dirty="0">
                <a:latin typeface="Times New Roman" pitchFamily="18" charset="0"/>
                <a:cs typeface="Times New Roman" pitchFamily="18" charset="0"/>
              </a:rPr>
              <a:t>when video </a:t>
            </a:r>
            <a:endParaRPr lang="en-IN" sz="2800" dirty="0" smtClean="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is </a:t>
            </a:r>
            <a:r>
              <a:rPr lang="en-IN" sz="2800" dirty="0">
                <a:latin typeface="Times New Roman" pitchFamily="18" charset="0"/>
                <a:cs typeface="Times New Roman" pitchFamily="18" charset="0"/>
              </a:rPr>
              <a:t>given</a:t>
            </a:r>
          </a:p>
          <a:p>
            <a:endParaRPr lang="en-IN" dirty="0"/>
          </a:p>
        </p:txBody>
      </p:sp>
      <p:sp>
        <p:nvSpPr>
          <p:cNvPr id="2" name="Title 1"/>
          <p:cNvSpPr>
            <a:spLocks noGrp="1"/>
          </p:cNvSpPr>
          <p:nvPr>
            <p:ph type="title"/>
          </p:nvPr>
        </p:nvSpPr>
        <p:spPr/>
        <p:txBody>
          <a:bodyPr>
            <a:normAutofit/>
          </a:bodyPr>
          <a:lstStyle/>
          <a:p>
            <a:pPr algn="ctr"/>
            <a:r>
              <a:rPr lang="en-IN" sz="3800" b="1" dirty="0" smtClean="0">
                <a:latin typeface="Times New Roman" pitchFamily="18" charset="0"/>
                <a:cs typeface="Times New Roman" pitchFamily="18" charset="0"/>
              </a:rPr>
              <a:t>FUNCTIONAL REQUIREMENTS</a:t>
            </a:r>
            <a:endParaRPr lang="en-IN" sz="3800" b="1" dirty="0">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2"/>
          <a:srcRect/>
          <a:stretch>
            <a:fillRect/>
          </a:stretch>
        </p:blipFill>
        <p:spPr bwMode="auto">
          <a:xfrm>
            <a:off x="5143504" y="1643050"/>
            <a:ext cx="3000396" cy="1857388"/>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5143504" y="4000504"/>
            <a:ext cx="3286148" cy="2214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sz="2800" dirty="0">
                <a:latin typeface="Times New Roman" pitchFamily="18" charset="0"/>
                <a:cs typeface="Times New Roman" pitchFamily="18" charset="0"/>
              </a:rPr>
              <a:t>Should accept huge datasets. </a:t>
            </a:r>
          </a:p>
          <a:p>
            <a:pPr lvl="0"/>
            <a:r>
              <a:rPr lang="en-IN" sz="2800" dirty="0">
                <a:latin typeface="Times New Roman" pitchFamily="18" charset="0"/>
                <a:cs typeface="Times New Roman" pitchFamily="18" charset="0"/>
              </a:rPr>
              <a:t>Should work on any platform. </a:t>
            </a:r>
          </a:p>
          <a:p>
            <a:pPr lvl="0"/>
            <a:r>
              <a:rPr lang="en-IN" sz="2800" dirty="0">
                <a:latin typeface="Times New Roman" pitchFamily="18" charset="0"/>
                <a:cs typeface="Times New Roman" pitchFamily="18" charset="0"/>
              </a:rPr>
              <a:t>Response time for each prediction </a:t>
            </a:r>
            <a:endParaRPr lang="en-IN" sz="2800" dirty="0" smtClean="0">
              <a:latin typeface="Times New Roman" pitchFamily="18" charset="0"/>
              <a:cs typeface="Times New Roman" pitchFamily="18" charset="0"/>
            </a:endParaRPr>
          </a:p>
          <a:p>
            <a:pPr lvl="0">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should </a:t>
            </a:r>
            <a:r>
              <a:rPr lang="en-IN" sz="2800" dirty="0">
                <a:latin typeface="Times New Roman" pitchFamily="18" charset="0"/>
                <a:cs typeface="Times New Roman" pitchFamily="18" charset="0"/>
              </a:rPr>
              <a:t>be less. </a:t>
            </a:r>
          </a:p>
          <a:p>
            <a:pPr lvl="0"/>
            <a:r>
              <a:rPr lang="en-IN" sz="2800" dirty="0">
                <a:latin typeface="Times New Roman" pitchFamily="18" charset="0"/>
                <a:cs typeface="Times New Roman" pitchFamily="18" charset="0"/>
              </a:rPr>
              <a:t>The software should run smoothly </a:t>
            </a:r>
            <a:endParaRPr lang="en-IN" sz="2800" dirty="0" smtClean="0">
              <a:latin typeface="Times New Roman" pitchFamily="18" charset="0"/>
              <a:cs typeface="Times New Roman" pitchFamily="18" charset="0"/>
            </a:endParaRPr>
          </a:p>
          <a:p>
            <a:pPr lvl="0">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without </a:t>
            </a:r>
            <a:r>
              <a:rPr lang="en-IN" sz="2800" dirty="0">
                <a:latin typeface="Times New Roman" pitchFamily="18" charset="0"/>
                <a:cs typeface="Times New Roman" pitchFamily="18" charset="0"/>
              </a:rPr>
              <a:t>any glitches. </a:t>
            </a:r>
          </a:p>
          <a:p>
            <a:pPr lvl="0"/>
            <a:r>
              <a:rPr lang="en-IN" sz="2800" dirty="0">
                <a:latin typeface="Times New Roman" pitchFamily="18" charset="0"/>
                <a:cs typeface="Times New Roman" pitchFamily="18" charset="0"/>
              </a:rPr>
              <a:t>Should be adaptable to any level </a:t>
            </a:r>
            <a:endParaRPr lang="en-IN" sz="2800" dirty="0" smtClean="0">
              <a:latin typeface="Times New Roman" pitchFamily="18" charset="0"/>
              <a:cs typeface="Times New Roman" pitchFamily="18" charset="0"/>
            </a:endParaRPr>
          </a:p>
          <a:p>
            <a:pPr lvl="0">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of </a:t>
            </a:r>
            <a:r>
              <a:rPr lang="en-IN" sz="2800" dirty="0">
                <a:latin typeface="Times New Roman" pitchFamily="18" charset="0"/>
                <a:cs typeface="Times New Roman" pitchFamily="18" charset="0"/>
              </a:rPr>
              <a:t>mobile data/</a:t>
            </a:r>
            <a:r>
              <a:rPr lang="en-IN" sz="2800" dirty="0" err="1">
                <a:latin typeface="Times New Roman" pitchFamily="18" charset="0"/>
                <a:cs typeface="Times New Roman" pitchFamily="18" charset="0"/>
              </a:rPr>
              <a:t>wifi</a:t>
            </a:r>
            <a:r>
              <a:rPr lang="en-IN" sz="2800" dirty="0">
                <a:latin typeface="Times New Roman" pitchFamily="18" charset="0"/>
                <a:cs typeface="Times New Roman" pitchFamily="18" charset="0"/>
              </a:rPr>
              <a:t>. </a:t>
            </a:r>
          </a:p>
          <a:p>
            <a:endParaRPr lang="en-IN" dirty="0"/>
          </a:p>
        </p:txBody>
      </p:sp>
      <p:sp>
        <p:nvSpPr>
          <p:cNvPr id="2" name="Title 1"/>
          <p:cNvSpPr>
            <a:spLocks noGrp="1"/>
          </p:cNvSpPr>
          <p:nvPr>
            <p:ph type="title"/>
          </p:nvPr>
        </p:nvSpPr>
        <p:spPr/>
        <p:txBody>
          <a:bodyPr>
            <a:normAutofit fontScale="90000"/>
          </a:bodyPr>
          <a:lstStyle/>
          <a:p>
            <a:pPr algn="ctr"/>
            <a:r>
              <a:rPr lang="en-IN" sz="3600" b="1" dirty="0" smtClean="0">
                <a:latin typeface="Times New Roman" pitchFamily="18" charset="0"/>
                <a:cs typeface="Times New Roman" pitchFamily="18" charset="0"/>
              </a:rPr>
              <a:t>NON FUNCTIONAL REQUIREMENTS</a:t>
            </a:r>
            <a:endParaRPr lang="en-IN" sz="3600"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6357950" y="1785926"/>
            <a:ext cx="2209800" cy="161925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5715008" y="4714884"/>
            <a:ext cx="3171825" cy="1666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buNone/>
            </a:pPr>
            <a:r>
              <a:rPr lang="en-IN" sz="2200" b="1" dirty="0" smtClean="0">
                <a:latin typeface="Times New Roman" pitchFamily="18" charset="0"/>
                <a:cs typeface="Times New Roman" pitchFamily="18" charset="0"/>
              </a:rPr>
              <a:t>HARDWARE REQUIREMENTS</a:t>
            </a:r>
          </a:p>
          <a:p>
            <a:r>
              <a:rPr lang="en-IN" sz="2200" dirty="0" smtClean="0">
                <a:latin typeface="Times New Roman" pitchFamily="18" charset="0"/>
                <a:cs typeface="Times New Roman" pitchFamily="18" charset="0"/>
              </a:rPr>
              <a:t>Processor</a:t>
            </a:r>
            <a:r>
              <a:rPr lang="en-IN" sz="2200" dirty="0">
                <a:latin typeface="Times New Roman" pitchFamily="18" charset="0"/>
                <a:cs typeface="Times New Roman" pitchFamily="18" charset="0"/>
              </a:rPr>
              <a:t>	:	</a:t>
            </a:r>
            <a:r>
              <a:rPr lang="en-IN" sz="2200" dirty="0" err="1">
                <a:latin typeface="Times New Roman" pitchFamily="18" charset="0"/>
                <a:cs typeface="Times New Roman" pitchFamily="18" charset="0"/>
              </a:rPr>
              <a:t>intel</a:t>
            </a:r>
            <a:r>
              <a:rPr lang="en-IN" sz="2200" dirty="0">
                <a:latin typeface="Times New Roman" pitchFamily="18" charset="0"/>
                <a:cs typeface="Times New Roman" pitchFamily="18" charset="0"/>
              </a:rPr>
              <a:t> Core i5 </a:t>
            </a:r>
          </a:p>
          <a:p>
            <a:pPr lvl="0"/>
            <a:r>
              <a:rPr lang="en-IN" sz="2200" dirty="0">
                <a:latin typeface="Times New Roman" pitchFamily="18" charset="0"/>
                <a:cs typeface="Times New Roman" pitchFamily="18" charset="0"/>
              </a:rPr>
              <a:t>Hard Disk	:	1TB </a:t>
            </a:r>
          </a:p>
          <a:p>
            <a:pPr lvl="0"/>
            <a:r>
              <a:rPr lang="en-IN" sz="2200" dirty="0">
                <a:latin typeface="Times New Roman" pitchFamily="18" charset="0"/>
                <a:cs typeface="Times New Roman" pitchFamily="18" charset="0"/>
              </a:rPr>
              <a:t>RAM	</a:t>
            </a:r>
            <a:r>
              <a:rPr lang="en-IN" sz="2200" dirty="0" smtClean="0">
                <a:latin typeface="Times New Roman" pitchFamily="18" charset="0"/>
                <a:cs typeface="Times New Roman" pitchFamily="18" charset="0"/>
              </a:rPr>
              <a:t>:</a:t>
            </a:r>
            <a:r>
              <a:rPr lang="en-IN" sz="2200" dirty="0">
                <a:latin typeface="Times New Roman" pitchFamily="18" charset="0"/>
                <a:cs typeface="Times New Roman" pitchFamily="18" charset="0"/>
              </a:rPr>
              <a:t>	8GB or more </a:t>
            </a:r>
          </a:p>
          <a:p>
            <a:pPr lvl="0"/>
            <a:r>
              <a:rPr lang="en-IN" sz="2200" dirty="0">
                <a:latin typeface="Times New Roman" pitchFamily="18" charset="0"/>
                <a:cs typeface="Times New Roman" pitchFamily="18" charset="0"/>
              </a:rPr>
              <a:t>GPU	</a:t>
            </a:r>
            <a:r>
              <a:rPr lang="en-IN" sz="2200" dirty="0" smtClean="0">
                <a:latin typeface="Times New Roman" pitchFamily="18" charset="0"/>
                <a:cs typeface="Times New Roman" pitchFamily="18" charset="0"/>
              </a:rPr>
              <a:t>:</a:t>
            </a:r>
            <a:r>
              <a:rPr lang="en-IN" sz="2200" dirty="0">
                <a:latin typeface="Times New Roman" pitchFamily="18" charset="0"/>
                <a:cs typeface="Times New Roman" pitchFamily="18" charset="0"/>
              </a:rPr>
              <a:t>	Intel® HD Graphics </a:t>
            </a:r>
            <a:r>
              <a:rPr lang="en-IN" sz="2200" dirty="0" smtClean="0">
                <a:latin typeface="Times New Roman" pitchFamily="18" charset="0"/>
                <a:cs typeface="Times New Roman" pitchFamily="18" charset="0"/>
              </a:rPr>
              <a:t>520</a:t>
            </a:r>
          </a:p>
          <a:p>
            <a:pPr>
              <a:buNone/>
            </a:pPr>
            <a:endParaRPr lang="en-IN" sz="2200" dirty="0" smtClean="0">
              <a:latin typeface="Times New Roman" pitchFamily="18" charset="0"/>
              <a:cs typeface="Times New Roman" pitchFamily="18" charset="0"/>
            </a:endParaRPr>
          </a:p>
          <a:p>
            <a:pPr>
              <a:buNone/>
            </a:pPr>
            <a:r>
              <a:rPr lang="en-IN" sz="2200" b="1" dirty="0" smtClean="0">
                <a:latin typeface="Times New Roman" pitchFamily="18" charset="0"/>
                <a:cs typeface="Times New Roman" pitchFamily="18" charset="0"/>
              </a:rPr>
              <a:t>SOFTWARE REQUIREMENTS</a:t>
            </a:r>
          </a:p>
          <a:p>
            <a:pPr lvl="0"/>
            <a:r>
              <a:rPr lang="en-IN" sz="2200" dirty="0" smtClean="0">
                <a:latin typeface="Times New Roman" pitchFamily="18" charset="0"/>
                <a:cs typeface="Times New Roman" pitchFamily="18" charset="0"/>
              </a:rPr>
              <a:t>Operating </a:t>
            </a:r>
            <a:r>
              <a:rPr lang="en-IN" sz="2200" dirty="0">
                <a:latin typeface="Times New Roman" pitchFamily="18" charset="0"/>
                <a:cs typeface="Times New Roman" pitchFamily="18" charset="0"/>
              </a:rPr>
              <a:t>System	:	Windows 8/10, Linux </a:t>
            </a:r>
          </a:p>
          <a:p>
            <a:pPr lvl="0"/>
            <a:r>
              <a:rPr lang="en-IN" sz="2200" dirty="0">
                <a:latin typeface="Times New Roman" pitchFamily="18" charset="0"/>
                <a:cs typeface="Times New Roman" pitchFamily="18" charset="0"/>
              </a:rPr>
              <a:t>Platform		:	Hadoop </a:t>
            </a:r>
          </a:p>
          <a:p>
            <a:pPr lvl="0"/>
            <a:r>
              <a:rPr lang="en-IN" sz="2200" dirty="0">
                <a:latin typeface="Times New Roman" pitchFamily="18" charset="0"/>
                <a:cs typeface="Times New Roman" pitchFamily="18" charset="0"/>
              </a:rPr>
              <a:t>Technology	</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	Python 3.7</a:t>
            </a:r>
          </a:p>
          <a:p>
            <a:pPr lvl="0"/>
            <a:r>
              <a:rPr lang="en-IN" sz="2200" dirty="0">
                <a:latin typeface="Times New Roman" pitchFamily="18" charset="0"/>
                <a:cs typeface="Times New Roman" pitchFamily="18" charset="0"/>
              </a:rPr>
              <a:t>IDE			:	</a:t>
            </a:r>
            <a:r>
              <a:rPr lang="en-IN" sz="2200" dirty="0" err="1">
                <a:latin typeface="Times New Roman" pitchFamily="18" charset="0"/>
                <a:cs typeface="Times New Roman" pitchFamily="18" charset="0"/>
              </a:rPr>
              <a:t>Spyder</a:t>
            </a:r>
            <a:endParaRPr lang="en-IN" sz="2200" dirty="0">
              <a:latin typeface="Times New Roman" pitchFamily="18" charset="0"/>
              <a:cs typeface="Times New Roman" pitchFamily="18" charset="0"/>
            </a:endParaRPr>
          </a:p>
          <a:p>
            <a:pPr lvl="0"/>
            <a:r>
              <a:rPr lang="en-IN" sz="2200" dirty="0">
                <a:latin typeface="Times New Roman" pitchFamily="18" charset="0"/>
                <a:cs typeface="Times New Roman" pitchFamily="18" charset="0"/>
              </a:rPr>
              <a:t>UML		</a:t>
            </a:r>
            <a:r>
              <a:rPr lang="en-IN" sz="2200" dirty="0" smtClean="0">
                <a:latin typeface="Times New Roman" pitchFamily="18" charset="0"/>
                <a:cs typeface="Times New Roman" pitchFamily="18" charset="0"/>
              </a:rPr>
              <a: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ArgoUML</a:t>
            </a:r>
            <a:endParaRPr lang="en-IN" sz="2200" dirty="0">
              <a:latin typeface="Times New Roman" pitchFamily="18" charset="0"/>
              <a:cs typeface="Times New Roman" pitchFamily="18" charset="0"/>
            </a:endParaRPr>
          </a:p>
          <a:p>
            <a:pPr>
              <a:buNone/>
            </a:pPr>
            <a:endParaRPr lang="en-IN" sz="22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normAutofit/>
          </a:bodyPr>
          <a:lstStyle/>
          <a:p>
            <a:pPr algn="ctr"/>
            <a:r>
              <a:rPr lang="en-IN" sz="4000" b="1" dirty="0" smtClean="0">
                <a:latin typeface="Times New Roman" pitchFamily="18" charset="0"/>
                <a:cs typeface="Times New Roman" pitchFamily="18" charset="0"/>
              </a:rPr>
              <a:t>SYSTEM REQUIREMENTS</a:t>
            </a:r>
            <a:endParaRPr lang="en-IN" sz="4000" b="1" dirty="0">
              <a:latin typeface="Times New Roman" pitchFamily="18" charset="0"/>
              <a:cs typeface="Times New Roman" pitchFamily="18" charset="0"/>
            </a:endParaRPr>
          </a:p>
        </p:txBody>
      </p:sp>
      <p:pic>
        <p:nvPicPr>
          <p:cNvPr id="5" name="Picture 1"/>
          <p:cNvPicPr>
            <a:picLocks noChangeAspect="1" noChangeArrowheads="1"/>
          </p:cNvPicPr>
          <p:nvPr/>
        </p:nvPicPr>
        <p:blipFill>
          <a:blip r:embed="rId2"/>
          <a:srcRect/>
          <a:stretch>
            <a:fillRect/>
          </a:stretch>
        </p:blipFill>
        <p:spPr bwMode="auto">
          <a:xfrm>
            <a:off x="6286512" y="1857364"/>
            <a:ext cx="2643206" cy="185738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b="1" dirty="0" smtClean="0">
                <a:latin typeface="Times New Roman" pitchFamily="18" charset="0"/>
                <a:cs typeface="Times New Roman" pitchFamily="18" charset="0"/>
              </a:rPr>
              <a:t>Use case diagram</a:t>
            </a:r>
            <a:endParaRPr lang="en-IN" b="1"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SYSTEM DESIGN</a:t>
            </a:r>
            <a:endParaRPr lang="en-IN"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3643306" y="1571612"/>
            <a:ext cx="5200656" cy="5072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buNone/>
            </a:pPr>
            <a:r>
              <a:rPr lang="en-IN" b="1" dirty="0" smtClean="0">
                <a:latin typeface="Times New Roman" pitchFamily="18" charset="0"/>
                <a:cs typeface="Times New Roman" pitchFamily="18" charset="0"/>
              </a:rPr>
              <a:t>Sequence diagram for training</a:t>
            </a:r>
            <a:endParaRPr lang="en-IN"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1142976" y="2143116"/>
            <a:ext cx="6858048" cy="32861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buNone/>
            </a:pPr>
            <a:r>
              <a:rPr lang="en-IN" b="1" dirty="0" smtClean="0">
                <a:latin typeface="Times New Roman" pitchFamily="18" charset="0"/>
                <a:cs typeface="Times New Roman" pitchFamily="18" charset="0"/>
              </a:rPr>
              <a:t>Sequence diagram for testing</a:t>
            </a:r>
          </a:p>
          <a:p>
            <a:endParaRPr lang="en-IN" dirty="0"/>
          </a:p>
        </p:txBody>
      </p:sp>
      <p:pic>
        <p:nvPicPr>
          <p:cNvPr id="4" name="Picture 3"/>
          <p:cNvPicPr/>
          <p:nvPr/>
        </p:nvPicPr>
        <p:blipFill>
          <a:blip r:embed="rId2"/>
          <a:srcRect/>
          <a:stretch>
            <a:fillRect/>
          </a:stretch>
        </p:blipFill>
        <p:spPr bwMode="auto">
          <a:xfrm>
            <a:off x="1428728" y="2149792"/>
            <a:ext cx="6215106" cy="30651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605</TotalTime>
  <Words>1078</Words>
  <Application>Microsoft Office PowerPoint</Application>
  <PresentationFormat>On-screen Show (4:3)</PresentationFormat>
  <Paragraphs>141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Attention Span Detection in Online Instructor Led Sessions</vt:lpstr>
      <vt:lpstr>INTRODUCTION</vt:lpstr>
      <vt:lpstr>PROPOSED SYSTEM</vt:lpstr>
      <vt:lpstr>FUNCTIONAL REQUIREMENTS</vt:lpstr>
      <vt:lpstr>NON FUNCTIONAL REQUIREMENTS</vt:lpstr>
      <vt:lpstr>SYSTEM REQUIREMENTS</vt:lpstr>
      <vt:lpstr>SYSTEM DESIGN</vt:lpstr>
      <vt:lpstr>Slide 8</vt:lpstr>
      <vt:lpstr>Slide 9</vt:lpstr>
      <vt:lpstr>Slide 10</vt:lpstr>
      <vt:lpstr>IMPLEMENTATION</vt:lpstr>
      <vt:lpstr>Examples of video snippets from dataset </vt:lpstr>
      <vt:lpstr>PACKAGES  USED</vt:lpstr>
      <vt:lpstr>CNN ALGORITHM</vt:lpstr>
      <vt:lpstr>Slide 15</vt:lpstr>
      <vt:lpstr>Layers of  CNN</vt:lpstr>
      <vt:lpstr>PSEUDO CODE</vt:lpstr>
      <vt:lpstr>Slide 18</vt:lpstr>
      <vt:lpstr>Slide 19</vt:lpstr>
      <vt:lpstr>Slide 20</vt:lpstr>
      <vt:lpstr>SYSTEM TESTING</vt:lpstr>
      <vt:lpstr>Slide 22</vt:lpstr>
      <vt:lpstr>Slide 23</vt:lpstr>
      <vt:lpstr>Slide 24</vt:lpstr>
      <vt:lpstr>Slide 25</vt:lpstr>
      <vt:lpstr>Slide 26</vt:lpstr>
      <vt:lpstr>Slide 27</vt:lpstr>
      <vt:lpstr>CONCLUSION</vt:lpstr>
      <vt:lpstr>FUTURE ENHANCEMENTS</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Span Detection in Online Instructor Led Sessions</dc:title>
  <dc:creator>HP</dc:creator>
  <cp:lastModifiedBy>POOJA AILANI</cp:lastModifiedBy>
  <cp:revision>54</cp:revision>
  <dcterms:created xsi:type="dcterms:W3CDTF">2020-04-18T04:23:11Z</dcterms:created>
  <dcterms:modified xsi:type="dcterms:W3CDTF">2020-05-20T06:38:33Z</dcterms:modified>
</cp:coreProperties>
</file>