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1054" r:id="rId2"/>
    <p:sldId id="1048" r:id="rId3"/>
    <p:sldId id="1042" r:id="rId4"/>
    <p:sldId id="1043" r:id="rId5"/>
    <p:sldId id="1060" r:id="rId6"/>
    <p:sldId id="1061" r:id="rId7"/>
    <p:sldId id="1057" r:id="rId8"/>
    <p:sldId id="1059" r:id="rId9"/>
    <p:sldId id="1063" r:id="rId10"/>
    <p:sldId id="1064" r:id="rId11"/>
    <p:sldId id="1065" r:id="rId12"/>
    <p:sldId id="1062" r:id="rId13"/>
    <p:sldId id="1066" r:id="rId14"/>
    <p:sldId id="1044" r:id="rId15"/>
    <p:sldId id="1046" r:id="rId16"/>
    <p:sldId id="1045" r:id="rId17"/>
    <p:sldId id="1047" r:id="rId18"/>
    <p:sldId id="1049" r:id="rId19"/>
    <p:sldId id="1050" r:id="rId20"/>
  </p:sldIdLst>
  <p:sldSz cx="9144000" cy="6858000" type="screen4x3"/>
  <p:notesSz cx="7010400" cy="92964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885">
          <p15:clr>
            <a:srgbClr val="A4A3A4"/>
          </p15:clr>
        </p15:guide>
        <p15:guide id="2" orient="horz" pos="2733">
          <p15:clr>
            <a:srgbClr val="A4A3A4"/>
          </p15:clr>
        </p15:guide>
        <p15:guide id="3" orient="horz">
          <p15:clr>
            <a:srgbClr val="A4A3A4"/>
          </p15:clr>
        </p15:guide>
        <p15:guide id="4" orient="horz" pos="576">
          <p15:clr>
            <a:srgbClr val="A4A3A4"/>
          </p15:clr>
        </p15:guide>
        <p15:guide id="5" orient="horz" pos="1490">
          <p15:clr>
            <a:srgbClr val="A4A3A4"/>
          </p15:clr>
        </p15:guide>
        <p15:guide id="6" orient="horz" pos="3520">
          <p15:clr>
            <a:srgbClr val="A4A3A4"/>
          </p15:clr>
        </p15:guide>
        <p15:guide id="7" orient="horz" pos="768">
          <p15:clr>
            <a:srgbClr val="A4A3A4"/>
          </p15:clr>
        </p15:guide>
        <p15:guide id="8" orient="horz" pos="3355">
          <p15:clr>
            <a:srgbClr val="A4A3A4"/>
          </p15:clr>
        </p15:guide>
        <p15:guide id="9" pos="5504">
          <p15:clr>
            <a:srgbClr val="A4A3A4"/>
          </p15:clr>
        </p15:guide>
        <p15:guide id="10" pos="4940">
          <p15:clr>
            <a:srgbClr val="A4A3A4"/>
          </p15:clr>
        </p15:guide>
        <p15:guide id="11" pos="568">
          <p15:clr>
            <a:srgbClr val="A4A3A4"/>
          </p15:clr>
        </p15:guide>
        <p15:guide id="12" pos="3696">
          <p15:clr>
            <a:srgbClr val="A4A3A4"/>
          </p15:clr>
        </p15:guide>
        <p15:guide id="13" pos="96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4958B"/>
    <a:srgbClr val="545F75"/>
    <a:srgbClr val="B8B8B8"/>
    <a:srgbClr val="663300"/>
    <a:srgbClr val="660066"/>
    <a:srgbClr val="FFFF00"/>
    <a:srgbClr val="2FB4C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82" autoAdjust="0"/>
    <p:restoredTop sz="94671" autoAdjust="0"/>
  </p:normalViewPr>
  <p:slideViewPr>
    <p:cSldViewPr snapToGrid="0">
      <p:cViewPr varScale="1">
        <p:scale>
          <a:sx n="91" d="100"/>
          <a:sy n="91" d="100"/>
        </p:scale>
        <p:origin x="1458" y="84"/>
      </p:cViewPr>
      <p:guideLst>
        <p:guide orient="horz" pos="3885"/>
        <p:guide orient="horz" pos="2733"/>
        <p:guide orient="horz"/>
        <p:guide orient="horz" pos="576"/>
        <p:guide orient="horz" pos="1490"/>
        <p:guide orient="horz" pos="3520"/>
        <p:guide orient="horz" pos="768"/>
        <p:guide orient="horz" pos="3355"/>
        <p:guide pos="5504"/>
        <p:guide pos="4940"/>
        <p:guide pos="568"/>
        <p:guide pos="3696"/>
        <p:guide pos="962"/>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44" d="100"/>
          <a:sy n="144" d="100"/>
        </p:scale>
        <p:origin x="-4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l" defTabSz="931863" eaLnBrk="0" hangingPunct="0">
              <a:lnSpc>
                <a:spcPct val="100000"/>
              </a:lnSpc>
              <a:spcBef>
                <a:spcPct val="0"/>
              </a:spcBef>
              <a:buClrTx/>
              <a:defRPr sz="1200" b="0">
                <a:latin typeface="Times" pitchFamily="18" charset="0"/>
                <a:cs typeface="+mn-cs"/>
              </a:defRPr>
            </a:lvl1pPr>
          </a:lstStyle>
          <a:p>
            <a:pPr>
              <a:defRPr/>
            </a:pPr>
            <a:endParaRPr lang="en-US" dirty="0"/>
          </a:p>
        </p:txBody>
      </p:sp>
      <p:sp>
        <p:nvSpPr>
          <p:cNvPr id="258051"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1863" eaLnBrk="0" hangingPunct="0">
              <a:lnSpc>
                <a:spcPct val="100000"/>
              </a:lnSpc>
              <a:spcBef>
                <a:spcPct val="0"/>
              </a:spcBef>
              <a:buClrTx/>
              <a:defRPr sz="1200" b="0">
                <a:latin typeface="Times" pitchFamily="18" charset="0"/>
                <a:cs typeface="+mn-cs"/>
              </a:defRPr>
            </a:lvl1pPr>
          </a:lstStyle>
          <a:p>
            <a:pPr>
              <a:defRPr/>
            </a:pPr>
            <a:endParaRPr lang="en-US" dirty="0"/>
          </a:p>
        </p:txBody>
      </p:sp>
      <p:sp>
        <p:nvSpPr>
          <p:cNvPr id="258052"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l" defTabSz="931863" eaLnBrk="0" hangingPunct="0">
              <a:lnSpc>
                <a:spcPct val="100000"/>
              </a:lnSpc>
              <a:spcBef>
                <a:spcPct val="0"/>
              </a:spcBef>
              <a:buClrTx/>
              <a:defRPr sz="1200" b="0">
                <a:latin typeface="Times" pitchFamily="18" charset="0"/>
                <a:cs typeface="+mn-cs"/>
              </a:defRPr>
            </a:lvl1pPr>
          </a:lstStyle>
          <a:p>
            <a:pPr>
              <a:defRPr/>
            </a:pPr>
            <a:endParaRPr lang="en-US" dirty="0"/>
          </a:p>
        </p:txBody>
      </p:sp>
      <p:sp>
        <p:nvSpPr>
          <p:cNvPr id="258053"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1863" eaLnBrk="0" hangingPunct="0">
              <a:lnSpc>
                <a:spcPct val="100000"/>
              </a:lnSpc>
              <a:spcBef>
                <a:spcPct val="0"/>
              </a:spcBef>
              <a:buClrTx/>
              <a:defRPr sz="1200" b="0">
                <a:latin typeface="Times" pitchFamily="18" charset="0"/>
                <a:cs typeface="+mn-cs"/>
              </a:defRPr>
            </a:lvl1pPr>
          </a:lstStyle>
          <a:p>
            <a:pPr>
              <a:defRPr/>
            </a:pPr>
            <a:fld id="{96F4F7C8-76AD-4F46-943D-BAAE53FFA09C}" type="slidenum">
              <a:rPr lang="en-US"/>
              <a:pPr>
                <a:defRPr/>
              </a:pPr>
              <a:t>‹Nº›</a:t>
            </a:fld>
            <a:endParaRPr lang="en-US" dirty="0"/>
          </a:p>
        </p:txBody>
      </p:sp>
    </p:spTree>
    <p:extLst>
      <p:ext uri="{BB962C8B-B14F-4D97-AF65-F5344CB8AC3E}">
        <p14:creationId xmlns:p14="http://schemas.microsoft.com/office/powerpoint/2010/main" val="103804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l" defTabSz="931863" eaLnBrk="0" hangingPunct="0">
              <a:lnSpc>
                <a:spcPct val="100000"/>
              </a:lnSpc>
              <a:spcBef>
                <a:spcPct val="0"/>
              </a:spcBef>
              <a:buClrTx/>
              <a:defRPr sz="1200" b="0">
                <a:latin typeface="Times" pitchFamily="18" charset="0"/>
                <a:cs typeface="+mn-cs"/>
              </a:defRPr>
            </a:lvl1pPr>
          </a:lstStyle>
          <a:p>
            <a:pPr>
              <a:defRPr/>
            </a:pPr>
            <a:endParaRPr lang="en-US" dirty="0"/>
          </a:p>
        </p:txBody>
      </p:sp>
      <p:sp>
        <p:nvSpPr>
          <p:cNvPr id="4099"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1863" eaLnBrk="0" hangingPunct="0">
              <a:lnSpc>
                <a:spcPct val="100000"/>
              </a:lnSpc>
              <a:spcBef>
                <a:spcPct val="0"/>
              </a:spcBef>
              <a:buClrTx/>
              <a:defRPr sz="1200" b="0">
                <a:latin typeface="Times" pitchFamily="18" charset="0"/>
                <a:cs typeface="+mn-cs"/>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3450" y="4414838"/>
            <a:ext cx="5143500" cy="41846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l" defTabSz="931863" eaLnBrk="0" hangingPunct="0">
              <a:lnSpc>
                <a:spcPct val="100000"/>
              </a:lnSpc>
              <a:spcBef>
                <a:spcPct val="0"/>
              </a:spcBef>
              <a:buClrTx/>
              <a:defRPr sz="1200" b="0">
                <a:latin typeface="Times" pitchFamily="18" charset="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1863" eaLnBrk="0" hangingPunct="0">
              <a:lnSpc>
                <a:spcPct val="100000"/>
              </a:lnSpc>
              <a:spcBef>
                <a:spcPct val="0"/>
              </a:spcBef>
              <a:buClrTx/>
              <a:defRPr sz="1200" b="0">
                <a:latin typeface="Times" pitchFamily="18" charset="0"/>
                <a:cs typeface="+mn-cs"/>
              </a:defRPr>
            </a:lvl1pPr>
          </a:lstStyle>
          <a:p>
            <a:pPr>
              <a:defRPr/>
            </a:pPr>
            <a:fld id="{F98D1586-9BEF-4314-8966-BFAB8F54F82D}" type="slidenum">
              <a:rPr lang="en-US"/>
              <a:pPr>
                <a:defRPr/>
              </a:pPr>
              <a:t>‹Nº›</a:t>
            </a:fld>
            <a:endParaRPr lang="en-US" dirty="0"/>
          </a:p>
        </p:txBody>
      </p:sp>
    </p:spTree>
    <p:extLst>
      <p:ext uri="{BB962C8B-B14F-4D97-AF65-F5344CB8AC3E}">
        <p14:creationId xmlns:p14="http://schemas.microsoft.com/office/powerpoint/2010/main" val="1923667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charset="0"/>
        <a:ea typeface="+mn-ea"/>
        <a:cs typeface="+mn-cs"/>
      </a:defRPr>
    </a:lvl1pPr>
    <a:lvl2pPr marL="114300" algn="l" rtl="0" eaLnBrk="0" fontAlgn="base" hangingPunct="0">
      <a:spcBef>
        <a:spcPct val="30000"/>
      </a:spcBef>
      <a:spcAft>
        <a:spcPct val="0"/>
      </a:spcAft>
      <a:defRPr sz="1200" kern="1200">
        <a:solidFill>
          <a:schemeClr val="tx1"/>
        </a:solidFill>
        <a:latin typeface="Arial" charset="0"/>
        <a:ea typeface="+mn-ea"/>
        <a:cs typeface="+mn-cs"/>
      </a:defRPr>
    </a:lvl2pPr>
    <a:lvl3pPr marL="338138" indent="-109538" algn="l" rtl="0" eaLnBrk="0" fontAlgn="base" hangingPunct="0">
      <a:spcBef>
        <a:spcPct val="30000"/>
      </a:spcBef>
      <a:spcAft>
        <a:spcPct val="0"/>
      </a:spcAft>
      <a:buSzPct val="100000"/>
      <a:buFont typeface="Times" pitchFamily="18" charset="0"/>
      <a:buChar char="•"/>
      <a:defRPr sz="1000" kern="1200">
        <a:solidFill>
          <a:schemeClr val="tx1"/>
        </a:solidFill>
        <a:latin typeface="Arial" charset="0"/>
        <a:ea typeface="+mn-ea"/>
        <a:cs typeface="+mn-cs"/>
      </a:defRPr>
    </a:lvl3pPr>
    <a:lvl4pPr marL="579438" indent="-12065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693738" algn="l" rtl="0" eaLnBrk="0" fontAlgn="base" hangingPunct="0">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256CC5D-4BB5-4476-BEA0-920B7FD2070F}" type="slidenum">
              <a:rPr lang="en-US" smtClean="0"/>
              <a:pPr/>
              <a:t>1</a:t>
            </a:fld>
            <a:endParaRPr lang="en-US" smtClean="0"/>
          </a:p>
        </p:txBody>
      </p:sp>
      <p:sp>
        <p:nvSpPr>
          <p:cNvPr id="24579" name="Rectangle 2"/>
          <p:cNvSpPr>
            <a:spLocks noGrp="1" noRot="1" noChangeAspect="1" noChangeArrowheads="1" noTextEdit="1"/>
          </p:cNvSpPr>
          <p:nvPr>
            <p:ph type="sldImg"/>
          </p:nvPr>
        </p:nvSpPr>
        <p:spPr>
          <a:xfrm>
            <a:off x="1170024" y="697231"/>
            <a:ext cx="4668731" cy="3482922"/>
          </a:xfrm>
          <a:ln w="12700" cap="flat">
            <a:solidFill>
              <a:schemeClr val="tx1"/>
            </a:solidFill>
          </a:ln>
        </p:spPr>
      </p:sp>
      <p:sp>
        <p:nvSpPr>
          <p:cNvPr id="24580" name="Rectangle 4"/>
          <p:cNvSpPr>
            <a:spLocks noGrp="1" noChangeArrowheads="1"/>
          </p:cNvSpPr>
          <p:nvPr>
            <p:ph type="body" idx="1"/>
          </p:nvPr>
        </p:nvSpPr>
        <p:spPr>
          <a:noFill/>
          <a:ln/>
        </p:spPr>
        <p:txBody>
          <a:bodyPr/>
          <a:lstStyle/>
          <a:p>
            <a:pPr eaLnBrk="1" hangingPunct="1"/>
            <a:endParaRPr lang="es-MX" smtClean="0"/>
          </a:p>
        </p:txBody>
      </p:sp>
    </p:spTree>
    <p:extLst>
      <p:ext uri="{BB962C8B-B14F-4D97-AF65-F5344CB8AC3E}">
        <p14:creationId xmlns:p14="http://schemas.microsoft.com/office/powerpoint/2010/main" val="371250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1"/>
          <p:cNvSpPr>
            <a:spLocks noChangeArrowheads="1"/>
          </p:cNvSpPr>
          <p:nvPr userDrawn="1"/>
        </p:nvSpPr>
        <p:spPr bwMode="auto">
          <a:xfrm>
            <a:off x="914400" y="914400"/>
            <a:ext cx="2824163" cy="2824163"/>
          </a:xfrm>
          <a:prstGeom prst="rect">
            <a:avLst/>
          </a:prstGeom>
          <a:solidFill>
            <a:srgbClr val="ADADAD"/>
          </a:solidFill>
          <a:ln w="12700">
            <a:noFill/>
            <a:miter lim="800000"/>
            <a:headEnd/>
            <a:tailEnd/>
          </a:ln>
          <a:effectLst/>
        </p:spPr>
        <p:txBody>
          <a:bodyPr wrap="none" anchor="ctr" anchorCtr="1"/>
          <a:lstStyle/>
          <a:p>
            <a:pPr algn="ctr" eaLnBrk="0" hangingPunct="0">
              <a:defRPr/>
            </a:pPr>
            <a:r>
              <a:rPr lang="en-US" sz="1400" dirty="0">
                <a:solidFill>
                  <a:srgbClr val="000000"/>
                </a:solidFill>
                <a:cs typeface="+mn-cs"/>
              </a:rPr>
              <a:t>&lt;Insert Picture Here&gt;</a:t>
            </a:r>
          </a:p>
        </p:txBody>
      </p:sp>
      <p:pic>
        <p:nvPicPr>
          <p:cNvPr id="5" name="Picture 74" descr="Tall Red"/>
          <p:cNvPicPr>
            <a:picLocks noChangeAspect="1" noChangeArrowheads="1"/>
          </p:cNvPicPr>
          <p:nvPr userDrawn="1"/>
        </p:nvPicPr>
        <p:blipFill>
          <a:blip r:embed="rId2" cstate="print"/>
          <a:srcRect/>
          <a:stretch>
            <a:fillRect/>
          </a:stretch>
        </p:blipFill>
        <p:spPr bwMode="auto">
          <a:xfrm>
            <a:off x="0" y="914400"/>
            <a:ext cx="914400" cy="2822575"/>
          </a:xfrm>
          <a:prstGeom prst="rect">
            <a:avLst/>
          </a:prstGeom>
          <a:noFill/>
          <a:ln w="9525">
            <a:noFill/>
            <a:miter lim="800000"/>
            <a:headEnd/>
            <a:tailEnd/>
          </a:ln>
        </p:spPr>
      </p:pic>
      <p:pic>
        <p:nvPicPr>
          <p:cNvPr id="6" name="Picture 75" descr="Wide Red"/>
          <p:cNvPicPr>
            <a:picLocks noChangeAspect="1" noChangeArrowheads="1"/>
          </p:cNvPicPr>
          <p:nvPr userDrawn="1"/>
        </p:nvPicPr>
        <p:blipFill>
          <a:blip r:embed="rId3" cstate="print"/>
          <a:srcRect/>
          <a:stretch>
            <a:fillRect/>
          </a:stretch>
        </p:blipFill>
        <p:spPr bwMode="auto">
          <a:xfrm>
            <a:off x="3736975" y="914400"/>
            <a:ext cx="5407025" cy="2822575"/>
          </a:xfrm>
          <a:prstGeom prst="rect">
            <a:avLst/>
          </a:prstGeom>
          <a:noFill/>
          <a:ln w="9525">
            <a:noFill/>
            <a:miter lim="800000"/>
            <a:headEnd/>
            <a:tailEnd/>
          </a:ln>
        </p:spPr>
      </p:pic>
      <p:pic>
        <p:nvPicPr>
          <p:cNvPr id="7" name="Picture 80"/>
          <p:cNvPicPr>
            <a:picLocks noChangeAspect="1" noChangeArrowheads="1"/>
          </p:cNvPicPr>
          <p:nvPr userDrawn="1"/>
        </p:nvPicPr>
        <p:blipFill>
          <a:blip r:embed="rId4" cstate="print"/>
          <a:srcRect/>
          <a:stretch>
            <a:fillRect/>
          </a:stretch>
        </p:blipFill>
        <p:spPr bwMode="auto">
          <a:xfrm>
            <a:off x="901700" y="4338638"/>
            <a:ext cx="2925763" cy="366712"/>
          </a:xfrm>
          <a:prstGeom prst="rect">
            <a:avLst/>
          </a:prstGeom>
          <a:noFill/>
          <a:ln w="9525">
            <a:noFill/>
            <a:miter lim="800000"/>
            <a:headEnd/>
            <a:tailEnd/>
          </a:ln>
        </p:spPr>
      </p:pic>
      <p:sp>
        <p:nvSpPr>
          <p:cNvPr id="262220" name="Rectangle 76"/>
          <p:cNvSpPr>
            <a:spLocks noGrp="1" noChangeArrowheads="1"/>
          </p:cNvSpPr>
          <p:nvPr>
            <p:ph type="ctrTitle" sz="quarter"/>
          </p:nvPr>
        </p:nvSpPr>
        <p:spPr>
          <a:xfrm>
            <a:off x="838200" y="4800600"/>
            <a:ext cx="7772400" cy="860425"/>
          </a:xfrm>
        </p:spPr>
        <p:txBody>
          <a:bodyPr lIns="91440" tIns="45720" rIns="91440" bIns="45720" anchor="b"/>
          <a:lstStyle>
            <a:lvl1pPr>
              <a:defRPr sz="2400"/>
            </a:lvl1pPr>
          </a:lstStyle>
          <a:p>
            <a:r>
              <a:rPr lang="en-US"/>
              <a:t>Click to edit Master title style</a:t>
            </a:r>
          </a:p>
        </p:txBody>
      </p:sp>
      <p:sp>
        <p:nvSpPr>
          <p:cNvPr id="262221" name="Rectangle 77"/>
          <p:cNvSpPr>
            <a:spLocks noGrp="1" noChangeArrowheads="1"/>
          </p:cNvSpPr>
          <p:nvPr>
            <p:ph type="subTitle" sz="quarter" idx="1"/>
          </p:nvPr>
        </p:nvSpPr>
        <p:spPr>
          <a:xfrm>
            <a:off x="838200" y="5715000"/>
            <a:ext cx="64008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5" y="304800"/>
            <a:ext cx="1946275"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864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pPr>
              <a:defRPr/>
            </a:pPr>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Red Bar"/>
          <p:cNvPicPr>
            <a:picLocks noChangeAspect="1" noChangeArrowheads="1"/>
          </p:cNvPicPr>
          <p:nvPr/>
        </p:nvPicPr>
        <p:blipFill>
          <a:blip r:embed="rId13" cstate="print"/>
          <a:srcRect/>
          <a:stretch>
            <a:fillRect/>
          </a:stretch>
        </p:blipFill>
        <p:spPr bwMode="auto">
          <a:xfrm>
            <a:off x="0" y="6172200"/>
            <a:ext cx="9144000" cy="225425"/>
          </a:xfrm>
          <a:prstGeom prst="rect">
            <a:avLst/>
          </a:prstGeom>
          <a:noFill/>
          <a:ln w="9525">
            <a:noFill/>
            <a:miter lim="800000"/>
            <a:headEnd/>
            <a:tailEnd/>
          </a:ln>
        </p:spPr>
      </p:pic>
      <p:pic>
        <p:nvPicPr>
          <p:cNvPr id="1027" name="Picture 24" descr="Small Red Square"/>
          <p:cNvPicPr>
            <a:picLocks noChangeAspect="1" noChangeArrowheads="1"/>
          </p:cNvPicPr>
          <p:nvPr/>
        </p:nvPicPr>
        <p:blipFill>
          <a:blip r:embed="rId14" cstate="print"/>
          <a:srcRect/>
          <a:stretch>
            <a:fillRect/>
          </a:stretch>
        </p:blipFill>
        <p:spPr bwMode="auto">
          <a:xfrm>
            <a:off x="0" y="0"/>
            <a:ext cx="688975" cy="685800"/>
          </a:xfrm>
          <a:prstGeom prst="rect">
            <a:avLst/>
          </a:prstGeom>
          <a:noFill/>
          <a:ln w="9525">
            <a:noFill/>
            <a:miter lim="800000"/>
            <a:headEnd/>
            <a:tailEnd/>
          </a:ln>
        </p:spPr>
      </p:pic>
      <p:sp>
        <p:nvSpPr>
          <p:cNvPr id="1028" name="Rectangle 7"/>
          <p:cNvSpPr>
            <a:spLocks noGrp="1" noChangeArrowheads="1"/>
          </p:cNvSpPr>
          <p:nvPr>
            <p:ph type="body" idx="1"/>
          </p:nvPr>
        </p:nvSpPr>
        <p:spPr bwMode="auto">
          <a:xfrm>
            <a:off x="685800" y="1600200"/>
            <a:ext cx="753745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8"/>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33" name="Rectangle 9"/>
          <p:cNvSpPr>
            <a:spLocks noChangeArrowheads="1"/>
          </p:cNvSpPr>
          <p:nvPr/>
        </p:nvSpPr>
        <p:spPr bwMode="auto">
          <a:xfrm>
            <a:off x="0" y="6172200"/>
            <a:ext cx="9144000" cy="304800"/>
          </a:xfrm>
          <a:prstGeom prst="rect">
            <a:avLst/>
          </a:prstGeom>
          <a:noFill/>
          <a:ln w="9525">
            <a:noFill/>
            <a:miter lim="800000"/>
            <a:headEnd type="none" w="sm" len="sm"/>
            <a:tailEnd type="none" w="sm" len="sm"/>
          </a:ln>
          <a:effectLst/>
        </p:spPr>
        <p:txBody>
          <a:bodyPr wrap="none" anchor="ctr"/>
          <a:lstStyle/>
          <a:p>
            <a:pPr algn="ctr">
              <a:lnSpc>
                <a:spcPct val="90000"/>
              </a:lnSpc>
              <a:spcBef>
                <a:spcPct val="50000"/>
              </a:spcBef>
              <a:buClr>
                <a:schemeClr val="accent1"/>
              </a:buClr>
              <a:defRPr/>
            </a:pPr>
            <a:endParaRPr lang="en-US" dirty="0">
              <a:cs typeface="+mn-cs"/>
            </a:endParaRPr>
          </a:p>
        </p:txBody>
      </p:sp>
      <p:pic>
        <p:nvPicPr>
          <p:cNvPr id="1031" name="Picture 20" descr="Oracle WHITE"/>
          <p:cNvPicPr>
            <a:picLocks noChangeAspect="1" noChangeArrowheads="1"/>
          </p:cNvPicPr>
          <p:nvPr/>
        </p:nvPicPr>
        <p:blipFill>
          <a:blip r:embed="rId15" cstate="print"/>
          <a:srcRect/>
          <a:stretch>
            <a:fillRect/>
          </a:stretch>
        </p:blipFill>
        <p:spPr bwMode="auto">
          <a:xfrm>
            <a:off x="7620000" y="6226175"/>
            <a:ext cx="947738" cy="119063"/>
          </a:xfrm>
          <a:prstGeom prst="rect">
            <a:avLst/>
          </a:prstGeom>
          <a:noFill/>
          <a:ln w="9525">
            <a:noFill/>
            <a:miter lim="800000"/>
            <a:headEnd/>
            <a:tailEnd/>
          </a:ln>
        </p:spPr>
      </p:pic>
      <p:sp>
        <p:nvSpPr>
          <p:cNvPr id="1047" name="Rectangle 23"/>
          <p:cNvSpPr>
            <a:spLocks noGrp="1" noChangeArrowheads="1"/>
          </p:cNvSpPr>
          <p:nvPr>
            <p:ph type="ftr" sz="quarter" idx="3"/>
          </p:nvPr>
        </p:nvSpPr>
        <p:spPr bwMode="auto">
          <a:xfrm>
            <a:off x="152400" y="6553200"/>
            <a:ext cx="88392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atin typeface="Arial" charset="0"/>
                <a:cs typeface="+mn-cs"/>
              </a:defRPr>
            </a:lvl1pPr>
          </a:lstStyle>
          <a:p>
            <a:pPr>
              <a:defRPr/>
            </a:pPr>
            <a:endParaRPr lang="en-US" dirty="0"/>
          </a:p>
        </p:txBody>
      </p:sp>
      <p:sp>
        <p:nvSpPr>
          <p:cNvPr id="1052" name="Text Box 28"/>
          <p:cNvSpPr txBox="1">
            <a:spLocks noChangeArrowheads="1"/>
          </p:cNvSpPr>
          <p:nvPr/>
        </p:nvSpPr>
        <p:spPr bwMode="auto">
          <a:xfrm>
            <a:off x="8588375" y="6505575"/>
            <a:ext cx="400050" cy="284163"/>
          </a:xfrm>
          <a:prstGeom prst="rect">
            <a:avLst/>
          </a:prstGeom>
          <a:noFill/>
          <a:ln w="9525">
            <a:noFill/>
            <a:miter lim="800000"/>
            <a:headEnd/>
            <a:tailEnd/>
          </a:ln>
          <a:effectLst/>
        </p:spPr>
        <p:txBody>
          <a:bodyPr wrap="none" lIns="92075" tIns="46038" rIns="92075" bIns="46038">
            <a:spAutoFit/>
          </a:bodyPr>
          <a:lstStyle/>
          <a:p>
            <a:pPr algn="ctr">
              <a:lnSpc>
                <a:spcPct val="90000"/>
              </a:lnSpc>
              <a:spcBef>
                <a:spcPct val="50000"/>
              </a:spcBef>
              <a:buClr>
                <a:schemeClr val="accent1"/>
              </a:buClr>
              <a:defRPr/>
            </a:pPr>
            <a:fld id="{1D2BB26E-254E-411B-8B55-7CB220AE51D2}" type="slidenum">
              <a:rPr lang="en-US" sz="1400">
                <a:cs typeface="+mn-cs"/>
              </a:rPr>
              <a:pPr algn="ctr">
                <a:lnSpc>
                  <a:spcPct val="90000"/>
                </a:lnSpc>
                <a:spcBef>
                  <a:spcPct val="50000"/>
                </a:spcBef>
                <a:buClr>
                  <a:schemeClr val="accent1"/>
                </a:buClr>
                <a:defRPr/>
              </a:pPr>
              <a:t>‹Nº›</a:t>
            </a:fld>
            <a:endParaRPr lang="en-US" sz="1400" dirty="0">
              <a:cs typeface="+mn-cs"/>
            </a:endParaRPr>
          </a:p>
        </p:txBody>
      </p:sp>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evaluation-education.oracle.com/pls/apex/f?p=229:7" TargetMode="External"/><Relationship Id="rId1" Type="http://schemas.openxmlformats.org/officeDocument/2006/relationships/slideLayout" Target="../slideLayouts/slideLayout2.xml"/><Relationship Id="rId4" Type="http://schemas.openxmlformats.org/officeDocument/2006/relationships/image" Target="cid:image009.jpg@01D2DF88.748D9DB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ouopsupport_us@orac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ouopsupport_us@oracl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attendance-education.oracle.com/pls/attend/eattend_sheet_home.eattend_home" TargetMode="External"/><Relationship Id="rId1" Type="http://schemas.openxmlformats.org/officeDocument/2006/relationships/slideLayout" Target="../slideLayouts/slideLayout2.xml"/><Relationship Id="rId6" Type="http://schemas.openxmlformats.org/officeDocument/2006/relationships/image" Target="cid:image006.jpg@01D2DF88.748D9DB0" TargetMode="External"/><Relationship Id="rId5" Type="http://schemas.openxmlformats.org/officeDocument/2006/relationships/image" Target="../media/image13.jpeg"/><Relationship Id="rId4" Type="http://schemas.openxmlformats.org/officeDocument/2006/relationships/image" Target="cid:image002.jpg@01D2DF88.748D9DB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7"/>
          <p:cNvSpPr>
            <a:spLocks noChangeArrowheads="1"/>
          </p:cNvSpPr>
          <p:nvPr/>
        </p:nvSpPr>
        <p:spPr bwMode="auto">
          <a:xfrm>
            <a:off x="0" y="6172200"/>
            <a:ext cx="9144000" cy="304800"/>
          </a:xfrm>
          <a:prstGeom prst="rect">
            <a:avLst/>
          </a:prstGeom>
          <a:noFill/>
          <a:ln w="9525">
            <a:noFill/>
            <a:miter lim="800000"/>
            <a:headEnd type="none" w="sm" len="sm"/>
            <a:tailEnd type="none" w="sm" len="sm"/>
          </a:ln>
        </p:spPr>
        <p:txBody>
          <a:bodyPr wrap="none" anchor="ctr"/>
          <a:lstStyle/>
          <a:p>
            <a:endParaRPr lang="es-MX"/>
          </a:p>
        </p:txBody>
      </p:sp>
      <p:sp>
        <p:nvSpPr>
          <p:cNvPr id="3075" name="Rectangle 1034"/>
          <p:cNvSpPr>
            <a:spLocks noChangeArrowheads="1"/>
          </p:cNvSpPr>
          <p:nvPr/>
        </p:nvSpPr>
        <p:spPr bwMode="auto">
          <a:xfrm>
            <a:off x="0" y="0"/>
            <a:ext cx="9144000" cy="6858000"/>
          </a:xfrm>
          <a:prstGeom prst="rect">
            <a:avLst/>
          </a:prstGeom>
          <a:solidFill>
            <a:schemeClr val="bg1"/>
          </a:solidFill>
          <a:ln w="9525">
            <a:noFill/>
            <a:miter lim="800000"/>
            <a:headEnd/>
            <a:tailEnd/>
          </a:ln>
        </p:spPr>
        <p:txBody>
          <a:bodyPr wrap="none" lIns="92075" tIns="46038" rIns="92075" bIns="46038" anchor="ctr">
            <a:spAutoFit/>
          </a:bodyPr>
          <a:lstStyle/>
          <a:p>
            <a:endParaRPr lang="es-MX"/>
          </a:p>
        </p:txBody>
      </p:sp>
      <p:pic>
        <p:nvPicPr>
          <p:cNvPr id="3076" name="Picture 1053" descr="Oracle_Logo_485C.jpg                                           00104BF0Macintosh HD                   BE05FFEF:"/>
          <p:cNvPicPr>
            <a:picLocks noChangeAspect="1" noChangeArrowheads="1"/>
          </p:cNvPicPr>
          <p:nvPr/>
        </p:nvPicPr>
        <p:blipFill>
          <a:blip r:embed="rId3" cstate="print"/>
          <a:srcRect/>
          <a:stretch>
            <a:fillRect/>
          </a:stretch>
        </p:blipFill>
        <p:spPr bwMode="auto">
          <a:xfrm>
            <a:off x="1425575" y="3041650"/>
            <a:ext cx="6280150" cy="7858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6007" y="381000"/>
            <a:ext cx="7537450" cy="4343400"/>
          </a:xfrm>
        </p:spPr>
        <p:txBody>
          <a:bodyPr/>
          <a:lstStyle/>
          <a:p>
            <a:pPr marL="0" indent="0">
              <a:buNone/>
            </a:pPr>
            <a:r>
              <a:rPr lang="es-ES" sz="2000" b="1" dirty="0" smtClean="0">
                <a:solidFill>
                  <a:srgbClr val="FF0000"/>
                </a:solidFill>
              </a:rPr>
              <a:t>EVALUACION FINAL </a:t>
            </a:r>
            <a:r>
              <a:rPr lang="es-ES" sz="1400" b="1" dirty="0" smtClean="0">
                <a:solidFill>
                  <a:srgbClr val="FF0000"/>
                </a:solidFill>
              </a:rPr>
              <a:t>(se realiza en la última sesión del curso)</a:t>
            </a:r>
          </a:p>
          <a:p>
            <a:pPr marL="0" indent="0">
              <a:buNone/>
            </a:pPr>
            <a:endParaRPr lang="es-ES" sz="1400" b="1" dirty="0" smtClean="0">
              <a:solidFill>
                <a:srgbClr val="FF0000"/>
              </a:solidFill>
            </a:endParaRPr>
          </a:p>
          <a:p>
            <a:pPr marL="0" indent="0">
              <a:buNone/>
            </a:pPr>
            <a:r>
              <a:rPr lang="es-ES" sz="2000" dirty="0" smtClean="0"/>
              <a:t>1</a:t>
            </a:r>
            <a:r>
              <a:rPr lang="es-ES" sz="2000" dirty="0" smtClean="0"/>
              <a:t>. Ingresar </a:t>
            </a:r>
            <a:r>
              <a:rPr lang="es-ES" sz="2000" dirty="0"/>
              <a:t>a la siguiente </a:t>
            </a:r>
            <a:r>
              <a:rPr lang="es-ES" sz="2000" dirty="0" smtClean="0"/>
              <a:t>liga el último día de clase con los accesos de la cuenta de la cual descargó el ekit y registró asistencia, </a:t>
            </a:r>
            <a:r>
              <a:rPr lang="es-MX" sz="2000" dirty="0"/>
              <a:t>seleccione el idioma y presione “</a:t>
            </a:r>
            <a:r>
              <a:rPr lang="es-MX" sz="2000" dirty="0" err="1"/>
              <a:t>Proceed</a:t>
            </a:r>
            <a:r>
              <a:rPr lang="es-MX" sz="2000" dirty="0"/>
              <a:t>” </a:t>
            </a:r>
            <a:endParaRPr lang="es-MX" sz="2000" dirty="0" smtClean="0"/>
          </a:p>
          <a:p>
            <a:pPr marL="0" indent="0" algn="ctr">
              <a:buNone/>
            </a:pPr>
            <a:r>
              <a:rPr lang="es-MX" sz="2000" u="sng" dirty="0" smtClean="0">
                <a:hlinkClick r:id="rId2"/>
              </a:rPr>
              <a:t>https</a:t>
            </a:r>
            <a:r>
              <a:rPr lang="es-MX" sz="2000" u="sng" dirty="0">
                <a:hlinkClick r:id="rId2"/>
              </a:rPr>
              <a:t>://evaluation-education.oracle.com/pls/apex/f?p=229:7</a:t>
            </a:r>
            <a:r>
              <a:rPr lang="es-MX" sz="2000" dirty="0"/>
              <a:t> , </a:t>
            </a:r>
            <a:endParaRPr lang="es-ES" sz="2000" dirty="0"/>
          </a:p>
          <a:p>
            <a:pPr marL="0" indent="0">
              <a:buNone/>
            </a:pPr>
            <a:endParaRPr lang="es-ES" sz="2000" dirty="0"/>
          </a:p>
        </p:txBody>
      </p:sp>
      <p:pic>
        <p:nvPicPr>
          <p:cNvPr id="4" name="Imagen 3" descr="cid:image009.jpg@01D2DF88.748D9DB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778590" y="2406869"/>
            <a:ext cx="3401493" cy="3573516"/>
          </a:xfrm>
          <a:prstGeom prst="rect">
            <a:avLst/>
          </a:prstGeom>
          <a:noFill/>
          <a:ln>
            <a:noFill/>
          </a:ln>
        </p:spPr>
      </p:pic>
    </p:spTree>
    <p:extLst>
      <p:ext uri="{BB962C8B-B14F-4D97-AF65-F5344CB8AC3E}">
        <p14:creationId xmlns:p14="http://schemas.microsoft.com/office/powerpoint/2010/main" val="3713482396"/>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0" y="903890"/>
            <a:ext cx="7537450" cy="5039710"/>
          </a:xfrm>
        </p:spPr>
        <p:txBody>
          <a:bodyPr/>
          <a:lstStyle/>
          <a:p>
            <a:pPr marL="0" lvl="0" indent="0">
              <a:buNone/>
            </a:pPr>
            <a:r>
              <a:rPr lang="es-ES" dirty="0" smtClean="0"/>
              <a:t>2. Ingrese </a:t>
            </a:r>
            <a:r>
              <a:rPr lang="es-ES" dirty="0"/>
              <a:t>el ID del evento </a:t>
            </a:r>
            <a:r>
              <a:rPr lang="es-ES" dirty="0" smtClean="0"/>
              <a:t>que se encuentra en la carta del material que ha recibido </a:t>
            </a:r>
            <a:r>
              <a:rPr lang="en-US" dirty="0" smtClean="0"/>
              <a:t>y </a:t>
            </a:r>
            <a:r>
              <a:rPr lang="en-US" dirty="0"/>
              <a:t>dar click en “SEARCH</a:t>
            </a:r>
            <a:r>
              <a:rPr lang="en-US" dirty="0" smtClean="0"/>
              <a:t>”.</a:t>
            </a:r>
            <a:endParaRPr lang="es-ES" dirty="0"/>
          </a:p>
          <a:p>
            <a:pPr marL="0" lvl="0" indent="0">
              <a:buNone/>
            </a:pPr>
            <a:endParaRPr lang="es-ES" dirty="0"/>
          </a:p>
          <a:p>
            <a:pPr marL="0" lvl="0" indent="0">
              <a:buNone/>
            </a:pPr>
            <a:r>
              <a:rPr lang="es-ES" dirty="0" smtClean="0"/>
              <a:t>3. </a:t>
            </a:r>
            <a:r>
              <a:rPr lang="en-US" dirty="0" err="1" smtClean="0"/>
              <a:t>Verifique</a:t>
            </a:r>
            <a:r>
              <a:rPr lang="en-US" dirty="0" smtClean="0"/>
              <a:t> </a:t>
            </a:r>
            <a:r>
              <a:rPr lang="en-US" dirty="0"/>
              <a:t>la </a:t>
            </a:r>
            <a:r>
              <a:rPr lang="en-US" dirty="0" err="1"/>
              <a:t>información</a:t>
            </a:r>
            <a:r>
              <a:rPr lang="en-US" dirty="0"/>
              <a:t> del curso y </a:t>
            </a:r>
            <a:r>
              <a:rPr lang="en-US" dirty="0" err="1"/>
              <a:t>seleccione</a:t>
            </a:r>
            <a:r>
              <a:rPr lang="en-US" dirty="0"/>
              <a:t> al </a:t>
            </a:r>
            <a:r>
              <a:rPr lang="en-US" dirty="0" smtClean="0"/>
              <a:t>instructor.</a:t>
            </a:r>
            <a:endParaRPr lang="es-ES" dirty="0"/>
          </a:p>
          <a:p>
            <a:pPr marL="0" indent="0">
              <a:buNone/>
            </a:pPr>
            <a:r>
              <a:rPr lang="en-US" dirty="0"/>
              <a:t> </a:t>
            </a:r>
            <a:endParaRPr lang="es-ES" dirty="0"/>
          </a:p>
          <a:p>
            <a:pPr marL="0" lvl="0" indent="0">
              <a:buNone/>
            </a:pPr>
            <a:r>
              <a:rPr lang="en-US" dirty="0" smtClean="0"/>
              <a:t>4. </a:t>
            </a:r>
            <a:r>
              <a:rPr lang="en-US" dirty="0" err="1" smtClean="0"/>
              <a:t>Termine</a:t>
            </a:r>
            <a:r>
              <a:rPr lang="en-US" dirty="0" smtClean="0"/>
              <a:t> </a:t>
            </a:r>
            <a:r>
              <a:rPr lang="en-US" dirty="0"/>
              <a:t>su </a:t>
            </a:r>
            <a:r>
              <a:rPr lang="en-US" dirty="0" err="1"/>
              <a:t>evaluación</a:t>
            </a:r>
            <a:r>
              <a:rPr lang="en-US" dirty="0"/>
              <a:t> </a:t>
            </a:r>
            <a:r>
              <a:rPr lang="en-US" dirty="0" err="1"/>
              <a:t>dando</a:t>
            </a:r>
            <a:r>
              <a:rPr lang="en-US" dirty="0"/>
              <a:t> click en “SUBMIT</a:t>
            </a:r>
            <a:r>
              <a:rPr lang="en-US" dirty="0" smtClean="0"/>
              <a:t>”.</a:t>
            </a:r>
            <a:endParaRPr lang="es-ES" dirty="0"/>
          </a:p>
          <a:p>
            <a:pPr marL="0" indent="0">
              <a:buNone/>
            </a:pPr>
            <a:endParaRPr lang="es-ES" dirty="0"/>
          </a:p>
          <a:p>
            <a:endParaRPr lang="es-ES" dirty="0"/>
          </a:p>
        </p:txBody>
      </p:sp>
    </p:spTree>
    <p:extLst>
      <p:ext uri="{BB962C8B-B14F-4D97-AF65-F5344CB8AC3E}">
        <p14:creationId xmlns:p14="http://schemas.microsoft.com/office/powerpoint/2010/main" val="1000913667"/>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779399" y="2682685"/>
            <a:ext cx="7581900" cy="1730819"/>
          </a:xfrm>
        </p:spPr>
        <p:txBody>
          <a:bodyPr/>
          <a:lstStyle/>
          <a:p>
            <a:pPr algn="ctr"/>
            <a:r>
              <a:rPr lang="en-US" sz="4000" dirty="0" err="1" smtClean="0"/>
              <a:t>eCertificate</a:t>
            </a:r>
            <a:r>
              <a:rPr lang="en-US" sz="2400" dirty="0" smtClean="0"/>
              <a:t/>
            </a:r>
            <a:br>
              <a:rPr lang="en-US" sz="2400" dirty="0" smtClean="0"/>
            </a:br>
            <a:endParaRPr lang="en-US" sz="2400" dirty="0" smtClean="0"/>
          </a:p>
        </p:txBody>
      </p:sp>
      <p:grpSp>
        <p:nvGrpSpPr>
          <p:cNvPr id="3" name="Group 9"/>
          <p:cNvGrpSpPr>
            <a:grpSpLocks/>
          </p:cNvGrpSpPr>
          <p:nvPr/>
        </p:nvGrpSpPr>
        <p:grpSpPr bwMode="auto">
          <a:xfrm>
            <a:off x="3009549" y="845937"/>
            <a:ext cx="2968282" cy="1364566"/>
            <a:chOff x="7326119" y="4821548"/>
            <a:chExt cx="1438275" cy="696912"/>
          </a:xfrm>
        </p:grpSpPr>
        <p:pic>
          <p:nvPicPr>
            <p:cNvPr id="4" name="Picture 1030" descr="D:\Projects\logos\Oracle_Uni_wht.gif"/>
            <p:cNvPicPr>
              <a:picLocks noChangeAspect="1" noChangeArrowheads="1"/>
            </p:cNvPicPr>
            <p:nvPr/>
          </p:nvPicPr>
          <p:blipFill>
            <a:blip r:embed="rId2" cstate="print"/>
            <a:srcRect/>
            <a:stretch>
              <a:fillRect/>
            </a:stretch>
          </p:blipFill>
          <p:spPr bwMode="auto">
            <a:xfrm>
              <a:off x="7326119" y="4821548"/>
              <a:ext cx="1438275" cy="696912"/>
            </a:xfrm>
            <a:prstGeom prst="rect">
              <a:avLst/>
            </a:prstGeom>
            <a:noFill/>
            <a:ln w="9525">
              <a:noFill/>
              <a:miter lim="800000"/>
              <a:headEnd/>
              <a:tailEnd/>
            </a:ln>
          </p:spPr>
        </p:pic>
        <p:cxnSp>
          <p:nvCxnSpPr>
            <p:cNvPr id="5" name="Straight Connector 8"/>
            <p:cNvCxnSpPr>
              <a:cxnSpLocks noChangeShapeType="1"/>
            </p:cNvCxnSpPr>
            <p:nvPr/>
          </p:nvCxnSpPr>
          <p:spPr bwMode="auto">
            <a:xfrm>
              <a:off x="7471318" y="5196454"/>
              <a:ext cx="1143000" cy="1588"/>
            </a:xfrm>
            <a:prstGeom prst="line">
              <a:avLst/>
            </a:prstGeom>
            <a:noFill/>
            <a:ln w="12700" algn="ctr">
              <a:solidFill>
                <a:schemeClr val="tx1"/>
              </a:solidFill>
              <a:round/>
              <a:headEnd/>
              <a:tailEnd/>
            </a:ln>
          </p:spPr>
        </p:cxnSp>
      </p:grpSp>
    </p:spTree>
    <p:extLst>
      <p:ext uri="{BB962C8B-B14F-4D97-AF65-F5344CB8AC3E}">
        <p14:creationId xmlns:p14="http://schemas.microsoft.com/office/powerpoint/2010/main" val="347968735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Como funciona eCertificate</a:t>
            </a:r>
            <a:endParaRPr lang="es-MX" dirty="0"/>
          </a:p>
        </p:txBody>
      </p:sp>
      <p:sp>
        <p:nvSpPr>
          <p:cNvPr id="3" name="Content Placeholder 2"/>
          <p:cNvSpPr>
            <a:spLocks noGrp="1"/>
          </p:cNvSpPr>
          <p:nvPr>
            <p:ph idx="1"/>
          </p:nvPr>
        </p:nvSpPr>
        <p:spPr>
          <a:xfrm>
            <a:off x="722376" y="1246188"/>
            <a:ext cx="7537450" cy="4343400"/>
          </a:xfrm>
        </p:spPr>
        <p:txBody>
          <a:bodyPr/>
          <a:lstStyle/>
          <a:p>
            <a:pPr marL="457200" indent="-457200"/>
            <a:r>
              <a:rPr lang="es-MX" sz="1800" dirty="0" smtClean="0"/>
              <a:t>Deben cumplirse los  siguientes puntos para que se genere el link para bajar el </a:t>
            </a:r>
            <a:r>
              <a:rPr lang="es-MX" sz="1800" dirty="0" err="1" smtClean="0"/>
              <a:t>eCertificate</a:t>
            </a:r>
            <a:r>
              <a:rPr lang="es-MX" sz="1800" dirty="0" smtClean="0"/>
              <a:t>:</a:t>
            </a:r>
          </a:p>
          <a:p>
            <a:pPr marL="800100" lvl="1" indent="-457200">
              <a:buFont typeface="+mj-lt"/>
              <a:buAutoNum type="arabicPeriod"/>
            </a:pPr>
            <a:r>
              <a:rPr lang="es-MX" sz="1600" b="1" dirty="0" smtClean="0"/>
              <a:t>El alumno debe haber </a:t>
            </a:r>
            <a:r>
              <a:rPr lang="es-MX" sz="1600" b="1" u="sng" dirty="0" smtClean="0"/>
              <a:t>activado y descargado su </a:t>
            </a:r>
            <a:r>
              <a:rPr lang="es-MX" sz="1600" b="1" u="sng" dirty="0" err="1" smtClean="0"/>
              <a:t>eKit</a:t>
            </a:r>
            <a:endParaRPr lang="es-MX" sz="1600" b="1" u="sng" dirty="0" smtClean="0"/>
          </a:p>
          <a:p>
            <a:pPr marL="800100" lvl="1" indent="-457200">
              <a:buFont typeface="+mj-lt"/>
              <a:buAutoNum type="arabicPeriod"/>
            </a:pPr>
            <a:r>
              <a:rPr lang="es-MX" sz="1600" b="1" dirty="0" smtClean="0"/>
              <a:t>El alumno debe estar marcado </a:t>
            </a:r>
            <a:r>
              <a:rPr lang="es-MX" sz="1600" b="1" u="sng" dirty="0" err="1" smtClean="0"/>
              <a:t>attended</a:t>
            </a:r>
            <a:r>
              <a:rPr lang="es-MX" sz="1600" b="1" dirty="0" smtClean="0"/>
              <a:t>.</a:t>
            </a:r>
          </a:p>
          <a:p>
            <a:pPr marL="800100" lvl="1" indent="-457200">
              <a:buFont typeface="+mj-lt"/>
              <a:buAutoNum type="arabicPeriod"/>
            </a:pPr>
            <a:r>
              <a:rPr lang="es-MX" sz="1600" b="1" dirty="0" smtClean="0"/>
              <a:t>Realizar la </a:t>
            </a:r>
            <a:r>
              <a:rPr lang="es-MX" sz="1600" b="1" u="sng" dirty="0" smtClean="0"/>
              <a:t>evaluación final </a:t>
            </a:r>
            <a:r>
              <a:rPr lang="es-MX" sz="1600" b="1" dirty="0" smtClean="0"/>
              <a:t>del curso.</a:t>
            </a:r>
          </a:p>
          <a:p>
            <a:pPr marL="800100" lvl="1" indent="-457200">
              <a:buFont typeface="+mj-lt"/>
              <a:buAutoNum type="arabicPeriod"/>
            </a:pPr>
            <a:r>
              <a:rPr lang="es-MX" sz="1600" b="1" dirty="0" smtClean="0"/>
              <a:t>Estará disponible a partir del último día de clase.</a:t>
            </a:r>
          </a:p>
          <a:p>
            <a:pPr marL="457200" indent="-457200"/>
            <a:endParaRPr lang="es-MX" sz="2000" dirty="0" smtClean="0"/>
          </a:p>
          <a:p>
            <a:pPr marL="457200" indent="-457200"/>
            <a:r>
              <a:rPr lang="es-MX" sz="1800" dirty="0" smtClean="0"/>
              <a:t>El sistema no genera ninguna notificación para el estudiante, el eCertificate lo podrá bajar en el mismo link donde bajó su </a:t>
            </a:r>
            <a:r>
              <a:rPr lang="es-MX" sz="1800" dirty="0" err="1" smtClean="0"/>
              <a:t>eKit</a:t>
            </a:r>
            <a:r>
              <a:rPr lang="es-MX" sz="1800" dirty="0" smtClean="0"/>
              <a:t>, el cual se encuentra en su carta de material.</a:t>
            </a:r>
          </a:p>
          <a:p>
            <a:pPr marL="0" indent="0">
              <a:buNone/>
            </a:pPr>
            <a:endParaRPr lang="es-MX" sz="2000" dirty="0" smtClean="0"/>
          </a:p>
          <a:p>
            <a:pPr marL="457200" indent="-457200"/>
            <a:r>
              <a:rPr lang="es-MX" sz="1800" dirty="0" smtClean="0">
                <a:solidFill>
                  <a:srgbClr val="0000FF"/>
                </a:solidFill>
              </a:rPr>
              <a:t>El </a:t>
            </a:r>
            <a:r>
              <a:rPr lang="es-MX" sz="1800" dirty="0">
                <a:solidFill>
                  <a:srgbClr val="0000FF"/>
                </a:solidFill>
              </a:rPr>
              <a:t>eCertificate estará disponible para bajarse los 3 siguientes meses una vez concluido el curso. Se recomienda que el estudiante baje y guarde una copia electrónica para futura referencia. </a:t>
            </a:r>
          </a:p>
        </p:txBody>
      </p:sp>
    </p:spTree>
    <p:extLst>
      <p:ext uri="{BB962C8B-B14F-4D97-AF65-F5344CB8AC3E}">
        <p14:creationId xmlns:p14="http://schemas.microsoft.com/office/powerpoint/2010/main" val="2136006317"/>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867979" y="236692"/>
            <a:ext cx="7581900" cy="640301"/>
          </a:xfrm>
        </p:spPr>
        <p:txBody>
          <a:bodyPr/>
          <a:lstStyle/>
          <a:p>
            <a:r>
              <a:rPr lang="en-US" sz="1800" dirty="0" err="1"/>
              <a:t>Deberá</a:t>
            </a:r>
            <a:r>
              <a:rPr lang="en-US" sz="1800" dirty="0"/>
              <a:t> </a:t>
            </a:r>
            <a:r>
              <a:rPr lang="en-US" sz="1800" dirty="0" err="1"/>
              <a:t>ingresar</a:t>
            </a:r>
            <a:r>
              <a:rPr lang="en-US" sz="1800" dirty="0"/>
              <a:t> a </a:t>
            </a:r>
            <a:r>
              <a:rPr lang="en-US" sz="1800" dirty="0" err="1"/>
              <a:t>través</a:t>
            </a:r>
            <a:r>
              <a:rPr lang="en-US" sz="1800" dirty="0"/>
              <a:t> de la </a:t>
            </a:r>
            <a:r>
              <a:rPr lang="en-US" sz="1800" dirty="0" err="1"/>
              <a:t>liga</a:t>
            </a:r>
            <a:r>
              <a:rPr lang="en-US" sz="1800" dirty="0"/>
              <a:t> que </a:t>
            </a:r>
            <a:r>
              <a:rPr lang="en-US" sz="1800" dirty="0" err="1"/>
              <a:t>contiene</a:t>
            </a:r>
            <a:r>
              <a:rPr lang="en-US" sz="1800" dirty="0"/>
              <a:t> la carta del material </a:t>
            </a:r>
            <a:r>
              <a:rPr lang="en-US" sz="1800" dirty="0" err="1"/>
              <a:t>enviada</a:t>
            </a:r>
            <a:r>
              <a:rPr lang="en-US" sz="1800" dirty="0"/>
              <a:t> al </a:t>
            </a:r>
            <a:r>
              <a:rPr lang="en-US" sz="1800" dirty="0" err="1"/>
              <a:t>inicio</a:t>
            </a:r>
            <a:r>
              <a:rPr lang="en-US" sz="1800" dirty="0"/>
              <a:t> del </a:t>
            </a:r>
            <a:r>
              <a:rPr lang="en-US" sz="1800" dirty="0" err="1"/>
              <a:t>curso</a:t>
            </a:r>
            <a:r>
              <a:rPr lang="en-US" sz="1800" dirty="0" smtClean="0"/>
              <a:t>. Si el </a:t>
            </a:r>
            <a:r>
              <a:rPr lang="en-US" sz="1800" dirty="0" err="1" smtClean="0"/>
              <a:t>estudiante</a:t>
            </a:r>
            <a:r>
              <a:rPr lang="en-US" sz="1800" dirty="0" smtClean="0"/>
              <a:t> ha </a:t>
            </a:r>
            <a:r>
              <a:rPr lang="en-US" sz="1800" dirty="0" err="1" smtClean="0"/>
              <a:t>sido</a:t>
            </a:r>
            <a:r>
              <a:rPr lang="en-US" sz="1800" dirty="0" smtClean="0"/>
              <a:t> </a:t>
            </a:r>
            <a:r>
              <a:rPr lang="en-US" sz="1800" dirty="0" err="1" smtClean="0"/>
              <a:t>marcado</a:t>
            </a:r>
            <a:r>
              <a:rPr lang="en-US" sz="1800" dirty="0" smtClean="0"/>
              <a:t> attended, el </a:t>
            </a:r>
            <a:r>
              <a:rPr lang="en-US" sz="1800" dirty="0" err="1" smtClean="0"/>
              <a:t>botón</a:t>
            </a:r>
            <a:r>
              <a:rPr lang="en-US" sz="1800" dirty="0" smtClean="0"/>
              <a:t> para </a:t>
            </a:r>
            <a:r>
              <a:rPr lang="en-US" sz="1800" dirty="0" err="1" smtClean="0"/>
              <a:t>bajar</a:t>
            </a:r>
            <a:r>
              <a:rPr lang="en-US" sz="1800" dirty="0" smtClean="0"/>
              <a:t> el </a:t>
            </a:r>
            <a:r>
              <a:rPr lang="en-US" sz="1800" dirty="0" err="1" smtClean="0"/>
              <a:t>certificado</a:t>
            </a:r>
            <a:r>
              <a:rPr lang="en-US" sz="1800" dirty="0" smtClean="0"/>
              <a:t> </a:t>
            </a:r>
            <a:r>
              <a:rPr lang="en-US" sz="1800" dirty="0" err="1" smtClean="0"/>
              <a:t>estará</a:t>
            </a:r>
            <a:r>
              <a:rPr lang="en-US" sz="1800" dirty="0" smtClean="0"/>
              <a:t> </a:t>
            </a:r>
            <a:r>
              <a:rPr lang="en-US" sz="1800" dirty="0" err="1" smtClean="0"/>
              <a:t>disponible</a:t>
            </a:r>
            <a:r>
              <a:rPr lang="en-US" sz="1800" dirty="0" smtClean="0"/>
              <a:t> en la cuenta de la cual ha </a:t>
            </a:r>
            <a:r>
              <a:rPr lang="en-US" sz="1800" dirty="0" err="1" smtClean="0"/>
              <a:t>descargado</a:t>
            </a:r>
            <a:r>
              <a:rPr lang="en-US" sz="1800" dirty="0" smtClean="0"/>
              <a:t> el </a:t>
            </a:r>
            <a:r>
              <a:rPr lang="en-US" sz="1800" dirty="0" err="1" smtClean="0"/>
              <a:t>ekit</a:t>
            </a:r>
            <a:r>
              <a:rPr lang="en-US" sz="1800" dirty="0" smtClean="0"/>
              <a:t>. </a:t>
            </a:r>
          </a:p>
        </p:txBody>
      </p:sp>
      <p:pic>
        <p:nvPicPr>
          <p:cNvPr id="3" name="Imagen 2"/>
          <p:cNvPicPr>
            <a:picLocks noChangeAspect="1"/>
          </p:cNvPicPr>
          <p:nvPr/>
        </p:nvPicPr>
        <p:blipFill>
          <a:blip r:embed="rId2"/>
          <a:stretch>
            <a:fillRect/>
          </a:stretch>
        </p:blipFill>
        <p:spPr>
          <a:xfrm>
            <a:off x="1015395" y="1418286"/>
            <a:ext cx="6205212" cy="4452224"/>
          </a:xfrm>
          <a:prstGeom prst="rect">
            <a:avLst/>
          </a:prstGeom>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s-MX" dirty="0" smtClean="0"/>
              <a:t>Así se verá el eCertificate</a:t>
            </a:r>
            <a:br>
              <a:rPr lang="es-MX" dirty="0" smtClean="0"/>
            </a:br>
            <a:r>
              <a:rPr lang="es-MX" sz="1800" dirty="0" smtClean="0"/>
              <a:t>(Será en el idioma del país)</a:t>
            </a:r>
            <a:br>
              <a:rPr lang="es-MX" sz="1800" dirty="0" smtClean="0"/>
            </a:br>
            <a:r>
              <a:rPr lang="es-MX" sz="1800" dirty="0" smtClean="0">
                <a:solidFill>
                  <a:srgbClr val="0000FF"/>
                </a:solidFill>
              </a:rPr>
              <a:t>Se sugiere guardar una copia electrónica ya que este estará visible por 3 meses una vez finalizado su curso</a:t>
            </a:r>
            <a:r>
              <a:rPr lang="es-MX" sz="1800" dirty="0" smtClean="0"/>
              <a:t>.</a:t>
            </a:r>
          </a:p>
        </p:txBody>
      </p:sp>
      <p:pic>
        <p:nvPicPr>
          <p:cNvPr id="3" name="Imagen 2"/>
          <p:cNvPicPr>
            <a:picLocks noChangeAspect="1"/>
          </p:cNvPicPr>
          <p:nvPr/>
        </p:nvPicPr>
        <p:blipFill>
          <a:blip r:embed="rId2"/>
          <a:stretch>
            <a:fillRect/>
          </a:stretch>
        </p:blipFill>
        <p:spPr>
          <a:xfrm>
            <a:off x="1871709" y="1653660"/>
            <a:ext cx="5616481" cy="4354283"/>
          </a:xfrm>
          <a:prstGeom prst="rect">
            <a:avLst/>
          </a:prstGeom>
          <a:ln>
            <a:solidFill>
              <a:schemeClr val="tx1"/>
            </a:solidFill>
          </a:ln>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889000" y="304800"/>
            <a:ext cx="7581900" cy="1182624"/>
          </a:xfrm>
        </p:spPr>
        <p:txBody>
          <a:bodyPr/>
          <a:lstStyle/>
          <a:p>
            <a:r>
              <a:rPr lang="en-US" dirty="0" smtClean="0"/>
              <a:t/>
            </a:r>
            <a:br>
              <a:rPr lang="en-US" dirty="0" smtClean="0"/>
            </a:br>
            <a:r>
              <a:rPr lang="en-US" sz="1800" dirty="0" smtClean="0"/>
              <a:t>Si el </a:t>
            </a:r>
            <a:r>
              <a:rPr lang="en-US" sz="1800" dirty="0" err="1" smtClean="0"/>
              <a:t>estudiante</a:t>
            </a:r>
            <a:r>
              <a:rPr lang="en-US" sz="1800" dirty="0" smtClean="0"/>
              <a:t> NO ha </a:t>
            </a:r>
            <a:r>
              <a:rPr lang="en-US" sz="1800" dirty="0" err="1" smtClean="0"/>
              <a:t>sido</a:t>
            </a:r>
            <a:r>
              <a:rPr lang="en-US" sz="1800" dirty="0" smtClean="0"/>
              <a:t> </a:t>
            </a:r>
            <a:r>
              <a:rPr lang="en-US" sz="1800" dirty="0" err="1" smtClean="0"/>
              <a:t>marcado</a:t>
            </a:r>
            <a:r>
              <a:rPr lang="en-US" sz="1800" dirty="0" smtClean="0"/>
              <a:t> attended, el </a:t>
            </a:r>
            <a:r>
              <a:rPr lang="en-US" sz="1800" dirty="0" err="1" smtClean="0"/>
              <a:t>botón</a:t>
            </a:r>
            <a:r>
              <a:rPr lang="en-US" sz="1800" dirty="0" smtClean="0"/>
              <a:t> </a:t>
            </a:r>
            <a:r>
              <a:rPr lang="en-US" sz="1800" dirty="0" err="1" smtClean="0"/>
              <a:t>para</a:t>
            </a:r>
            <a:r>
              <a:rPr lang="en-US" sz="1800" dirty="0" smtClean="0"/>
              <a:t> </a:t>
            </a:r>
            <a:r>
              <a:rPr lang="en-US" sz="1800" dirty="0" err="1" smtClean="0"/>
              <a:t>bajar</a:t>
            </a:r>
            <a:r>
              <a:rPr lang="en-US" sz="1800" dirty="0" smtClean="0"/>
              <a:t> el </a:t>
            </a:r>
            <a:r>
              <a:rPr lang="en-US" sz="1800" dirty="0" err="1" smtClean="0"/>
              <a:t>eCertificate</a:t>
            </a:r>
            <a:r>
              <a:rPr lang="en-US" sz="1800" dirty="0" smtClean="0"/>
              <a:t> NO </a:t>
            </a:r>
            <a:r>
              <a:rPr lang="en-US" sz="1800" dirty="0" err="1" smtClean="0"/>
              <a:t>estará</a:t>
            </a:r>
            <a:r>
              <a:rPr lang="en-US" sz="1800" dirty="0" smtClean="0"/>
              <a:t> </a:t>
            </a:r>
            <a:r>
              <a:rPr lang="en-US" sz="1800" dirty="0" err="1" smtClean="0"/>
              <a:t>disponible</a:t>
            </a:r>
            <a:r>
              <a:rPr lang="en-US" sz="1800" dirty="0" smtClean="0"/>
              <a:t>, </a:t>
            </a:r>
            <a:r>
              <a:rPr lang="en-US" sz="1800" dirty="0" err="1" smtClean="0"/>
              <a:t>tal</a:t>
            </a:r>
            <a:r>
              <a:rPr lang="en-US" sz="1800" dirty="0" smtClean="0"/>
              <a:t> </a:t>
            </a:r>
            <a:r>
              <a:rPr lang="en-US" sz="1800" dirty="0" err="1" smtClean="0"/>
              <a:t>como</a:t>
            </a:r>
            <a:r>
              <a:rPr lang="en-US" sz="1800" dirty="0" smtClean="0"/>
              <a:t> se </a:t>
            </a:r>
            <a:r>
              <a:rPr lang="en-US" sz="1800" dirty="0" err="1" smtClean="0"/>
              <a:t>muestra</a:t>
            </a:r>
            <a:r>
              <a:rPr lang="en-US" sz="1800" dirty="0" smtClean="0"/>
              <a:t> </a:t>
            </a:r>
            <a:r>
              <a:rPr lang="en-US" sz="1800" dirty="0" err="1" smtClean="0"/>
              <a:t>abajo</a:t>
            </a:r>
            <a:r>
              <a:rPr lang="en-US" sz="1800" dirty="0" smtClean="0"/>
              <a:t>.</a:t>
            </a:r>
          </a:p>
        </p:txBody>
      </p:sp>
      <p:pic>
        <p:nvPicPr>
          <p:cNvPr id="7171" name="Content Placeholder 4" descr="4.JPG"/>
          <p:cNvPicPr>
            <a:picLocks noGrp="1" noChangeAspect="1"/>
          </p:cNvPicPr>
          <p:nvPr>
            <p:ph idx="1"/>
          </p:nvPr>
        </p:nvPicPr>
        <p:blipFill>
          <a:blip r:embed="rId2" cstate="print"/>
          <a:srcRect/>
          <a:stretch>
            <a:fillRect/>
          </a:stretch>
        </p:blipFill>
        <p:spPr>
          <a:xfrm>
            <a:off x="685800" y="1876425"/>
            <a:ext cx="7537450" cy="3706813"/>
          </a:xfrm>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Preguntas</a:t>
            </a:r>
            <a:r>
              <a:rPr lang="en-US" dirty="0" smtClean="0"/>
              <a:t> </a:t>
            </a:r>
            <a:r>
              <a:rPr lang="en-US" dirty="0" err="1" smtClean="0"/>
              <a:t>Frecuentes</a:t>
            </a:r>
            <a:r>
              <a:rPr lang="en-US" dirty="0" smtClean="0"/>
              <a:t/>
            </a:r>
            <a:br>
              <a:rPr lang="en-US" dirty="0" smtClean="0"/>
            </a:br>
            <a:endParaRPr lang="es-MX" dirty="0"/>
          </a:p>
        </p:txBody>
      </p:sp>
      <p:sp>
        <p:nvSpPr>
          <p:cNvPr id="3" name="Content Placeholder 2"/>
          <p:cNvSpPr>
            <a:spLocks noGrp="1"/>
          </p:cNvSpPr>
          <p:nvPr>
            <p:ph idx="1"/>
          </p:nvPr>
        </p:nvSpPr>
        <p:spPr>
          <a:xfrm>
            <a:off x="685800" y="1185672"/>
            <a:ext cx="7537450" cy="4605528"/>
          </a:xfrm>
        </p:spPr>
        <p:txBody>
          <a:bodyPr/>
          <a:lstStyle/>
          <a:p>
            <a:endParaRPr lang="es-MX" sz="1600" b="1" dirty="0" smtClean="0"/>
          </a:p>
          <a:p>
            <a:endParaRPr lang="es-MX" sz="1600" b="1" dirty="0"/>
          </a:p>
          <a:p>
            <a:r>
              <a:rPr lang="es-MX" sz="1600" b="1" dirty="0" smtClean="0"/>
              <a:t>A quien contactar si hay algún problema con eCertificate?</a:t>
            </a:r>
          </a:p>
          <a:p>
            <a:pPr>
              <a:buNone/>
            </a:pPr>
            <a:r>
              <a:rPr lang="es-MX" sz="1600" dirty="0" smtClean="0"/>
              <a:t>	Envíe sus preguntas y problemas al team de soporte en </a:t>
            </a:r>
            <a:r>
              <a:rPr lang="es-MX" sz="1600" dirty="0" smtClean="0">
                <a:hlinkClick r:id="rId2"/>
              </a:rPr>
              <a:t>ouopsupport_us@oracle.com</a:t>
            </a:r>
            <a:r>
              <a:rPr lang="es-MX" sz="1600" dirty="0" smtClean="0"/>
              <a:t> o bien ingresar en su cuenta de Oracle de donde se descargo el </a:t>
            </a:r>
            <a:r>
              <a:rPr lang="es-MX" sz="1600" dirty="0" err="1" smtClean="0"/>
              <a:t>ekit</a:t>
            </a:r>
            <a:r>
              <a:rPr lang="es-MX" sz="1600" dirty="0" smtClean="0"/>
              <a:t> y levantar un ticket de soporte. </a:t>
            </a:r>
          </a:p>
          <a:p>
            <a:pPr>
              <a:buNone/>
            </a:pPr>
            <a:r>
              <a:rPr lang="es-MX" sz="1600" dirty="0" smtClean="0"/>
              <a:t>	Seleccionar en la parte superior derecha “Ayuda” -&gt; “Soporte Técnico” -&gt; “</a:t>
            </a:r>
            <a:r>
              <a:rPr lang="es-MX" sz="1600" dirty="0" err="1" smtClean="0"/>
              <a:t>Ekit</a:t>
            </a:r>
            <a:r>
              <a:rPr lang="es-MX" sz="1600" dirty="0" smtClean="0"/>
              <a:t>”   -&gt; elegir la problemática que presenta.</a:t>
            </a:r>
          </a:p>
          <a:p>
            <a:pPr>
              <a:buNone/>
            </a:pPr>
            <a:endParaRPr lang="es-MX" sz="1600" dirty="0" smtClean="0"/>
          </a:p>
          <a:p>
            <a:pPr>
              <a:buNone/>
            </a:pPr>
            <a:endParaRPr lang="es-MX" sz="1600" dirty="0" smtClean="0"/>
          </a:p>
          <a:p>
            <a:r>
              <a:rPr lang="es-MX" sz="1600" b="1" dirty="0" smtClean="0"/>
              <a:t>Por cuanto tiempo estará activo el link del eCertificate?</a:t>
            </a:r>
          </a:p>
          <a:p>
            <a:pPr>
              <a:buNone/>
            </a:pPr>
            <a:r>
              <a:rPr lang="es-MX" sz="1600" dirty="0" smtClean="0"/>
              <a:t>	Al igual que el eKit, el eCertificate estará activo por 3 meses después de concluida la clase. Se recomienda bajarlo y guardar una copia electrónica para futuras referencias.</a:t>
            </a:r>
          </a:p>
          <a:p>
            <a:pPr>
              <a:buNone/>
            </a:pPr>
            <a:endParaRPr lang="es-MX" sz="1600" dirty="0" smtClean="0"/>
          </a:p>
          <a:p>
            <a:pPr>
              <a:buNone/>
            </a:pPr>
            <a:r>
              <a:rPr lang="en-US" sz="1400" dirty="0" smtClean="0"/>
              <a:t/>
            </a:r>
            <a:br>
              <a:rPr lang="en-US" sz="1400" dirty="0" smtClean="0"/>
            </a:br>
            <a:r>
              <a:rPr lang="en-US" sz="1400" b="1" dirty="0" smtClean="0"/>
              <a:t/>
            </a:r>
            <a:br>
              <a:rPr lang="en-US" sz="1400" b="1" dirty="0" smtClean="0"/>
            </a:br>
            <a:endParaRPr lang="es-MX" sz="2800"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Ayuda</a:t>
            </a:r>
            <a:endParaRPr lang="es-MX" dirty="0"/>
          </a:p>
        </p:txBody>
      </p:sp>
      <p:sp>
        <p:nvSpPr>
          <p:cNvPr id="3" name="Content Placeholder 2"/>
          <p:cNvSpPr>
            <a:spLocks noGrp="1"/>
          </p:cNvSpPr>
          <p:nvPr>
            <p:ph idx="1"/>
          </p:nvPr>
        </p:nvSpPr>
        <p:spPr/>
        <p:txBody>
          <a:bodyPr/>
          <a:lstStyle/>
          <a:p>
            <a:r>
              <a:rPr lang="es-MX" dirty="0" smtClean="0"/>
              <a:t>Los problemas para bajar eCert deben reportarse a </a:t>
            </a:r>
            <a:r>
              <a:rPr lang="es-MX" dirty="0" smtClean="0">
                <a:hlinkClick r:id="rId2"/>
              </a:rPr>
              <a:t>ouopsupport_us@oracle.com</a:t>
            </a:r>
            <a:r>
              <a:rPr lang="es-MX" dirty="0" smtClean="0"/>
              <a:t>, indicando nombre del curso , nombre del estudiante  y si es posible el número de evento.</a:t>
            </a:r>
          </a:p>
          <a:p>
            <a:endParaRPr lang="es-MX"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Acciones importantes</a:t>
            </a:r>
            <a:endParaRPr lang="es-MX" dirty="0"/>
          </a:p>
        </p:txBody>
      </p:sp>
      <p:sp>
        <p:nvSpPr>
          <p:cNvPr id="3" name="Content Placeholder 2"/>
          <p:cNvSpPr>
            <a:spLocks noGrp="1"/>
          </p:cNvSpPr>
          <p:nvPr>
            <p:ph idx="1"/>
          </p:nvPr>
        </p:nvSpPr>
        <p:spPr>
          <a:xfrm>
            <a:off x="697992" y="1283208"/>
            <a:ext cx="7537450" cy="4343400"/>
          </a:xfrm>
        </p:spPr>
        <p:txBody>
          <a:bodyPr/>
          <a:lstStyle/>
          <a:p>
            <a:r>
              <a:rPr lang="es-MX" dirty="0" smtClean="0"/>
              <a:t>El instructor debe completar el proceso de </a:t>
            </a:r>
            <a:r>
              <a:rPr lang="es-MX" dirty="0" err="1" smtClean="0"/>
              <a:t>eAttendance</a:t>
            </a:r>
            <a:r>
              <a:rPr lang="es-MX" dirty="0" smtClean="0"/>
              <a:t> el primer día del curso.</a:t>
            </a:r>
          </a:p>
          <a:p>
            <a:endParaRPr lang="es-MX" dirty="0" smtClean="0"/>
          </a:p>
          <a:p>
            <a:r>
              <a:rPr lang="es-MX" dirty="0" smtClean="0"/>
              <a:t>Los alumnos que para bajar su eCertificate deberán acceder al mismo link donde bajaron su </a:t>
            </a:r>
            <a:r>
              <a:rPr lang="es-MX" dirty="0" err="1" smtClean="0"/>
              <a:t>eKit</a:t>
            </a:r>
            <a:r>
              <a:rPr lang="es-MX" dirty="0" smtClean="0"/>
              <a:t>.</a:t>
            </a:r>
          </a:p>
          <a:p>
            <a:endParaRPr lang="es-MX" dirty="0"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Como funciona eCertificate</a:t>
            </a:r>
            <a:endParaRPr lang="es-MX" dirty="0"/>
          </a:p>
        </p:txBody>
      </p:sp>
      <p:sp>
        <p:nvSpPr>
          <p:cNvPr id="3" name="Content Placeholder 2"/>
          <p:cNvSpPr>
            <a:spLocks noGrp="1"/>
          </p:cNvSpPr>
          <p:nvPr>
            <p:ph idx="1"/>
          </p:nvPr>
        </p:nvSpPr>
        <p:spPr>
          <a:xfrm>
            <a:off x="722376" y="1246188"/>
            <a:ext cx="7537450" cy="4343400"/>
          </a:xfrm>
        </p:spPr>
        <p:txBody>
          <a:bodyPr/>
          <a:lstStyle/>
          <a:p>
            <a:pPr marL="457200" indent="-457200"/>
            <a:r>
              <a:rPr lang="es-MX" sz="1800" dirty="0" smtClean="0"/>
              <a:t>Deben cumplirse los  siguientes puntos para que se genere el link para bajar el </a:t>
            </a:r>
            <a:r>
              <a:rPr lang="es-MX" sz="1800" dirty="0" err="1" smtClean="0"/>
              <a:t>eCertificate</a:t>
            </a:r>
            <a:r>
              <a:rPr lang="es-MX" sz="1800" dirty="0" smtClean="0"/>
              <a:t>:</a:t>
            </a:r>
          </a:p>
          <a:p>
            <a:pPr marL="800100" lvl="1" indent="-457200">
              <a:buFont typeface="+mj-lt"/>
              <a:buAutoNum type="arabicPeriod"/>
            </a:pPr>
            <a:r>
              <a:rPr lang="es-MX" sz="1600" b="1" dirty="0" smtClean="0"/>
              <a:t>El alumno debe haber </a:t>
            </a:r>
            <a:r>
              <a:rPr lang="es-MX" sz="1600" b="1" u="sng" dirty="0" smtClean="0"/>
              <a:t>activado y descargado su </a:t>
            </a:r>
            <a:r>
              <a:rPr lang="es-MX" sz="1600" b="1" u="sng" dirty="0" err="1" smtClean="0"/>
              <a:t>eKit</a:t>
            </a:r>
            <a:endParaRPr lang="es-MX" sz="1600" b="1" u="sng" dirty="0" smtClean="0"/>
          </a:p>
          <a:p>
            <a:pPr marL="800100" lvl="1" indent="-457200">
              <a:buFont typeface="+mj-lt"/>
              <a:buAutoNum type="arabicPeriod"/>
            </a:pPr>
            <a:r>
              <a:rPr lang="es-MX" sz="1600" b="1" dirty="0" smtClean="0"/>
              <a:t>El alumno debe estar marcado </a:t>
            </a:r>
            <a:r>
              <a:rPr lang="es-MX" sz="1600" b="1" u="sng" dirty="0" err="1" smtClean="0"/>
              <a:t>attended</a:t>
            </a:r>
            <a:r>
              <a:rPr lang="es-MX" sz="1600" b="1" dirty="0" smtClean="0"/>
              <a:t>.</a:t>
            </a:r>
          </a:p>
          <a:p>
            <a:pPr marL="800100" lvl="1" indent="-457200">
              <a:buFont typeface="+mj-lt"/>
              <a:buAutoNum type="arabicPeriod"/>
            </a:pPr>
            <a:r>
              <a:rPr lang="es-MX" sz="1600" b="1" dirty="0" smtClean="0"/>
              <a:t>Realizar la </a:t>
            </a:r>
            <a:r>
              <a:rPr lang="es-MX" sz="1600" b="1" u="sng" dirty="0" smtClean="0"/>
              <a:t>evaluación final </a:t>
            </a:r>
            <a:r>
              <a:rPr lang="es-MX" sz="1600" b="1" dirty="0" smtClean="0"/>
              <a:t>del curso.</a:t>
            </a:r>
          </a:p>
          <a:p>
            <a:pPr marL="800100" lvl="1" indent="-457200">
              <a:buFont typeface="+mj-lt"/>
              <a:buAutoNum type="arabicPeriod"/>
            </a:pPr>
            <a:r>
              <a:rPr lang="es-MX" sz="1600" b="1" dirty="0" smtClean="0"/>
              <a:t>Estará disponible a partir del último día de clase.</a:t>
            </a:r>
          </a:p>
          <a:p>
            <a:pPr marL="457200" indent="-457200"/>
            <a:endParaRPr lang="es-MX" sz="2000" dirty="0" smtClean="0"/>
          </a:p>
          <a:p>
            <a:pPr marL="457200" indent="-457200"/>
            <a:r>
              <a:rPr lang="es-MX" sz="1800" dirty="0" smtClean="0"/>
              <a:t>El sistema no genera ninguna notificación para el estudiante, el eCertificate lo podrá bajar en el mismo link donde bajó su </a:t>
            </a:r>
            <a:r>
              <a:rPr lang="es-MX" sz="1800" dirty="0" err="1" smtClean="0"/>
              <a:t>eKit</a:t>
            </a:r>
            <a:r>
              <a:rPr lang="es-MX" sz="1800" dirty="0" smtClean="0"/>
              <a:t>, el cual se encuentra en su carta de material.</a:t>
            </a:r>
          </a:p>
          <a:p>
            <a:pPr marL="0" indent="0">
              <a:buNone/>
            </a:pPr>
            <a:endParaRPr lang="es-MX" sz="2000" dirty="0" smtClean="0"/>
          </a:p>
          <a:p>
            <a:pPr marL="457200" indent="-457200"/>
            <a:r>
              <a:rPr lang="es-MX" sz="1800" dirty="0" smtClean="0">
                <a:solidFill>
                  <a:srgbClr val="0000FF"/>
                </a:solidFill>
              </a:rPr>
              <a:t>El </a:t>
            </a:r>
            <a:r>
              <a:rPr lang="es-MX" sz="1800" dirty="0">
                <a:solidFill>
                  <a:srgbClr val="0000FF"/>
                </a:solidFill>
              </a:rPr>
              <a:t>eCertificate estará disponible para bajarse los 3 siguientes meses una vez concluido el curso. Se recomienda que el estudiante baje y guarde una copia electrónica para futura referencia. </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779399" y="2682685"/>
            <a:ext cx="7581900" cy="1730819"/>
          </a:xfrm>
        </p:spPr>
        <p:txBody>
          <a:bodyPr/>
          <a:lstStyle/>
          <a:p>
            <a:pPr algn="ctr"/>
            <a:r>
              <a:rPr lang="en-US" sz="4000" dirty="0" smtClean="0"/>
              <a:t>Activación y descarga </a:t>
            </a:r>
            <a:br>
              <a:rPr lang="en-US" sz="4000" dirty="0" smtClean="0"/>
            </a:br>
            <a:r>
              <a:rPr lang="en-US" sz="4000" dirty="0" smtClean="0"/>
              <a:t>de ekit</a:t>
            </a:r>
            <a:endParaRPr lang="en-US" sz="2400" dirty="0" smtClean="0"/>
          </a:p>
        </p:txBody>
      </p:sp>
      <p:grpSp>
        <p:nvGrpSpPr>
          <p:cNvPr id="3" name="Group 9"/>
          <p:cNvGrpSpPr>
            <a:grpSpLocks/>
          </p:cNvGrpSpPr>
          <p:nvPr/>
        </p:nvGrpSpPr>
        <p:grpSpPr bwMode="auto">
          <a:xfrm>
            <a:off x="3009549" y="845937"/>
            <a:ext cx="2968282" cy="1364566"/>
            <a:chOff x="7326119" y="4821548"/>
            <a:chExt cx="1438275" cy="696912"/>
          </a:xfrm>
        </p:grpSpPr>
        <p:pic>
          <p:nvPicPr>
            <p:cNvPr id="4" name="Picture 1030" descr="D:\Projects\logos\Oracle_Uni_wht.gif"/>
            <p:cNvPicPr>
              <a:picLocks noChangeAspect="1" noChangeArrowheads="1"/>
            </p:cNvPicPr>
            <p:nvPr/>
          </p:nvPicPr>
          <p:blipFill>
            <a:blip r:embed="rId2" cstate="print"/>
            <a:srcRect/>
            <a:stretch>
              <a:fillRect/>
            </a:stretch>
          </p:blipFill>
          <p:spPr bwMode="auto">
            <a:xfrm>
              <a:off x="7326119" y="4821548"/>
              <a:ext cx="1438275" cy="696912"/>
            </a:xfrm>
            <a:prstGeom prst="rect">
              <a:avLst/>
            </a:prstGeom>
            <a:noFill/>
            <a:ln w="9525">
              <a:noFill/>
              <a:miter lim="800000"/>
              <a:headEnd/>
              <a:tailEnd/>
            </a:ln>
          </p:spPr>
        </p:pic>
        <p:cxnSp>
          <p:nvCxnSpPr>
            <p:cNvPr id="5" name="Straight Connector 8"/>
            <p:cNvCxnSpPr>
              <a:cxnSpLocks noChangeShapeType="1"/>
            </p:cNvCxnSpPr>
            <p:nvPr/>
          </p:nvCxnSpPr>
          <p:spPr bwMode="auto">
            <a:xfrm>
              <a:off x="7471318" y="5196454"/>
              <a:ext cx="1143000" cy="1588"/>
            </a:xfrm>
            <a:prstGeom prst="line">
              <a:avLst/>
            </a:prstGeom>
            <a:noFill/>
            <a:ln w="12700" algn="ctr">
              <a:solidFill>
                <a:schemeClr val="tx1"/>
              </a:solidFill>
              <a:round/>
              <a:headEnd/>
              <a:tailEnd/>
            </a:ln>
          </p:spPr>
        </p:cxn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769880" y="216510"/>
            <a:ext cx="7581900" cy="941388"/>
          </a:xfrm>
        </p:spPr>
        <p:txBody>
          <a:bodyPr/>
          <a:lstStyle/>
          <a:p>
            <a:r>
              <a:rPr lang="es-MX" sz="2000" dirty="0" smtClean="0">
                <a:solidFill>
                  <a:schemeClr val="accent5">
                    <a:lumMod val="50000"/>
                  </a:schemeClr>
                </a:solidFill>
              </a:rPr>
              <a:t>DESCARGA DEL </a:t>
            </a:r>
            <a:r>
              <a:rPr lang="es-MX" sz="2000" dirty="0" smtClean="0">
                <a:solidFill>
                  <a:schemeClr val="accent5">
                    <a:lumMod val="50000"/>
                  </a:schemeClr>
                </a:solidFill>
              </a:rPr>
              <a:t>EKIT </a:t>
            </a:r>
            <a:r>
              <a:rPr lang="es-MX" sz="1400" dirty="0" smtClean="0">
                <a:solidFill>
                  <a:schemeClr val="accent5">
                    <a:lumMod val="50000"/>
                  </a:schemeClr>
                </a:solidFill>
              </a:rPr>
              <a:t>(puede realizarlo una vez recibida la carta de material)</a:t>
            </a:r>
            <a:r>
              <a:rPr lang="es-MX" sz="1600" dirty="0" smtClean="0"/>
              <a:t/>
            </a:r>
            <a:br>
              <a:rPr lang="es-MX" sz="1600" dirty="0" smtClean="0"/>
            </a:br>
            <a:r>
              <a:rPr lang="es-MX" sz="1600" dirty="0"/>
              <a:t/>
            </a:r>
            <a:br>
              <a:rPr lang="es-MX" sz="1600" dirty="0"/>
            </a:br>
            <a:r>
              <a:rPr lang="es-MX" sz="1600" dirty="0" smtClean="0"/>
              <a:t>Deberá ingresar al link que Oracle le proporcionó en la carta de confirmación del material.</a:t>
            </a:r>
            <a:r>
              <a:rPr lang="es-MX" sz="2000" dirty="0" smtClean="0"/>
              <a:t/>
            </a:r>
            <a:br>
              <a:rPr lang="es-MX" sz="2000" dirty="0" smtClean="0"/>
            </a:br>
            <a:r>
              <a:rPr lang="es-MX" sz="1000" dirty="0">
                <a:solidFill>
                  <a:srgbClr val="0000FF"/>
                </a:solidFill>
              </a:rPr>
              <a:t/>
            </a:r>
            <a:br>
              <a:rPr lang="es-MX" sz="1000" dirty="0">
                <a:solidFill>
                  <a:srgbClr val="0000FF"/>
                </a:solidFill>
              </a:rPr>
            </a:br>
            <a:endParaRPr lang="en-US" sz="900" dirty="0" smtClean="0">
              <a:solidFill>
                <a:srgbClr val="0000FF"/>
              </a:solidFill>
            </a:endParaRPr>
          </a:p>
        </p:txBody>
      </p:sp>
      <p:pic>
        <p:nvPicPr>
          <p:cNvPr id="5" name="Imagen 4"/>
          <p:cNvPicPr>
            <a:picLocks noChangeAspect="1"/>
          </p:cNvPicPr>
          <p:nvPr/>
        </p:nvPicPr>
        <p:blipFill>
          <a:blip r:embed="rId2"/>
          <a:stretch>
            <a:fillRect/>
          </a:stretch>
        </p:blipFill>
        <p:spPr>
          <a:xfrm>
            <a:off x="1389005" y="1771680"/>
            <a:ext cx="6343650" cy="3714750"/>
          </a:xfrm>
          <a:prstGeom prst="rect">
            <a:avLst/>
          </a:prstGeom>
        </p:spPr>
      </p:pic>
      <p:sp>
        <p:nvSpPr>
          <p:cNvPr id="8" name="CuadroTexto 7"/>
          <p:cNvSpPr txBox="1"/>
          <p:nvPr/>
        </p:nvSpPr>
        <p:spPr>
          <a:xfrm>
            <a:off x="863059" y="1433126"/>
            <a:ext cx="1051891" cy="338554"/>
          </a:xfrm>
          <a:prstGeom prst="rect">
            <a:avLst/>
          </a:prstGeom>
          <a:noFill/>
        </p:spPr>
        <p:txBody>
          <a:bodyPr wrap="none" rtlCol="0">
            <a:spAutoFit/>
          </a:bodyPr>
          <a:lstStyle/>
          <a:p>
            <a:r>
              <a:rPr lang="es-ES" sz="1600" dirty="0" smtClean="0">
                <a:solidFill>
                  <a:srgbClr val="0000FF"/>
                </a:solidFill>
              </a:rPr>
              <a:t>Ejemplo:</a:t>
            </a:r>
            <a:endParaRPr lang="es-ES" sz="1600" dirty="0">
              <a:solidFill>
                <a:srgbClr val="0000FF"/>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3128" y="286407"/>
            <a:ext cx="7537450" cy="4343400"/>
          </a:xfrm>
        </p:spPr>
        <p:txBody>
          <a:bodyPr/>
          <a:lstStyle/>
          <a:p>
            <a:pPr marL="0" indent="0">
              <a:buNone/>
            </a:pPr>
            <a:r>
              <a:rPr lang="es-ES" sz="1600" b="1" dirty="0" smtClean="0">
                <a:latin typeface="+mj-lt"/>
                <a:ea typeface="+mj-ea"/>
                <a:cs typeface="+mj-cs"/>
              </a:rPr>
              <a:t>Si ya </a:t>
            </a:r>
            <a:r>
              <a:rPr lang="es-ES" sz="1600" b="1" dirty="0">
                <a:latin typeface="+mj-lt"/>
                <a:ea typeface="+mj-ea"/>
                <a:cs typeface="+mj-cs"/>
              </a:rPr>
              <a:t>tiene una cuenta deberá dar </a:t>
            </a:r>
            <a:r>
              <a:rPr lang="es-ES" sz="1600" b="1" dirty="0" smtClean="0">
                <a:latin typeface="+mj-lt"/>
                <a:ea typeface="+mj-ea"/>
                <a:cs typeface="+mj-cs"/>
              </a:rPr>
              <a:t>click </a:t>
            </a:r>
            <a:r>
              <a:rPr lang="es-ES" sz="1600" b="1" dirty="0">
                <a:latin typeface="+mj-lt"/>
                <a:ea typeface="+mj-ea"/>
                <a:cs typeface="+mj-cs"/>
              </a:rPr>
              <a:t>en “Activate ekit” </a:t>
            </a:r>
            <a:r>
              <a:rPr lang="es-ES" sz="1600" b="1" dirty="0" smtClean="0">
                <a:latin typeface="+mj-lt"/>
                <a:ea typeface="+mj-ea"/>
                <a:cs typeface="+mj-cs"/>
              </a:rPr>
              <a:t>e ingresar sus credenciales, si </a:t>
            </a:r>
            <a:r>
              <a:rPr lang="es-ES" sz="1600" b="1" dirty="0">
                <a:latin typeface="+mj-lt"/>
                <a:ea typeface="+mj-ea"/>
                <a:cs typeface="+mj-cs"/>
              </a:rPr>
              <a:t>aun no la ha generado deberá dar click en “Create Account</a:t>
            </a:r>
            <a:r>
              <a:rPr lang="es-ES" sz="1600" b="1" dirty="0" smtClean="0">
                <a:latin typeface="+mj-lt"/>
                <a:ea typeface="+mj-ea"/>
                <a:cs typeface="+mj-cs"/>
              </a:rPr>
              <a:t>” y registrarse. Una vez realizado el registro deberá activar el ekit para poder descargarlo.</a:t>
            </a:r>
            <a:endParaRPr lang="es-ES" sz="1600" b="1" dirty="0">
              <a:latin typeface="+mj-lt"/>
              <a:ea typeface="+mj-ea"/>
              <a:cs typeface="+mj-cs"/>
            </a:endParaRPr>
          </a:p>
        </p:txBody>
      </p:sp>
      <p:pic>
        <p:nvPicPr>
          <p:cNvPr id="5" name="Imagen 4"/>
          <p:cNvPicPr>
            <a:picLocks noChangeAspect="1"/>
          </p:cNvPicPr>
          <p:nvPr/>
        </p:nvPicPr>
        <p:blipFill>
          <a:blip r:embed="rId2"/>
          <a:stretch>
            <a:fillRect/>
          </a:stretch>
        </p:blipFill>
        <p:spPr>
          <a:xfrm>
            <a:off x="493532" y="1271750"/>
            <a:ext cx="7983170" cy="4550979"/>
          </a:xfrm>
          <a:prstGeom prst="rect">
            <a:avLst/>
          </a:prstGeom>
        </p:spPr>
      </p:pic>
      <p:pic>
        <p:nvPicPr>
          <p:cNvPr id="6" name="Imagen 5"/>
          <p:cNvPicPr>
            <a:picLocks noChangeAspect="1"/>
          </p:cNvPicPr>
          <p:nvPr/>
        </p:nvPicPr>
        <p:blipFill>
          <a:blip r:embed="rId3"/>
          <a:stretch>
            <a:fillRect/>
          </a:stretch>
        </p:blipFill>
        <p:spPr>
          <a:xfrm>
            <a:off x="3099229" y="5836338"/>
            <a:ext cx="2771775" cy="323850"/>
          </a:xfrm>
          <a:prstGeom prst="rect">
            <a:avLst/>
          </a:prstGeom>
        </p:spPr>
      </p:pic>
    </p:spTree>
    <p:extLst>
      <p:ext uri="{BB962C8B-B14F-4D97-AF65-F5344CB8AC3E}">
        <p14:creationId xmlns:p14="http://schemas.microsoft.com/office/powerpoint/2010/main" val="156974068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779399" y="2682685"/>
            <a:ext cx="7581900" cy="1730819"/>
          </a:xfrm>
        </p:spPr>
        <p:txBody>
          <a:bodyPr/>
          <a:lstStyle/>
          <a:p>
            <a:pPr algn="ctr"/>
            <a:r>
              <a:rPr lang="en-US" sz="4000" dirty="0" err="1"/>
              <a:t>eAttendance</a:t>
            </a:r>
            <a:r>
              <a:rPr lang="en-US" sz="2400" dirty="0" smtClean="0"/>
              <a:t/>
            </a:r>
            <a:br>
              <a:rPr lang="en-US" sz="2400" dirty="0" smtClean="0"/>
            </a:br>
            <a:endParaRPr lang="en-US" sz="2400" dirty="0" smtClean="0"/>
          </a:p>
        </p:txBody>
      </p:sp>
      <p:grpSp>
        <p:nvGrpSpPr>
          <p:cNvPr id="3" name="Group 9"/>
          <p:cNvGrpSpPr>
            <a:grpSpLocks/>
          </p:cNvGrpSpPr>
          <p:nvPr/>
        </p:nvGrpSpPr>
        <p:grpSpPr bwMode="auto">
          <a:xfrm>
            <a:off x="3009549" y="845937"/>
            <a:ext cx="2968282" cy="1364566"/>
            <a:chOff x="7326119" y="4821548"/>
            <a:chExt cx="1438275" cy="696912"/>
          </a:xfrm>
        </p:grpSpPr>
        <p:pic>
          <p:nvPicPr>
            <p:cNvPr id="4" name="Picture 1030" descr="D:\Projects\logos\Oracle_Uni_wht.gif"/>
            <p:cNvPicPr>
              <a:picLocks noChangeAspect="1" noChangeArrowheads="1"/>
            </p:cNvPicPr>
            <p:nvPr/>
          </p:nvPicPr>
          <p:blipFill>
            <a:blip r:embed="rId2" cstate="print"/>
            <a:srcRect/>
            <a:stretch>
              <a:fillRect/>
            </a:stretch>
          </p:blipFill>
          <p:spPr bwMode="auto">
            <a:xfrm>
              <a:off x="7326119" y="4821548"/>
              <a:ext cx="1438275" cy="696912"/>
            </a:xfrm>
            <a:prstGeom prst="rect">
              <a:avLst/>
            </a:prstGeom>
            <a:noFill/>
            <a:ln w="9525">
              <a:noFill/>
              <a:miter lim="800000"/>
              <a:headEnd/>
              <a:tailEnd/>
            </a:ln>
          </p:spPr>
        </p:pic>
        <p:cxnSp>
          <p:nvCxnSpPr>
            <p:cNvPr id="5" name="Straight Connector 8"/>
            <p:cNvCxnSpPr>
              <a:cxnSpLocks noChangeShapeType="1"/>
            </p:cNvCxnSpPr>
            <p:nvPr/>
          </p:nvCxnSpPr>
          <p:spPr bwMode="auto">
            <a:xfrm>
              <a:off x="7471318" y="5196454"/>
              <a:ext cx="1143000" cy="1588"/>
            </a:xfrm>
            <a:prstGeom prst="line">
              <a:avLst/>
            </a:prstGeom>
            <a:noFill/>
            <a:ln w="12700" algn="ctr">
              <a:solidFill>
                <a:schemeClr val="tx1"/>
              </a:solidFill>
              <a:round/>
              <a:headEnd/>
              <a:tailEnd/>
            </a:ln>
          </p:spPr>
        </p:cxnSp>
      </p:grpSp>
    </p:spTree>
    <p:extLst>
      <p:ext uri="{BB962C8B-B14F-4D97-AF65-F5344CB8AC3E}">
        <p14:creationId xmlns:p14="http://schemas.microsoft.com/office/powerpoint/2010/main" val="4019018100"/>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a:spLocks noGrp="1"/>
          </p:cNvSpPr>
          <p:nvPr>
            <p:ph idx="1"/>
          </p:nvPr>
        </p:nvSpPr>
        <p:spPr>
          <a:xfrm>
            <a:off x="938047" y="210207"/>
            <a:ext cx="7537450" cy="5617779"/>
          </a:xfrm>
        </p:spPr>
        <p:txBody>
          <a:bodyPr/>
          <a:lstStyle/>
          <a:p>
            <a:pPr marL="0" indent="0">
              <a:buNone/>
            </a:pPr>
            <a:r>
              <a:rPr lang="en-US" sz="2000" b="1" dirty="0" err="1" smtClean="0">
                <a:solidFill>
                  <a:srgbClr val="FF0000"/>
                </a:solidFill>
              </a:rPr>
              <a:t>eAttendance</a:t>
            </a:r>
            <a:r>
              <a:rPr lang="en-US" sz="1600" b="1" dirty="0" smtClean="0">
                <a:solidFill>
                  <a:srgbClr val="FF0000"/>
                </a:solidFill>
              </a:rPr>
              <a:t> </a:t>
            </a:r>
            <a:r>
              <a:rPr lang="en-US" sz="1400" b="1" dirty="0" smtClean="0">
                <a:solidFill>
                  <a:srgbClr val="FF0000"/>
                </a:solidFill>
              </a:rPr>
              <a:t>(se </a:t>
            </a:r>
            <a:r>
              <a:rPr lang="en-US" sz="1400" b="1" dirty="0" err="1" smtClean="0">
                <a:solidFill>
                  <a:srgbClr val="FF0000"/>
                </a:solidFill>
              </a:rPr>
              <a:t>realiza</a:t>
            </a:r>
            <a:r>
              <a:rPr lang="en-US" sz="1400" b="1" dirty="0" smtClean="0">
                <a:solidFill>
                  <a:srgbClr val="FF0000"/>
                </a:solidFill>
              </a:rPr>
              <a:t> el primer </a:t>
            </a:r>
            <a:r>
              <a:rPr lang="en-US" sz="1400" b="1" dirty="0" err="1" smtClean="0">
                <a:solidFill>
                  <a:srgbClr val="FF0000"/>
                </a:solidFill>
              </a:rPr>
              <a:t>día</a:t>
            </a:r>
            <a:r>
              <a:rPr lang="en-US" sz="1400" b="1" dirty="0" smtClean="0">
                <a:solidFill>
                  <a:srgbClr val="FF0000"/>
                </a:solidFill>
              </a:rPr>
              <a:t> del </a:t>
            </a:r>
            <a:r>
              <a:rPr lang="en-US" sz="1400" b="1" dirty="0" err="1" smtClean="0">
                <a:solidFill>
                  <a:srgbClr val="FF0000"/>
                </a:solidFill>
              </a:rPr>
              <a:t>curso</a:t>
            </a:r>
            <a:r>
              <a:rPr lang="en-US" sz="1400" b="1" dirty="0" smtClean="0">
                <a:solidFill>
                  <a:srgbClr val="FF0000"/>
                </a:solidFill>
              </a:rPr>
              <a:t>)</a:t>
            </a:r>
          </a:p>
          <a:p>
            <a:pPr marL="0" indent="0">
              <a:buNone/>
            </a:pPr>
            <a:endParaRPr lang="en-US" sz="1400" b="1" dirty="0" smtClean="0">
              <a:solidFill>
                <a:srgbClr val="FF0000"/>
              </a:solidFill>
            </a:endParaRPr>
          </a:p>
          <a:p>
            <a:pPr marL="0" indent="0">
              <a:buNone/>
            </a:pPr>
            <a:r>
              <a:rPr lang="en-US" sz="1600" b="1" dirty="0" smtClean="0"/>
              <a:t>1. </a:t>
            </a:r>
            <a:r>
              <a:rPr lang="en-US" sz="1600" b="1" dirty="0" err="1" smtClean="0"/>
              <a:t>Deberá</a:t>
            </a:r>
            <a:r>
              <a:rPr lang="en-US" sz="1600" b="1" dirty="0" smtClean="0"/>
              <a:t> </a:t>
            </a:r>
            <a:r>
              <a:rPr lang="en-US" sz="1600" b="1" dirty="0" err="1" smtClean="0"/>
              <a:t>dirigirse</a:t>
            </a:r>
            <a:r>
              <a:rPr lang="en-US" sz="1600" b="1" dirty="0" smtClean="0"/>
              <a:t> a la </a:t>
            </a:r>
            <a:r>
              <a:rPr lang="en-US" sz="1600" b="1" dirty="0" err="1" smtClean="0"/>
              <a:t>siguiente</a:t>
            </a:r>
            <a:r>
              <a:rPr lang="en-US" sz="1600" b="1" dirty="0" smtClean="0"/>
              <a:t> </a:t>
            </a:r>
            <a:r>
              <a:rPr lang="en-US" sz="1600" b="1" dirty="0" err="1" smtClean="0"/>
              <a:t>liga</a:t>
            </a:r>
            <a:r>
              <a:rPr lang="en-US" sz="1600" b="1" dirty="0" smtClean="0"/>
              <a:t> e </a:t>
            </a:r>
            <a:r>
              <a:rPr lang="en-US" sz="1600" b="1" dirty="0" err="1" smtClean="0"/>
              <a:t>ingresar</a:t>
            </a:r>
            <a:r>
              <a:rPr lang="en-US" sz="1600" b="1" dirty="0" smtClean="0"/>
              <a:t> </a:t>
            </a:r>
            <a:r>
              <a:rPr lang="en-US" sz="1600" b="1" dirty="0" err="1" smtClean="0"/>
              <a:t>los</a:t>
            </a:r>
            <a:r>
              <a:rPr lang="en-US" sz="1600" b="1" dirty="0" smtClean="0"/>
              <a:t> </a:t>
            </a:r>
            <a:r>
              <a:rPr lang="en-US" sz="1600" b="1" dirty="0" err="1" smtClean="0"/>
              <a:t>accesos</a:t>
            </a:r>
            <a:r>
              <a:rPr lang="en-US" sz="1600" b="1" dirty="0" smtClean="0"/>
              <a:t> de la </a:t>
            </a:r>
            <a:r>
              <a:rPr lang="en-US" sz="1600" b="1" dirty="0" err="1" smtClean="0"/>
              <a:t>cuenta</a:t>
            </a:r>
            <a:r>
              <a:rPr lang="en-US" sz="1600" b="1" dirty="0" smtClean="0"/>
              <a:t> de la </a:t>
            </a:r>
            <a:r>
              <a:rPr lang="en-US" sz="1600" b="1" dirty="0" err="1" smtClean="0"/>
              <a:t>cual</a:t>
            </a:r>
            <a:r>
              <a:rPr lang="en-US" sz="1600" b="1" dirty="0" smtClean="0"/>
              <a:t> </a:t>
            </a:r>
            <a:r>
              <a:rPr lang="en-US" sz="1600" b="1" dirty="0" err="1" smtClean="0"/>
              <a:t>descargó</a:t>
            </a:r>
            <a:r>
              <a:rPr lang="en-US" sz="1600" b="1" dirty="0" smtClean="0"/>
              <a:t> </a:t>
            </a:r>
            <a:r>
              <a:rPr lang="en-US" sz="1600" b="1" dirty="0" err="1" smtClean="0"/>
              <a:t>su</a:t>
            </a:r>
            <a:r>
              <a:rPr lang="en-US" sz="1600" b="1" dirty="0" smtClean="0"/>
              <a:t> </a:t>
            </a:r>
            <a:r>
              <a:rPr lang="en-US" sz="1600" b="1" dirty="0" err="1" smtClean="0"/>
              <a:t>ekit</a:t>
            </a:r>
            <a:r>
              <a:rPr lang="en-US" sz="1600" b="1" dirty="0" smtClean="0"/>
              <a:t>.</a:t>
            </a:r>
          </a:p>
          <a:p>
            <a:pPr marL="342900" indent="-342900">
              <a:buAutoNum type="arabicPeriod"/>
            </a:pPr>
            <a:endParaRPr lang="en-US" sz="1600" b="1" dirty="0" smtClean="0"/>
          </a:p>
          <a:p>
            <a:pPr marL="0" indent="0">
              <a:buNone/>
            </a:pPr>
            <a:r>
              <a:rPr lang="en-US" sz="1600" b="1" dirty="0" smtClean="0"/>
              <a:t> </a:t>
            </a:r>
            <a:r>
              <a:rPr lang="en-US" sz="1400" u="sng" dirty="0" smtClean="0">
                <a:solidFill>
                  <a:srgbClr val="00B0F0"/>
                </a:solidFill>
                <a:hlinkClick r:id="rId2"/>
              </a:rPr>
              <a:t>https://attendance-education.oracle.com/pls/attend/eattend_sheet_home.eattend_home</a:t>
            </a:r>
            <a:endParaRPr lang="en-US" sz="1600" b="1" dirty="0" smtClean="0">
              <a:latin typeface="+mj-lt"/>
              <a:ea typeface="+mj-ea"/>
              <a:cs typeface="+mj-cs"/>
            </a:endParaRPr>
          </a:p>
          <a:p>
            <a:pPr marL="0" indent="0">
              <a:buNone/>
            </a:pPr>
            <a:endParaRPr lang="en-US" sz="1600" b="1" dirty="0" smtClean="0">
              <a:latin typeface="+mj-lt"/>
              <a:ea typeface="+mj-ea"/>
              <a:cs typeface="+mj-cs"/>
            </a:endParaRPr>
          </a:p>
          <a:p>
            <a:pPr marL="0" indent="0">
              <a:buNone/>
            </a:pPr>
            <a:r>
              <a:rPr lang="en-US" sz="1600" b="1" dirty="0" smtClean="0">
                <a:latin typeface="+mj-lt"/>
                <a:ea typeface="+mj-ea"/>
                <a:cs typeface="+mj-cs"/>
              </a:rPr>
              <a:t>2. </a:t>
            </a:r>
            <a:r>
              <a:rPr lang="en-US" sz="1600" b="1" dirty="0" err="1" smtClean="0">
                <a:latin typeface="+mj-lt"/>
                <a:ea typeface="+mj-ea"/>
                <a:cs typeface="+mj-cs"/>
              </a:rPr>
              <a:t>Seleccionar</a:t>
            </a:r>
            <a:r>
              <a:rPr lang="en-US" sz="1600" b="1" dirty="0" smtClean="0">
                <a:latin typeface="+mj-lt"/>
                <a:ea typeface="+mj-ea"/>
                <a:cs typeface="+mj-cs"/>
              </a:rPr>
              <a:t> el </a:t>
            </a:r>
            <a:r>
              <a:rPr lang="en-US" sz="1600" b="1" dirty="0" err="1" smtClean="0">
                <a:latin typeface="+mj-lt"/>
                <a:ea typeface="+mj-ea"/>
                <a:cs typeface="+mj-cs"/>
              </a:rPr>
              <a:t>idioma</a:t>
            </a:r>
            <a:r>
              <a:rPr lang="en-US" sz="1600" b="1" dirty="0" smtClean="0">
                <a:latin typeface="+mj-lt"/>
                <a:ea typeface="+mj-ea"/>
                <a:cs typeface="+mj-cs"/>
              </a:rPr>
              <a:t> y </a:t>
            </a:r>
            <a:r>
              <a:rPr lang="en-US" sz="1600" b="1" dirty="0" err="1" smtClean="0">
                <a:latin typeface="+mj-lt"/>
                <a:ea typeface="+mj-ea"/>
                <a:cs typeface="+mj-cs"/>
              </a:rPr>
              <a:t>presionar</a:t>
            </a:r>
            <a:r>
              <a:rPr lang="en-US" sz="1600" b="1" dirty="0" smtClean="0">
                <a:latin typeface="+mj-lt"/>
                <a:ea typeface="+mj-ea"/>
                <a:cs typeface="+mj-cs"/>
              </a:rPr>
              <a:t>  “GO”</a:t>
            </a:r>
          </a:p>
          <a:p>
            <a:pPr marL="0" indent="0">
              <a:buNone/>
            </a:pPr>
            <a:endParaRPr lang="en-US" sz="1600" b="1" dirty="0" smtClean="0">
              <a:latin typeface="+mj-lt"/>
              <a:ea typeface="+mj-ea"/>
              <a:cs typeface="+mj-cs"/>
            </a:endParaRPr>
          </a:p>
          <a:p>
            <a:pPr marL="0" indent="0">
              <a:buNone/>
            </a:pPr>
            <a:endParaRPr lang="en-US" sz="1600" b="1" dirty="0" smtClean="0">
              <a:latin typeface="+mj-lt"/>
              <a:ea typeface="+mj-ea"/>
              <a:cs typeface="+mj-cs"/>
            </a:endParaRPr>
          </a:p>
          <a:p>
            <a:pPr marL="0" indent="0">
              <a:buNone/>
            </a:pPr>
            <a:endParaRPr lang="en-US" sz="1600" b="1" dirty="0" smtClean="0">
              <a:latin typeface="+mj-lt"/>
              <a:ea typeface="+mj-ea"/>
              <a:cs typeface="+mj-cs"/>
            </a:endParaRPr>
          </a:p>
          <a:p>
            <a:pPr marL="0" indent="0">
              <a:buNone/>
            </a:pPr>
            <a:endParaRPr lang="en-US" sz="1600" b="1" dirty="0" smtClean="0">
              <a:latin typeface="+mj-lt"/>
              <a:ea typeface="+mj-ea"/>
              <a:cs typeface="+mj-cs"/>
            </a:endParaRPr>
          </a:p>
          <a:p>
            <a:pPr marL="0" indent="0">
              <a:buNone/>
            </a:pPr>
            <a:endParaRPr lang="en-US" sz="1600" b="1" dirty="0" smtClean="0">
              <a:latin typeface="+mj-lt"/>
              <a:ea typeface="+mj-ea"/>
              <a:cs typeface="+mj-cs"/>
            </a:endParaRPr>
          </a:p>
          <a:p>
            <a:pPr marL="0" indent="0">
              <a:buNone/>
            </a:pPr>
            <a:r>
              <a:rPr lang="en-US" sz="1600" b="1" dirty="0" smtClean="0">
                <a:latin typeface="+mj-lt"/>
                <a:ea typeface="+mj-ea"/>
                <a:cs typeface="+mj-cs"/>
              </a:rPr>
              <a:t>3. </a:t>
            </a:r>
            <a:r>
              <a:rPr lang="en-US" sz="1600" b="1" dirty="0" err="1" smtClean="0">
                <a:latin typeface="+mj-lt"/>
                <a:ea typeface="+mj-ea"/>
                <a:cs typeface="+mj-cs"/>
              </a:rPr>
              <a:t>Colocar</a:t>
            </a:r>
            <a:r>
              <a:rPr lang="en-US" sz="1600" b="1" dirty="0" smtClean="0">
                <a:latin typeface="+mj-lt"/>
                <a:ea typeface="+mj-ea"/>
                <a:cs typeface="+mj-cs"/>
              </a:rPr>
              <a:t> el ID del </a:t>
            </a:r>
            <a:r>
              <a:rPr lang="en-US" sz="1600" b="1" dirty="0" err="1" smtClean="0">
                <a:latin typeface="+mj-lt"/>
                <a:ea typeface="+mj-ea"/>
                <a:cs typeface="+mj-cs"/>
              </a:rPr>
              <a:t>evento</a:t>
            </a:r>
            <a:r>
              <a:rPr lang="en-US" sz="1600" b="1" dirty="0" smtClean="0">
                <a:latin typeface="+mj-lt"/>
                <a:ea typeface="+mj-ea"/>
                <a:cs typeface="+mj-cs"/>
              </a:rPr>
              <a:t> </a:t>
            </a:r>
            <a:r>
              <a:rPr lang="en-US" sz="1600" b="1" dirty="0" err="1" smtClean="0">
                <a:latin typeface="+mj-lt"/>
                <a:ea typeface="+mj-ea"/>
                <a:cs typeface="+mj-cs"/>
              </a:rPr>
              <a:t>siguiente</a:t>
            </a:r>
            <a:r>
              <a:rPr lang="en-US" sz="1600" b="1" dirty="0" smtClean="0">
                <a:latin typeface="+mj-lt"/>
                <a:ea typeface="+mj-ea"/>
                <a:cs typeface="+mj-cs"/>
              </a:rPr>
              <a:t> que </a:t>
            </a:r>
            <a:r>
              <a:rPr lang="en-US" sz="1600" b="1" dirty="0" err="1" smtClean="0">
                <a:latin typeface="+mj-lt"/>
                <a:ea typeface="+mj-ea"/>
                <a:cs typeface="+mj-cs"/>
              </a:rPr>
              <a:t>contiene</a:t>
            </a:r>
            <a:r>
              <a:rPr lang="en-US" sz="1600" b="1" dirty="0" smtClean="0">
                <a:latin typeface="+mj-lt"/>
                <a:ea typeface="+mj-ea"/>
                <a:cs typeface="+mj-cs"/>
              </a:rPr>
              <a:t> la carta de </a:t>
            </a:r>
            <a:r>
              <a:rPr lang="en-US" sz="1600" b="1" dirty="0" err="1" smtClean="0">
                <a:latin typeface="+mj-lt"/>
                <a:ea typeface="+mj-ea"/>
                <a:cs typeface="+mj-cs"/>
              </a:rPr>
              <a:t>su</a:t>
            </a:r>
            <a:r>
              <a:rPr lang="en-US" sz="1600" b="1" dirty="0" smtClean="0">
                <a:latin typeface="+mj-lt"/>
                <a:ea typeface="+mj-ea"/>
                <a:cs typeface="+mj-cs"/>
              </a:rPr>
              <a:t> material y </a:t>
            </a:r>
            <a:r>
              <a:rPr lang="en-US" sz="1600" b="1" dirty="0" err="1" smtClean="0">
                <a:latin typeface="+mj-lt"/>
                <a:ea typeface="+mj-ea"/>
                <a:cs typeface="+mj-cs"/>
              </a:rPr>
              <a:t>dar</a:t>
            </a:r>
            <a:r>
              <a:rPr lang="en-US" sz="1600" b="1" dirty="0" smtClean="0">
                <a:latin typeface="+mj-lt"/>
                <a:ea typeface="+mj-ea"/>
                <a:cs typeface="+mj-cs"/>
              </a:rPr>
              <a:t> click </a:t>
            </a:r>
            <a:r>
              <a:rPr lang="en-US" sz="1600" b="1" dirty="0" err="1" smtClean="0">
                <a:latin typeface="+mj-lt"/>
                <a:ea typeface="+mj-ea"/>
                <a:cs typeface="+mj-cs"/>
              </a:rPr>
              <a:t>en</a:t>
            </a:r>
            <a:r>
              <a:rPr lang="en-US" sz="1600" b="1" dirty="0" smtClean="0">
                <a:latin typeface="+mj-lt"/>
                <a:ea typeface="+mj-ea"/>
                <a:cs typeface="+mj-cs"/>
              </a:rPr>
              <a:t> “SUBMIT”</a:t>
            </a:r>
            <a:endParaRPr lang="es-ES" sz="1600" b="1" dirty="0" smtClean="0">
              <a:latin typeface="+mj-lt"/>
              <a:ea typeface="+mj-ea"/>
              <a:cs typeface="+mj-cs"/>
            </a:endParaRPr>
          </a:p>
          <a:p>
            <a:pPr marL="0" indent="0">
              <a:buNone/>
            </a:pPr>
            <a:endParaRPr lang="es-ES" dirty="0" smtClean="0"/>
          </a:p>
          <a:p>
            <a:endParaRPr lang="es-ES" dirty="0"/>
          </a:p>
        </p:txBody>
      </p:sp>
      <p:pic>
        <p:nvPicPr>
          <p:cNvPr id="8" name="Imagen 7" descr="cid:image002.jpg@01D2DF88.748D9DB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946228" y="2471575"/>
            <a:ext cx="3521087" cy="1555531"/>
          </a:xfrm>
          <a:prstGeom prst="rect">
            <a:avLst/>
          </a:prstGeom>
          <a:noFill/>
          <a:ln>
            <a:noFill/>
          </a:ln>
        </p:spPr>
      </p:pic>
      <p:pic>
        <p:nvPicPr>
          <p:cNvPr id="9" name="Imagen 8" descr="cid:image006.jpg@01D2DF88.748D9DB0"/>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2829743" y="4309243"/>
            <a:ext cx="3754055" cy="1800880"/>
          </a:xfrm>
          <a:prstGeom prst="rect">
            <a:avLst/>
          </a:prstGeom>
          <a:noFill/>
          <a:ln>
            <a:noFill/>
          </a:ln>
        </p:spPr>
      </p:pic>
    </p:spTree>
    <p:extLst>
      <p:ext uri="{BB962C8B-B14F-4D97-AF65-F5344CB8AC3E}">
        <p14:creationId xmlns:p14="http://schemas.microsoft.com/office/powerpoint/2010/main" val="54439531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0390" y="252248"/>
            <a:ext cx="7537450" cy="5691352"/>
          </a:xfrm>
        </p:spPr>
        <p:txBody>
          <a:bodyPr/>
          <a:lstStyle/>
          <a:p>
            <a:pPr marL="0" lvl="0" indent="0">
              <a:buNone/>
            </a:pPr>
            <a:endParaRPr lang="en-US" dirty="0" smtClean="0"/>
          </a:p>
          <a:p>
            <a:pPr marL="0" lvl="0" indent="0">
              <a:buNone/>
            </a:pPr>
            <a:endParaRPr lang="en-US" sz="1600" b="1" dirty="0" smtClean="0">
              <a:latin typeface="+mj-lt"/>
              <a:ea typeface="+mj-ea"/>
              <a:cs typeface="+mj-cs"/>
            </a:endParaRPr>
          </a:p>
          <a:p>
            <a:pPr marL="0" lvl="0" indent="0">
              <a:buNone/>
            </a:pPr>
            <a:r>
              <a:rPr lang="en-US" sz="1600" b="1" dirty="0" smtClean="0">
                <a:latin typeface="+mj-lt"/>
                <a:ea typeface="+mj-ea"/>
                <a:cs typeface="+mj-cs"/>
              </a:rPr>
              <a:t>4</a:t>
            </a:r>
            <a:r>
              <a:rPr lang="en-US" sz="1600" b="1" dirty="0">
                <a:latin typeface="+mj-lt"/>
                <a:ea typeface="+mj-ea"/>
                <a:cs typeface="+mj-cs"/>
              </a:rPr>
              <a:t>. Seleccionar su </a:t>
            </a:r>
            <a:r>
              <a:rPr lang="en-US" sz="1600" b="1" dirty="0" err="1">
                <a:latin typeface="+mj-lt"/>
                <a:ea typeface="+mj-ea"/>
                <a:cs typeface="+mj-cs"/>
              </a:rPr>
              <a:t>nombre</a:t>
            </a:r>
            <a:r>
              <a:rPr lang="en-US" sz="1600" b="1" dirty="0">
                <a:latin typeface="+mj-lt"/>
                <a:ea typeface="+mj-ea"/>
                <a:cs typeface="+mj-cs"/>
              </a:rPr>
              <a:t> de la </a:t>
            </a:r>
            <a:r>
              <a:rPr lang="en-US" sz="1600" b="1" dirty="0" err="1">
                <a:latin typeface="+mj-lt"/>
                <a:ea typeface="+mj-ea"/>
                <a:cs typeface="+mj-cs"/>
              </a:rPr>
              <a:t>lista</a:t>
            </a:r>
            <a:r>
              <a:rPr lang="en-US" sz="1600" b="1" dirty="0">
                <a:latin typeface="+mj-lt"/>
                <a:ea typeface="+mj-ea"/>
                <a:cs typeface="+mj-cs"/>
              </a:rPr>
              <a:t>, </a:t>
            </a:r>
            <a:r>
              <a:rPr lang="en-US" sz="1600" b="1" dirty="0" err="1">
                <a:latin typeface="+mj-lt"/>
                <a:ea typeface="+mj-ea"/>
                <a:cs typeface="+mj-cs"/>
              </a:rPr>
              <a:t>si</a:t>
            </a:r>
            <a:r>
              <a:rPr lang="en-US" sz="1600" b="1" dirty="0">
                <a:latin typeface="+mj-lt"/>
                <a:ea typeface="+mj-ea"/>
                <a:cs typeface="+mj-cs"/>
              </a:rPr>
              <a:t> no </a:t>
            </a:r>
            <a:r>
              <a:rPr lang="en-US" sz="1600" b="1" dirty="0" err="1">
                <a:latin typeface="+mj-lt"/>
                <a:ea typeface="+mj-ea"/>
                <a:cs typeface="+mj-cs"/>
              </a:rPr>
              <a:t>aparece</a:t>
            </a:r>
            <a:r>
              <a:rPr lang="en-US" sz="1600" b="1" dirty="0">
                <a:latin typeface="+mj-lt"/>
                <a:ea typeface="+mj-ea"/>
                <a:cs typeface="+mj-cs"/>
              </a:rPr>
              <a:t> </a:t>
            </a:r>
            <a:r>
              <a:rPr lang="en-US" sz="1600" b="1" dirty="0" err="1">
                <a:latin typeface="+mj-lt"/>
                <a:ea typeface="+mj-ea"/>
                <a:cs typeface="+mj-cs"/>
              </a:rPr>
              <a:t>por</a:t>
            </a:r>
            <a:r>
              <a:rPr lang="en-US" sz="1600" b="1" dirty="0">
                <a:latin typeface="+mj-lt"/>
                <a:ea typeface="+mj-ea"/>
                <a:cs typeface="+mj-cs"/>
              </a:rPr>
              <a:t> favor </a:t>
            </a:r>
            <a:r>
              <a:rPr lang="en-US" sz="1600" b="1" dirty="0" err="1" smtClean="0">
                <a:latin typeface="+mj-lt"/>
                <a:ea typeface="+mj-ea"/>
                <a:cs typeface="+mj-cs"/>
              </a:rPr>
              <a:t>seleccione</a:t>
            </a:r>
            <a:r>
              <a:rPr lang="en-US" sz="1600" b="1" dirty="0" smtClean="0">
                <a:latin typeface="+mj-lt"/>
                <a:ea typeface="+mj-ea"/>
                <a:cs typeface="+mj-cs"/>
              </a:rPr>
              <a:t> </a:t>
            </a:r>
            <a:r>
              <a:rPr lang="en-US" sz="1600" b="1" dirty="0">
                <a:latin typeface="+mj-lt"/>
                <a:ea typeface="+mj-ea"/>
                <a:cs typeface="+mj-cs"/>
              </a:rPr>
              <a:t>en “ADD</a:t>
            </a:r>
            <a:r>
              <a:rPr lang="en-US" sz="1600" b="1" dirty="0" smtClean="0">
                <a:latin typeface="+mj-lt"/>
                <a:ea typeface="+mj-ea"/>
                <a:cs typeface="+mj-cs"/>
              </a:rPr>
              <a:t>” y </a:t>
            </a:r>
            <a:r>
              <a:rPr lang="en-US" sz="1600" b="1" dirty="0" err="1" smtClean="0">
                <a:latin typeface="+mj-lt"/>
                <a:ea typeface="+mj-ea"/>
                <a:cs typeface="+mj-cs"/>
              </a:rPr>
              <a:t>agregue</a:t>
            </a:r>
            <a:r>
              <a:rPr lang="en-US" sz="1600" b="1" dirty="0" smtClean="0">
                <a:latin typeface="+mj-lt"/>
                <a:ea typeface="+mj-ea"/>
                <a:cs typeface="+mj-cs"/>
              </a:rPr>
              <a:t> la </a:t>
            </a:r>
            <a:r>
              <a:rPr lang="en-US" sz="1600" b="1" dirty="0" err="1" smtClean="0">
                <a:latin typeface="+mj-lt"/>
                <a:ea typeface="+mj-ea"/>
                <a:cs typeface="+mj-cs"/>
              </a:rPr>
              <a:t>información</a:t>
            </a:r>
            <a:r>
              <a:rPr lang="en-US" sz="1600" b="1" dirty="0" smtClean="0">
                <a:latin typeface="+mj-lt"/>
                <a:ea typeface="+mj-ea"/>
                <a:cs typeface="+mj-cs"/>
              </a:rPr>
              <a:t> </a:t>
            </a:r>
            <a:r>
              <a:rPr lang="en-US" sz="1600" b="1" dirty="0" err="1" smtClean="0">
                <a:latin typeface="+mj-lt"/>
                <a:ea typeface="+mj-ea"/>
                <a:cs typeface="+mj-cs"/>
              </a:rPr>
              <a:t>solicitada</a:t>
            </a:r>
            <a:r>
              <a:rPr lang="en-US" sz="1600" b="1" dirty="0" smtClean="0">
                <a:latin typeface="+mj-lt"/>
                <a:ea typeface="+mj-ea"/>
                <a:cs typeface="+mj-cs"/>
              </a:rPr>
              <a:t>.</a:t>
            </a:r>
            <a:endParaRPr lang="es-ES" sz="1600" b="1" dirty="0">
              <a:latin typeface="+mj-lt"/>
              <a:ea typeface="+mj-ea"/>
              <a:cs typeface="+mj-cs"/>
            </a:endParaRPr>
          </a:p>
          <a:p>
            <a:pPr marL="0" indent="0">
              <a:buNone/>
            </a:pPr>
            <a:r>
              <a:rPr lang="en-US" sz="1600" b="1" dirty="0">
                <a:latin typeface="+mj-lt"/>
                <a:ea typeface="+mj-ea"/>
                <a:cs typeface="+mj-cs"/>
              </a:rPr>
              <a:t> </a:t>
            </a:r>
          </a:p>
          <a:p>
            <a:pPr marL="0" indent="0">
              <a:buNone/>
            </a:pPr>
            <a:endParaRPr lang="es-ES" sz="1600" b="1" dirty="0">
              <a:latin typeface="+mj-lt"/>
              <a:ea typeface="+mj-ea"/>
              <a:cs typeface="+mj-cs"/>
            </a:endParaRPr>
          </a:p>
          <a:p>
            <a:pPr marL="0" lvl="0" indent="0">
              <a:buNone/>
            </a:pPr>
            <a:r>
              <a:rPr lang="en-US" sz="1600" b="1" dirty="0">
                <a:latin typeface="+mj-lt"/>
                <a:ea typeface="+mj-ea"/>
                <a:cs typeface="+mj-cs"/>
              </a:rPr>
              <a:t>5. </a:t>
            </a:r>
            <a:r>
              <a:rPr lang="en-US" sz="1600" b="1" dirty="0" err="1">
                <a:latin typeface="+mj-lt"/>
                <a:ea typeface="+mj-ea"/>
                <a:cs typeface="+mj-cs"/>
              </a:rPr>
              <a:t>Verifique</a:t>
            </a:r>
            <a:r>
              <a:rPr lang="en-US" sz="1600" b="1" dirty="0">
                <a:latin typeface="+mj-lt"/>
                <a:ea typeface="+mj-ea"/>
                <a:cs typeface="+mj-cs"/>
              </a:rPr>
              <a:t> su </a:t>
            </a:r>
            <a:r>
              <a:rPr lang="en-US" sz="1600" b="1" dirty="0" err="1" smtClean="0">
                <a:latin typeface="+mj-lt"/>
                <a:ea typeface="+mj-ea"/>
                <a:cs typeface="+mj-cs"/>
              </a:rPr>
              <a:t>nombre</a:t>
            </a:r>
            <a:r>
              <a:rPr lang="en-US" sz="1600" b="1" dirty="0">
                <a:latin typeface="+mj-lt"/>
                <a:ea typeface="+mj-ea"/>
                <a:cs typeface="+mj-cs"/>
              </a:rPr>
              <a:t>,</a:t>
            </a:r>
            <a:r>
              <a:rPr lang="en-US" sz="1600" b="1" dirty="0" smtClean="0">
                <a:latin typeface="+mj-lt"/>
                <a:ea typeface="+mj-ea"/>
                <a:cs typeface="+mj-cs"/>
              </a:rPr>
              <a:t> </a:t>
            </a:r>
            <a:r>
              <a:rPr lang="en-US" sz="1600" b="1" dirty="0" err="1">
                <a:latin typeface="+mj-lt"/>
                <a:ea typeface="+mj-ea"/>
                <a:cs typeface="+mj-cs"/>
              </a:rPr>
              <a:t>correo</a:t>
            </a:r>
            <a:r>
              <a:rPr lang="en-US" sz="1600" b="1" dirty="0">
                <a:latin typeface="+mj-lt"/>
                <a:ea typeface="+mj-ea"/>
                <a:cs typeface="+mj-cs"/>
              </a:rPr>
              <a:t> </a:t>
            </a:r>
            <a:r>
              <a:rPr lang="en-US" sz="1600" b="1" dirty="0" err="1" smtClean="0">
                <a:latin typeface="+mj-lt"/>
                <a:ea typeface="+mj-ea"/>
                <a:cs typeface="+mj-cs"/>
              </a:rPr>
              <a:t>electrónico</a:t>
            </a:r>
            <a:r>
              <a:rPr lang="en-US" sz="1600" b="1" dirty="0" smtClean="0">
                <a:latin typeface="+mj-lt"/>
                <a:ea typeface="+mj-ea"/>
                <a:cs typeface="+mj-cs"/>
              </a:rPr>
              <a:t> y </a:t>
            </a:r>
            <a:r>
              <a:rPr lang="en-US" sz="1600" b="1" dirty="0" err="1" smtClean="0">
                <a:latin typeface="+mj-lt"/>
                <a:ea typeface="+mj-ea"/>
                <a:cs typeface="+mj-cs"/>
              </a:rPr>
              <a:t>nombre</a:t>
            </a:r>
            <a:r>
              <a:rPr lang="en-US" sz="1600" b="1" dirty="0" smtClean="0">
                <a:latin typeface="+mj-lt"/>
                <a:ea typeface="+mj-ea"/>
                <a:cs typeface="+mj-cs"/>
              </a:rPr>
              <a:t> de la </a:t>
            </a:r>
            <a:r>
              <a:rPr lang="en-US" sz="1600" b="1" dirty="0" err="1" smtClean="0">
                <a:latin typeface="+mj-lt"/>
                <a:ea typeface="+mj-ea"/>
                <a:cs typeface="+mj-cs"/>
              </a:rPr>
              <a:t>empresa</a:t>
            </a:r>
            <a:r>
              <a:rPr lang="en-US" sz="1600" b="1" dirty="0" smtClean="0">
                <a:latin typeface="+mj-lt"/>
                <a:ea typeface="+mj-ea"/>
                <a:cs typeface="+mj-cs"/>
              </a:rPr>
              <a:t>; en </a:t>
            </a:r>
            <a:r>
              <a:rPr lang="en-US" sz="1600" b="1" dirty="0" err="1">
                <a:latin typeface="+mj-lt"/>
                <a:ea typeface="+mj-ea"/>
                <a:cs typeface="+mj-cs"/>
              </a:rPr>
              <a:t>caso</a:t>
            </a:r>
            <a:r>
              <a:rPr lang="en-US" sz="1600" b="1" dirty="0">
                <a:latin typeface="+mj-lt"/>
                <a:ea typeface="+mj-ea"/>
                <a:cs typeface="+mj-cs"/>
              </a:rPr>
              <a:t> de </a:t>
            </a:r>
            <a:r>
              <a:rPr lang="en-US" sz="1600" b="1" dirty="0" err="1">
                <a:latin typeface="+mj-lt"/>
                <a:ea typeface="+mj-ea"/>
                <a:cs typeface="+mj-cs"/>
              </a:rPr>
              <a:t>tener</a:t>
            </a:r>
            <a:r>
              <a:rPr lang="en-US" sz="1600" b="1" dirty="0">
                <a:latin typeface="+mj-lt"/>
                <a:ea typeface="+mj-ea"/>
                <a:cs typeface="+mj-cs"/>
              </a:rPr>
              <a:t> </a:t>
            </a:r>
            <a:r>
              <a:rPr lang="en-US" sz="1600" b="1" dirty="0" err="1">
                <a:latin typeface="+mj-lt"/>
                <a:ea typeface="+mj-ea"/>
                <a:cs typeface="+mj-cs"/>
              </a:rPr>
              <a:t>algún</a:t>
            </a:r>
            <a:r>
              <a:rPr lang="en-US" sz="1600" b="1" dirty="0">
                <a:latin typeface="+mj-lt"/>
                <a:ea typeface="+mj-ea"/>
                <a:cs typeface="+mj-cs"/>
              </a:rPr>
              <a:t> error </a:t>
            </a:r>
            <a:r>
              <a:rPr lang="en-US" sz="1600" b="1" dirty="0" err="1">
                <a:latin typeface="+mj-lt"/>
                <a:ea typeface="+mj-ea"/>
                <a:cs typeface="+mj-cs"/>
              </a:rPr>
              <a:t>realice</a:t>
            </a:r>
            <a:r>
              <a:rPr lang="en-US" sz="1600" b="1" dirty="0">
                <a:latin typeface="+mj-lt"/>
                <a:ea typeface="+mj-ea"/>
                <a:cs typeface="+mj-cs"/>
              </a:rPr>
              <a:t> la </a:t>
            </a:r>
            <a:r>
              <a:rPr lang="en-US" sz="1600" b="1" dirty="0" err="1">
                <a:latin typeface="+mj-lt"/>
                <a:ea typeface="+mj-ea"/>
                <a:cs typeface="+mj-cs"/>
              </a:rPr>
              <a:t>modificación</a:t>
            </a:r>
            <a:r>
              <a:rPr lang="en-US" sz="1600" b="1" dirty="0">
                <a:latin typeface="+mj-lt"/>
                <a:ea typeface="+mj-ea"/>
                <a:cs typeface="+mj-cs"/>
              </a:rPr>
              <a:t> </a:t>
            </a:r>
            <a:r>
              <a:rPr lang="en-US" sz="1600" b="1" dirty="0" err="1">
                <a:latin typeface="+mj-lt"/>
                <a:ea typeface="+mj-ea"/>
                <a:cs typeface="+mj-cs"/>
              </a:rPr>
              <a:t>correspondiente</a:t>
            </a:r>
            <a:r>
              <a:rPr lang="en-US" sz="1600" b="1" dirty="0">
                <a:latin typeface="+mj-lt"/>
                <a:ea typeface="+mj-ea"/>
                <a:cs typeface="+mj-cs"/>
              </a:rPr>
              <a:t> y </a:t>
            </a:r>
            <a:r>
              <a:rPr lang="en-US" sz="1600" b="1" dirty="0" err="1">
                <a:latin typeface="+mj-lt"/>
                <a:ea typeface="+mj-ea"/>
                <a:cs typeface="+mj-cs"/>
              </a:rPr>
              <a:t>presione</a:t>
            </a:r>
            <a:r>
              <a:rPr lang="en-US" sz="1600" b="1" dirty="0">
                <a:latin typeface="+mj-lt"/>
                <a:ea typeface="+mj-ea"/>
                <a:cs typeface="+mj-cs"/>
              </a:rPr>
              <a:t> “SUBMIT” para </a:t>
            </a:r>
            <a:r>
              <a:rPr lang="en-US" sz="1600" b="1" dirty="0" err="1">
                <a:latin typeface="+mj-lt"/>
                <a:ea typeface="+mj-ea"/>
                <a:cs typeface="+mj-cs"/>
              </a:rPr>
              <a:t>terminar</a:t>
            </a:r>
            <a:r>
              <a:rPr lang="en-US" sz="1600" b="1" dirty="0">
                <a:latin typeface="+mj-lt"/>
                <a:ea typeface="+mj-ea"/>
                <a:cs typeface="+mj-cs"/>
              </a:rPr>
              <a:t> el </a:t>
            </a:r>
            <a:r>
              <a:rPr lang="en-US" sz="1600" b="1" dirty="0" err="1">
                <a:latin typeface="+mj-lt"/>
                <a:ea typeface="+mj-ea"/>
                <a:cs typeface="+mj-cs"/>
              </a:rPr>
              <a:t>proceso</a:t>
            </a:r>
            <a:r>
              <a:rPr lang="en-US" sz="1600" b="1" dirty="0" smtClean="0">
                <a:latin typeface="+mj-lt"/>
                <a:ea typeface="+mj-ea"/>
                <a:cs typeface="+mj-cs"/>
              </a:rPr>
              <a:t>.</a:t>
            </a:r>
          </a:p>
          <a:p>
            <a:pPr marL="0" lvl="0" indent="0">
              <a:buNone/>
            </a:pPr>
            <a:endParaRPr lang="es-ES" sz="1600" b="1" dirty="0">
              <a:latin typeface="+mj-lt"/>
              <a:ea typeface="+mj-ea"/>
              <a:cs typeface="+mj-cs"/>
            </a:endParaRPr>
          </a:p>
          <a:p>
            <a:pPr marL="0" indent="0">
              <a:buNone/>
            </a:pPr>
            <a:r>
              <a:rPr lang="en-US" sz="2000" b="1" dirty="0" err="1">
                <a:solidFill>
                  <a:schemeClr val="accent5">
                    <a:lumMod val="50000"/>
                  </a:schemeClr>
                </a:solidFill>
                <a:latin typeface="+mj-lt"/>
                <a:ea typeface="+mj-ea"/>
                <a:cs typeface="+mj-cs"/>
              </a:rPr>
              <a:t>Es</a:t>
            </a:r>
            <a:r>
              <a:rPr lang="en-US" sz="2000" b="1" dirty="0">
                <a:solidFill>
                  <a:schemeClr val="accent5">
                    <a:lumMod val="50000"/>
                  </a:schemeClr>
                </a:solidFill>
                <a:latin typeface="+mj-lt"/>
                <a:ea typeface="+mj-ea"/>
                <a:cs typeface="+mj-cs"/>
              </a:rPr>
              <a:t> </a:t>
            </a:r>
            <a:r>
              <a:rPr lang="en-US" sz="2000" b="1" dirty="0" err="1">
                <a:solidFill>
                  <a:schemeClr val="accent5">
                    <a:lumMod val="50000"/>
                  </a:schemeClr>
                </a:solidFill>
                <a:latin typeface="+mj-lt"/>
                <a:ea typeface="+mj-ea"/>
                <a:cs typeface="+mj-cs"/>
              </a:rPr>
              <a:t>importante</a:t>
            </a:r>
            <a:r>
              <a:rPr lang="en-US" sz="2000" b="1" dirty="0">
                <a:solidFill>
                  <a:schemeClr val="accent5">
                    <a:lumMod val="50000"/>
                  </a:schemeClr>
                </a:solidFill>
                <a:latin typeface="+mj-lt"/>
                <a:ea typeface="+mj-ea"/>
                <a:cs typeface="+mj-cs"/>
              </a:rPr>
              <a:t> que el </a:t>
            </a:r>
            <a:r>
              <a:rPr lang="en-US" sz="2000" b="1" dirty="0" err="1">
                <a:solidFill>
                  <a:schemeClr val="accent5">
                    <a:lumMod val="50000"/>
                  </a:schemeClr>
                </a:solidFill>
                <a:latin typeface="+mj-lt"/>
                <a:ea typeface="+mj-ea"/>
                <a:cs typeface="+mj-cs"/>
              </a:rPr>
              <a:t>nombre</a:t>
            </a:r>
            <a:r>
              <a:rPr lang="en-US" sz="2000" b="1" dirty="0">
                <a:solidFill>
                  <a:schemeClr val="accent5">
                    <a:lumMod val="50000"/>
                  </a:schemeClr>
                </a:solidFill>
                <a:latin typeface="+mj-lt"/>
                <a:ea typeface="+mj-ea"/>
                <a:cs typeface="+mj-cs"/>
              </a:rPr>
              <a:t> </a:t>
            </a:r>
            <a:r>
              <a:rPr lang="en-US" sz="2000" b="1" dirty="0" err="1">
                <a:solidFill>
                  <a:schemeClr val="accent5">
                    <a:lumMod val="50000"/>
                  </a:schemeClr>
                </a:solidFill>
                <a:latin typeface="+mj-lt"/>
                <a:ea typeface="+mj-ea"/>
                <a:cs typeface="+mj-cs"/>
              </a:rPr>
              <a:t>este</a:t>
            </a:r>
            <a:r>
              <a:rPr lang="en-US" sz="2000" b="1" dirty="0">
                <a:solidFill>
                  <a:schemeClr val="accent5">
                    <a:lumMod val="50000"/>
                  </a:schemeClr>
                </a:solidFill>
                <a:latin typeface="+mj-lt"/>
                <a:ea typeface="+mj-ea"/>
                <a:cs typeface="+mj-cs"/>
              </a:rPr>
              <a:t> </a:t>
            </a:r>
            <a:r>
              <a:rPr lang="en-US" sz="2000" b="1" dirty="0" err="1">
                <a:solidFill>
                  <a:schemeClr val="accent5">
                    <a:lumMod val="50000"/>
                  </a:schemeClr>
                </a:solidFill>
                <a:latin typeface="+mj-lt"/>
                <a:ea typeface="+mj-ea"/>
                <a:cs typeface="+mj-cs"/>
              </a:rPr>
              <a:t>correctamente</a:t>
            </a:r>
            <a:r>
              <a:rPr lang="en-US" sz="2000" b="1" dirty="0">
                <a:solidFill>
                  <a:schemeClr val="accent5">
                    <a:lumMod val="50000"/>
                  </a:schemeClr>
                </a:solidFill>
                <a:latin typeface="+mj-lt"/>
                <a:ea typeface="+mj-ea"/>
                <a:cs typeface="+mj-cs"/>
              </a:rPr>
              <a:t> </a:t>
            </a:r>
            <a:r>
              <a:rPr lang="en-US" sz="2000" b="1" dirty="0" err="1" smtClean="0">
                <a:solidFill>
                  <a:schemeClr val="accent5">
                    <a:lumMod val="50000"/>
                  </a:schemeClr>
                </a:solidFill>
                <a:latin typeface="+mj-lt"/>
                <a:ea typeface="+mj-ea"/>
                <a:cs typeface="+mj-cs"/>
              </a:rPr>
              <a:t>escrito</a:t>
            </a:r>
            <a:r>
              <a:rPr lang="en-US" sz="2000" b="1" dirty="0" smtClean="0">
                <a:solidFill>
                  <a:schemeClr val="accent5">
                    <a:lumMod val="50000"/>
                  </a:schemeClr>
                </a:solidFill>
                <a:latin typeface="+mj-lt"/>
                <a:ea typeface="+mj-ea"/>
                <a:cs typeface="+mj-cs"/>
              </a:rPr>
              <a:t> (</a:t>
            </a:r>
            <a:r>
              <a:rPr lang="en-US" sz="2000" b="1" dirty="0" err="1">
                <a:solidFill>
                  <a:schemeClr val="accent5">
                    <a:lumMod val="50000"/>
                  </a:schemeClr>
                </a:solidFill>
                <a:latin typeface="+mj-lt"/>
                <a:ea typeface="+mj-ea"/>
                <a:cs typeface="+mj-cs"/>
              </a:rPr>
              <a:t>m</a:t>
            </a:r>
            <a:r>
              <a:rPr lang="en-US" sz="2000" b="1" dirty="0" err="1" smtClean="0">
                <a:solidFill>
                  <a:schemeClr val="accent5">
                    <a:lumMod val="50000"/>
                  </a:schemeClr>
                </a:solidFill>
                <a:latin typeface="+mj-lt"/>
                <a:ea typeface="+mj-ea"/>
                <a:cs typeface="+mj-cs"/>
              </a:rPr>
              <a:t>ayúsculas</a:t>
            </a:r>
            <a:r>
              <a:rPr lang="en-US" sz="2000" b="1" dirty="0" smtClean="0">
                <a:solidFill>
                  <a:schemeClr val="accent5">
                    <a:lumMod val="50000"/>
                  </a:schemeClr>
                </a:solidFill>
                <a:latin typeface="+mj-lt"/>
                <a:ea typeface="+mj-ea"/>
                <a:cs typeface="+mj-cs"/>
              </a:rPr>
              <a:t> y </a:t>
            </a:r>
            <a:r>
              <a:rPr lang="en-US" sz="2000" b="1" dirty="0" err="1" smtClean="0">
                <a:solidFill>
                  <a:schemeClr val="accent5">
                    <a:lumMod val="50000"/>
                  </a:schemeClr>
                </a:solidFill>
                <a:latin typeface="+mj-lt"/>
                <a:ea typeface="+mj-ea"/>
                <a:cs typeface="+mj-cs"/>
              </a:rPr>
              <a:t>acentos</a:t>
            </a:r>
            <a:r>
              <a:rPr lang="en-US" sz="2000" b="1" dirty="0" smtClean="0">
                <a:solidFill>
                  <a:schemeClr val="accent5">
                    <a:lumMod val="50000"/>
                  </a:schemeClr>
                </a:solidFill>
                <a:latin typeface="+mj-lt"/>
                <a:ea typeface="+mj-ea"/>
                <a:cs typeface="+mj-cs"/>
              </a:rPr>
              <a:t> </a:t>
            </a:r>
            <a:r>
              <a:rPr lang="en-US" sz="2000" b="1" dirty="0" err="1" smtClean="0">
                <a:solidFill>
                  <a:schemeClr val="accent5">
                    <a:lumMod val="50000"/>
                  </a:schemeClr>
                </a:solidFill>
                <a:latin typeface="+mj-lt"/>
                <a:ea typeface="+mj-ea"/>
                <a:cs typeface="+mj-cs"/>
              </a:rPr>
              <a:t>corresponidentes</a:t>
            </a:r>
            <a:r>
              <a:rPr lang="en-US" sz="2000" b="1" dirty="0" smtClean="0">
                <a:solidFill>
                  <a:schemeClr val="accent5">
                    <a:lumMod val="50000"/>
                  </a:schemeClr>
                </a:solidFill>
                <a:latin typeface="+mj-lt"/>
                <a:ea typeface="+mj-ea"/>
                <a:cs typeface="+mj-cs"/>
              </a:rPr>
              <a:t>) </a:t>
            </a:r>
            <a:r>
              <a:rPr lang="en-US" sz="2000" b="1" dirty="0" err="1">
                <a:solidFill>
                  <a:schemeClr val="accent5">
                    <a:lumMod val="50000"/>
                  </a:schemeClr>
                </a:solidFill>
                <a:latin typeface="+mj-lt"/>
                <a:ea typeface="+mj-ea"/>
                <a:cs typeface="+mj-cs"/>
              </a:rPr>
              <a:t>ya</a:t>
            </a:r>
            <a:r>
              <a:rPr lang="en-US" sz="2000" b="1" dirty="0">
                <a:solidFill>
                  <a:schemeClr val="accent5">
                    <a:lumMod val="50000"/>
                  </a:schemeClr>
                </a:solidFill>
                <a:latin typeface="+mj-lt"/>
                <a:ea typeface="+mj-ea"/>
                <a:cs typeface="+mj-cs"/>
              </a:rPr>
              <a:t> que su </a:t>
            </a:r>
            <a:r>
              <a:rPr lang="en-US" sz="2000" b="1" dirty="0" err="1">
                <a:solidFill>
                  <a:schemeClr val="accent5">
                    <a:lumMod val="50000"/>
                  </a:schemeClr>
                </a:solidFill>
                <a:latin typeface="+mj-lt"/>
                <a:ea typeface="+mj-ea"/>
                <a:cs typeface="+mj-cs"/>
              </a:rPr>
              <a:t>certificado</a:t>
            </a:r>
            <a:r>
              <a:rPr lang="en-US" sz="2000" b="1" dirty="0">
                <a:solidFill>
                  <a:schemeClr val="accent5">
                    <a:lumMod val="50000"/>
                  </a:schemeClr>
                </a:solidFill>
                <a:latin typeface="+mj-lt"/>
                <a:ea typeface="+mj-ea"/>
                <a:cs typeface="+mj-cs"/>
              </a:rPr>
              <a:t> </a:t>
            </a:r>
            <a:r>
              <a:rPr lang="en-US" sz="2000" b="1" dirty="0" err="1">
                <a:solidFill>
                  <a:schemeClr val="accent5">
                    <a:lumMod val="50000"/>
                  </a:schemeClr>
                </a:solidFill>
                <a:latin typeface="+mj-lt"/>
                <a:ea typeface="+mj-ea"/>
                <a:cs typeface="+mj-cs"/>
              </a:rPr>
              <a:t>tendrá</a:t>
            </a:r>
            <a:r>
              <a:rPr lang="en-US" sz="2000" b="1" dirty="0">
                <a:solidFill>
                  <a:schemeClr val="accent5">
                    <a:lumMod val="50000"/>
                  </a:schemeClr>
                </a:solidFill>
                <a:latin typeface="+mj-lt"/>
                <a:ea typeface="+mj-ea"/>
                <a:cs typeface="+mj-cs"/>
              </a:rPr>
              <a:t> </a:t>
            </a:r>
            <a:r>
              <a:rPr lang="en-US" sz="2000" b="1" dirty="0" err="1">
                <a:solidFill>
                  <a:schemeClr val="accent5">
                    <a:lumMod val="50000"/>
                  </a:schemeClr>
                </a:solidFill>
                <a:latin typeface="+mj-lt"/>
                <a:ea typeface="+mj-ea"/>
                <a:cs typeface="+mj-cs"/>
              </a:rPr>
              <a:t>dicha</a:t>
            </a:r>
            <a:r>
              <a:rPr lang="en-US" sz="2000" b="1" dirty="0">
                <a:solidFill>
                  <a:schemeClr val="accent5">
                    <a:lumMod val="50000"/>
                  </a:schemeClr>
                </a:solidFill>
                <a:latin typeface="+mj-lt"/>
                <a:ea typeface="+mj-ea"/>
                <a:cs typeface="+mj-cs"/>
              </a:rPr>
              <a:t> </a:t>
            </a:r>
            <a:r>
              <a:rPr lang="en-US" sz="2000" b="1" dirty="0" err="1">
                <a:solidFill>
                  <a:schemeClr val="accent5">
                    <a:lumMod val="50000"/>
                  </a:schemeClr>
                </a:solidFill>
                <a:latin typeface="+mj-lt"/>
                <a:ea typeface="+mj-ea"/>
                <a:cs typeface="+mj-cs"/>
              </a:rPr>
              <a:t>información</a:t>
            </a:r>
            <a:r>
              <a:rPr lang="en-US" sz="2000" b="1" dirty="0">
                <a:solidFill>
                  <a:schemeClr val="accent5">
                    <a:lumMod val="50000"/>
                  </a:schemeClr>
                </a:solidFill>
                <a:latin typeface="+mj-lt"/>
                <a:ea typeface="+mj-ea"/>
                <a:cs typeface="+mj-cs"/>
              </a:rPr>
              <a:t>.</a:t>
            </a:r>
            <a:endParaRPr lang="es-ES" sz="2000" b="1" dirty="0">
              <a:solidFill>
                <a:schemeClr val="accent5">
                  <a:lumMod val="50000"/>
                </a:schemeClr>
              </a:solidFill>
              <a:latin typeface="+mj-lt"/>
              <a:ea typeface="+mj-ea"/>
              <a:cs typeface="+mj-cs"/>
            </a:endParaRPr>
          </a:p>
          <a:p>
            <a:pPr marL="0" indent="0">
              <a:buNone/>
            </a:pPr>
            <a:endParaRPr lang="es-ES" dirty="0"/>
          </a:p>
          <a:p>
            <a:endParaRPr lang="es-ES" dirty="0"/>
          </a:p>
        </p:txBody>
      </p:sp>
    </p:spTree>
    <p:extLst>
      <p:ext uri="{BB962C8B-B14F-4D97-AF65-F5344CB8AC3E}">
        <p14:creationId xmlns:p14="http://schemas.microsoft.com/office/powerpoint/2010/main" val="267647828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779399" y="2682685"/>
            <a:ext cx="7581900" cy="1730819"/>
          </a:xfrm>
        </p:spPr>
        <p:txBody>
          <a:bodyPr/>
          <a:lstStyle/>
          <a:p>
            <a:pPr algn="ctr"/>
            <a:r>
              <a:rPr lang="en-US" sz="4000" dirty="0" smtClean="0"/>
              <a:t>Evaluación final del curso</a:t>
            </a:r>
            <a:r>
              <a:rPr lang="en-US" sz="2400" dirty="0" smtClean="0"/>
              <a:t/>
            </a:r>
            <a:br>
              <a:rPr lang="en-US" sz="2400" dirty="0" smtClean="0"/>
            </a:br>
            <a:endParaRPr lang="en-US" sz="2400" dirty="0" smtClean="0"/>
          </a:p>
        </p:txBody>
      </p:sp>
      <p:grpSp>
        <p:nvGrpSpPr>
          <p:cNvPr id="3" name="Group 9"/>
          <p:cNvGrpSpPr>
            <a:grpSpLocks/>
          </p:cNvGrpSpPr>
          <p:nvPr/>
        </p:nvGrpSpPr>
        <p:grpSpPr bwMode="auto">
          <a:xfrm>
            <a:off x="3009549" y="845937"/>
            <a:ext cx="2968282" cy="1364566"/>
            <a:chOff x="7326119" y="4821548"/>
            <a:chExt cx="1438275" cy="696912"/>
          </a:xfrm>
        </p:grpSpPr>
        <p:pic>
          <p:nvPicPr>
            <p:cNvPr id="4" name="Picture 1030" descr="D:\Projects\logos\Oracle_Uni_wht.gif"/>
            <p:cNvPicPr>
              <a:picLocks noChangeAspect="1" noChangeArrowheads="1"/>
            </p:cNvPicPr>
            <p:nvPr/>
          </p:nvPicPr>
          <p:blipFill>
            <a:blip r:embed="rId2" cstate="print"/>
            <a:srcRect/>
            <a:stretch>
              <a:fillRect/>
            </a:stretch>
          </p:blipFill>
          <p:spPr bwMode="auto">
            <a:xfrm>
              <a:off x="7326119" y="4821548"/>
              <a:ext cx="1438275" cy="696912"/>
            </a:xfrm>
            <a:prstGeom prst="rect">
              <a:avLst/>
            </a:prstGeom>
            <a:noFill/>
            <a:ln w="9525">
              <a:noFill/>
              <a:miter lim="800000"/>
              <a:headEnd/>
              <a:tailEnd/>
            </a:ln>
          </p:spPr>
        </p:pic>
        <p:cxnSp>
          <p:nvCxnSpPr>
            <p:cNvPr id="5" name="Straight Connector 8"/>
            <p:cNvCxnSpPr>
              <a:cxnSpLocks noChangeShapeType="1"/>
            </p:cNvCxnSpPr>
            <p:nvPr/>
          </p:nvCxnSpPr>
          <p:spPr bwMode="auto">
            <a:xfrm>
              <a:off x="7471318" y="5196454"/>
              <a:ext cx="1143000" cy="1588"/>
            </a:xfrm>
            <a:prstGeom prst="line">
              <a:avLst/>
            </a:prstGeom>
            <a:noFill/>
            <a:ln w="12700" algn="ctr">
              <a:solidFill>
                <a:schemeClr val="tx1"/>
              </a:solidFill>
              <a:round/>
              <a:headEnd/>
              <a:tailEnd/>
            </a:ln>
          </p:spPr>
        </p:cxnSp>
      </p:grpSp>
    </p:spTree>
    <p:extLst>
      <p:ext uri="{BB962C8B-B14F-4D97-AF65-F5344CB8AC3E}">
        <p14:creationId xmlns:p14="http://schemas.microsoft.com/office/powerpoint/2010/main" val="1867892505"/>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33806</TotalTime>
  <Words>589</Words>
  <Application>Microsoft Office PowerPoint</Application>
  <PresentationFormat>Presentación en pantalla (4:3)</PresentationFormat>
  <Paragraphs>79</Paragraphs>
  <Slides>19</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Times</vt:lpstr>
      <vt:lpstr>Blank Presentation</vt:lpstr>
      <vt:lpstr>Presentación de PowerPoint</vt:lpstr>
      <vt:lpstr>Como funciona eCertificate</vt:lpstr>
      <vt:lpstr>Activación y descarga  de ekit</vt:lpstr>
      <vt:lpstr>DESCARGA DEL EKIT (puede realizarlo una vez recibida la carta de material)  Deberá ingresar al link que Oracle le proporcionó en la carta de confirmación del material.  </vt:lpstr>
      <vt:lpstr>Presentación de PowerPoint</vt:lpstr>
      <vt:lpstr>eAttendance </vt:lpstr>
      <vt:lpstr>Presentación de PowerPoint</vt:lpstr>
      <vt:lpstr>Presentación de PowerPoint</vt:lpstr>
      <vt:lpstr>Evaluación final del curso </vt:lpstr>
      <vt:lpstr>Presentación de PowerPoint</vt:lpstr>
      <vt:lpstr>Presentación de PowerPoint</vt:lpstr>
      <vt:lpstr>eCertificate </vt:lpstr>
      <vt:lpstr>Como funciona eCertificate</vt:lpstr>
      <vt:lpstr>Deberá ingresar a través de la liga que contiene la carta del material enviada al inicio del curso. Si el estudiante ha sido marcado attended, el botón para bajar el certificado estará disponible en la cuenta de la cual ha descargado el ekit. </vt:lpstr>
      <vt:lpstr>Así se verá el eCertificate (Será en el idioma del país) Se sugiere guardar una copia electrónica ya que este estará visible por 3 meses una vez finalizado su curso.</vt:lpstr>
      <vt:lpstr> Si el estudiante NO ha sido marcado attended, el botón para bajar el eCertificate NO estará disponible, tal como se muestra abajo.</vt:lpstr>
      <vt:lpstr>Preguntas Frecuentes </vt:lpstr>
      <vt:lpstr>Ayuda</vt:lpstr>
      <vt:lpstr>Acciones importantes</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Brenda Avila</dc:creator>
  <dc:description>This presentation contains information proprietary to Oracle Corporation</dc:description>
  <cp:lastModifiedBy>Selma Rodriguez</cp:lastModifiedBy>
  <cp:revision>2826</cp:revision>
  <cp:lastPrinted>2006-02-05T23:07:35Z</cp:lastPrinted>
  <dcterms:created xsi:type="dcterms:W3CDTF">2004-09-08T23:34:22Z</dcterms:created>
  <dcterms:modified xsi:type="dcterms:W3CDTF">2017-08-11T14:54:47Z</dcterms:modified>
</cp:coreProperties>
</file>