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6858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42964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4272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42964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2D778A-7B2D-42EE-BFF7-436C5DC9BB9E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3E252B-18D3-43F4-BCBD-F23448BC57AD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3200C8-0852-4A26-B02A-A976AC5F547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EC1035-ECC6-400C-9B88-F48002E10FA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83A8A6-3A3C-43E7-851B-E7A975DDD04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15B1B8-8ED9-4262-9558-13153A277AF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21F38B-D30B-4390-A085-4318922BB93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B0E97E-2128-48A2-AA92-0B41364412F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D628E3-9FB4-44CA-93B4-D19ECF26A764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772528-7F8D-40CA-87A4-DDCB5E5C9FD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94A710B-BC00-4A40-B0A0-C73C482BBD2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42964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34272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242964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32A1AE-1D00-49E2-8DE2-4AF68D7BF78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242964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34272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242964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"/>
          <p:cNvSpPr/>
          <p:nvPr/>
        </p:nvSpPr>
        <p:spPr>
          <a:xfrm>
            <a:off x="0" y="0"/>
            <a:ext cx="6857640" cy="5143320"/>
          </a:xfrm>
          <a:prstGeom prst="rect">
            <a:avLst/>
          </a:prstGeom>
          <a:solidFill>
            <a:srgbClr val="88005b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ráfico 8" descr=""/>
          <p:cNvPicPr/>
          <p:nvPr/>
        </p:nvPicPr>
        <p:blipFill>
          <a:blip r:embed="rId2"/>
          <a:stretch/>
        </p:blipFill>
        <p:spPr>
          <a:xfrm>
            <a:off x="3855960" y="3343680"/>
            <a:ext cx="3001680" cy="1799640"/>
          </a:xfrm>
          <a:prstGeom prst="rect">
            <a:avLst/>
          </a:prstGeom>
          <a:ln w="0">
            <a:noFill/>
          </a:ln>
        </p:spPr>
      </p:pic>
      <p:pic>
        <p:nvPicPr>
          <p:cNvPr id="2" name="Gráfico 4" descr=""/>
          <p:cNvPicPr/>
          <p:nvPr/>
        </p:nvPicPr>
        <p:blipFill>
          <a:blip r:embed="rId3"/>
          <a:stretch/>
        </p:blipFill>
        <p:spPr>
          <a:xfrm>
            <a:off x="495360" y="525960"/>
            <a:ext cx="2184120" cy="2339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Big Shoulders Display Black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"/>
          <p:cNvSpPr/>
          <p:nvPr/>
        </p:nvSpPr>
        <p:spPr>
          <a:xfrm>
            <a:off x="0" y="0"/>
            <a:ext cx="6857640" cy="5143320"/>
          </a:xfrm>
          <a:prstGeom prst="rect">
            <a:avLst/>
          </a:prstGeom>
          <a:solidFill>
            <a:srgbClr val="002c2c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ráfico 6" descr=""/>
          <p:cNvPicPr/>
          <p:nvPr/>
        </p:nvPicPr>
        <p:blipFill>
          <a:blip r:embed="rId2"/>
          <a:stretch/>
        </p:blipFill>
        <p:spPr>
          <a:xfrm>
            <a:off x="0" y="-30240"/>
            <a:ext cx="3806640" cy="2282400"/>
          </a:xfrm>
          <a:prstGeom prst="rect">
            <a:avLst/>
          </a:prstGeom>
          <a:ln w="0">
            <a:noFill/>
          </a:ln>
        </p:spPr>
      </p:pic>
      <p:pic>
        <p:nvPicPr>
          <p:cNvPr id="43" name="Gráfico 5" descr=""/>
          <p:cNvPicPr/>
          <p:nvPr/>
        </p:nvPicPr>
        <p:blipFill>
          <a:blip r:embed="rId3"/>
          <a:stretch/>
        </p:blipFill>
        <p:spPr>
          <a:xfrm>
            <a:off x="5540760" y="3782880"/>
            <a:ext cx="1175760" cy="12596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Big Shoulders Display Black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74680" y="37728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Big Shoulders Display Black"/>
                <a:ea typeface="Calibri"/>
              </a:rPr>
              <a:t>Texto do Título</a:t>
            </a:r>
            <a:endParaRPr b="0" lang="pt-BR" sz="32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74680" y="1371600"/>
            <a:ext cx="566316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57040" indent="-257040" algn="just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  <a:ea typeface="Calibri"/>
              </a:rPr>
              <a:t>Nível de Corpo Um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1" marL="587880" indent="-244800" algn="just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200" spc="-1" strike="noStrike">
                <a:solidFill>
                  <a:srgbClr val="000000"/>
                </a:solidFill>
                <a:latin typeface="Big Shoulders Display Black"/>
                <a:ea typeface="Calibri"/>
              </a:rPr>
              <a:t>Nível de Corpo Dois</a:t>
            </a:r>
            <a:endParaRPr b="0" lang="pt-BR" sz="22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2" marL="914400" indent="-228600" algn="just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  <a:ea typeface="Calibri"/>
              </a:rPr>
              <a:t>Nível de Corpo Três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3" marL="1303200" indent="-274320" algn="just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800" spc="-1" strike="noStrike">
                <a:solidFill>
                  <a:srgbClr val="000000"/>
                </a:solidFill>
                <a:latin typeface="Big Shoulders Display Black"/>
                <a:ea typeface="Calibri"/>
              </a:rPr>
              <a:t>Nível de Corpo Quatro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4" marL="1645920" indent="-274320" algn="just">
              <a:lnSpc>
                <a:spcPct val="100000"/>
              </a:lnSpc>
              <a:spcBef>
                <a:spcPts val="524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1600" spc="-1" strike="noStrike">
                <a:solidFill>
                  <a:srgbClr val="000000"/>
                </a:solidFill>
                <a:latin typeface="Big Shoulders Display Black"/>
                <a:ea typeface="Calibri"/>
              </a:rPr>
              <a:t>Nível de Corpo Cinco</a:t>
            </a:r>
            <a:endParaRPr b="0" lang="pt-BR" sz="16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84" name="Retângulo 7"/>
          <p:cNvSpPr/>
          <p:nvPr/>
        </p:nvSpPr>
        <p:spPr>
          <a:xfrm>
            <a:off x="6212880" y="0"/>
            <a:ext cx="658800" cy="5143320"/>
          </a:xfrm>
          <a:prstGeom prst="rect">
            <a:avLst/>
          </a:prstGeom>
          <a:solidFill>
            <a:srgbClr val="88005b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ráfico 5" descr=""/>
          <p:cNvPicPr/>
          <p:nvPr/>
        </p:nvPicPr>
        <p:blipFill>
          <a:blip r:embed="rId2"/>
          <a:stretch/>
        </p:blipFill>
        <p:spPr>
          <a:xfrm>
            <a:off x="6236640" y="4383720"/>
            <a:ext cx="611640" cy="65520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sldNum" idx="1"/>
          </p:nvPr>
        </p:nvSpPr>
        <p:spPr>
          <a:xfrm>
            <a:off x="274680" y="3409560"/>
            <a:ext cx="126720" cy="3051720"/>
          </a:xfrm>
          <a:prstGeom prst="rect">
            <a:avLst/>
          </a:prstGeom>
          <a:noFill/>
          <a:ln w="12600">
            <a:noFill/>
          </a:ln>
        </p:spPr>
        <p:txBody>
          <a:bodyPr lIns="34200" rIns="34200" tIns="34200" bIns="342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pt-BR" sz="900" spc="-1" strike="noStrike">
                <a:solidFill>
                  <a:srgbClr val="888888"/>
                </a:solidFill>
                <a:latin typeface="Big Shoulders Display Black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B88364C-655B-4014-A7DC-6919DE70EE79}" type="slidenum">
              <a:rPr b="0" lang="pt-BR" sz="900" spc="-1" strike="noStrike">
                <a:solidFill>
                  <a:srgbClr val="888888"/>
                </a:solidFill>
                <a:latin typeface="Big Shoulders Display Black"/>
                <a:ea typeface="Calibri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tângulo 3"/>
          <p:cNvSpPr/>
          <p:nvPr/>
        </p:nvSpPr>
        <p:spPr>
          <a:xfrm>
            <a:off x="0" y="0"/>
            <a:ext cx="6857640" cy="5143320"/>
          </a:xfrm>
          <a:prstGeom prst="rect">
            <a:avLst/>
          </a:prstGeom>
          <a:solidFill>
            <a:srgbClr val="88005b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4" name="Gráfico 5" descr=""/>
          <p:cNvPicPr/>
          <p:nvPr/>
        </p:nvPicPr>
        <p:blipFill>
          <a:blip r:embed="rId2"/>
          <a:stretch/>
        </p:blipFill>
        <p:spPr>
          <a:xfrm>
            <a:off x="2336760" y="1401840"/>
            <a:ext cx="2184120" cy="233964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Big Shoulders Display Black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Big Shoulders Display Black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Big Shoulders Display Black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/>
          <p:nvPr/>
        </p:nvSpPr>
        <p:spPr>
          <a:xfrm>
            <a:off x="513720" y="2760480"/>
            <a:ext cx="5912640" cy="756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45000" bIns="45000" anchor="ctr">
            <a:normAutofit fontScale="91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ffffff"/>
                </a:solidFill>
                <a:latin typeface="Big Shoulders Display Black"/>
                <a:ea typeface="Calibri"/>
              </a:rPr>
              <a:t>ARA0095 DESENVOLVIMENTO RÁPIDO DE APLICAÇÕES EM PYTHON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64" name="Title 1"/>
          <p:cNvSpPr/>
          <p:nvPr/>
        </p:nvSpPr>
        <p:spPr>
          <a:xfrm>
            <a:off x="513720" y="3846600"/>
            <a:ext cx="5033520" cy="1060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Big Shoulders Display Black"/>
                <a:ea typeface="Calibri"/>
              </a:rPr>
              <a:t>Luiz Gustavo Turatti, PhD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76840" y="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Bibliografia básica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274680" y="1234800"/>
            <a:ext cx="5663160" cy="353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rmAutofit fontScale="98000"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BANIN, Sérgio Luiz. Python 3 ­ Conceitos e Aplicações ­ Uma Abordagem Didática. 1. São Paulo: Érica, 2018. Disponível em:</a:t>
            </a:r>
            <a:endParaRPr b="0" lang="pt-BR" sz="12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https://integrada.minhabiblioteca.com.br/#/books/9788536530253/</a:t>
            </a:r>
            <a:endParaRPr b="0" lang="pt-BR" sz="12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PERKOVIC, Ljubomir. Introdução à Computação Usando Python ­ Um Foco no Desenvolvimento de Aplicações. 1. Rio de Janeiro: LTC, 2016.Disponível em:</a:t>
            </a:r>
            <a:endParaRPr b="0" lang="pt-BR" sz="12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https://integrada.minhabiblioteca.com.br/#/books/9788521630937/cfi/6/2!/4/2/2@0:0</a:t>
            </a:r>
            <a:endParaRPr b="0" lang="pt-BR" sz="12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TUCKER, Allen; NOONAN, Robert. Linguagens de Programação: Princípios e Paradigmas. 1. Porto Alegre: Grupo A Disponível em:</a:t>
            </a:r>
            <a:endParaRPr b="0" lang="pt-BR" sz="12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https://integrada.minhabiblioteca.com.br/#/books/9788563308566/cfi/0!/4/2@100:0.</a:t>
            </a:r>
            <a:endParaRPr b="0" lang="pt-BR" sz="1200" spc="-1" strike="noStrike">
              <a:solidFill>
                <a:srgbClr val="000000"/>
              </a:solidFill>
              <a:latin typeface="Big Shoulders Display Black"/>
            </a:endParaRPr>
          </a:p>
          <a:p>
            <a:pPr algn="just">
              <a:lnSpc>
                <a:spcPct val="100000"/>
              </a:lnSpc>
              <a:spcBef>
                <a:spcPts val="524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85A48B-EC4D-4F1A-8E70-A4129C8FAAB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74680" y="94680"/>
            <a:ext cx="5663160" cy="674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Bibliografia básica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274680" y="769680"/>
            <a:ext cx="5663160" cy="3887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ALVES, William P. Projetos de Sistemas Web. São Paulo: Érica, 2015. Disponível em: https://integrada.minhabiblioteca.com.br/#/books/9788536532462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Forbellone, André L. V. Lógica de Programação a construção de algoritmos e estruturas de dados. São Paulo: Pearson, 2005. Disponível em: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https://plataforma.bvirtual.com.br/Leitor/Loader/323/pdf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LIMA, Janssen dos Reis. Consumindo a API do Zabbix com Python. 1. Rio de Janeiro: Brasport, 2016.Disponível em: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https://plataforma.bvirtual.com.br/Leitor/Loader/160738/epub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SEBESTA,Robert W. Conceitos de Linguagens de Programação. 11. Porto Alegre: Grupo A, 2011. Disponível em: 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https://integrada.minhabiblioteca.com.br/#/books/9788582604694/cfi/3!/4/4@0.00:36.7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WAZLAWICK, Raul, S. Introdução a Algoritmos e Programação com Python. São Paulo: Elsevier, 2018. Disponível em: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Times New Roman"/>
              </a:rPr>
              <a:t>https://integrada.minhabiblioteca.com.br/#/books/97885951566968/</a:t>
            </a:r>
            <a:endParaRPr b="0" lang="pt-BR" sz="10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A5CC6B-FEBF-4B9A-9BD4-E1D0CB8E521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14440" y="2300760"/>
            <a:ext cx="5829120" cy="541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ff"/>
                </a:solidFill>
                <a:latin typeface="Big Shoulders Display Black"/>
                <a:ea typeface="Calibri"/>
              </a:rPr>
              <a:t>Apresentação da Disciplina</a:t>
            </a:r>
            <a:endParaRPr b="0" lang="pt-BR" sz="3200" spc="-1" strike="noStrike">
              <a:solidFill>
                <a:srgbClr val="000000"/>
              </a:solidFill>
              <a:latin typeface="Big Shoulders Display Blac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74680" y="37728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Big Shoulders Display Black"/>
                <a:ea typeface="Calibri"/>
              </a:rPr>
              <a:t>Objetivos</a:t>
            </a:r>
            <a:endParaRPr b="0" lang="pt-BR" sz="32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274680" y="1234800"/>
            <a:ext cx="5663160" cy="35308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rmAutofit fontScale="80000"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Desenvolver aplicações em Python, baseando­-se 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metodologia de desenvolvimento rápido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aplicações (RAD), para realizar entregas de produtos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de forma célere e coesa.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Criar aplicações que acessem bancos de dados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relacionais, utilizando as funções e/ou classes da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linguagem Python, para permitir a manipulação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massas de dados armazenadas em SGBDs.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Desenvolver sistemas que ofereçam interface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gráfica, com base nos principais frameworks Python,</a:t>
            </a:r>
            <a:r>
              <a:rPr b="0" lang="pt-BR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para que os produtos sejam compatíveis demandas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de mercado.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2"/>
          </p:nvPr>
        </p:nvSpPr>
        <p:spPr>
          <a:xfrm>
            <a:off x="274680" y="4831560"/>
            <a:ext cx="126720" cy="207360"/>
          </a:xfrm>
          <a:prstGeom prst="rect">
            <a:avLst/>
          </a:prstGeom>
          <a:noFill/>
          <a:ln w="12600">
            <a:noFill/>
          </a:ln>
        </p:spPr>
        <p:txBody>
          <a:bodyPr lIns="34200" rIns="34200" tIns="34200" bIns="342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pt-BR" sz="900" spc="-1" strike="noStrike">
                <a:solidFill>
                  <a:srgbClr val="888888"/>
                </a:solidFill>
                <a:latin typeface="Big Shoulders Display Black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3DDC561-B7A0-408E-82D9-11D90560F455}" type="slidenum">
              <a:rPr b="0" lang="pt-BR" sz="900" spc="-1" strike="noStrike">
                <a:solidFill>
                  <a:srgbClr val="888888"/>
                </a:solidFill>
                <a:latin typeface="Big Shoulders Display Black"/>
                <a:ea typeface="Calibri"/>
              </a:rPr>
              <a:t>3</a:t>
            </a:fld>
            <a:endParaRPr b="0" lang="pt-BR" sz="9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74680" y="37728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Arial"/>
                <a:ea typeface="Times New Roman"/>
              </a:rPr>
              <a:t>TEMA 1 – RAD(RAPID)APPLICATIONS DEVELOPMENT)</a:t>
            </a:r>
            <a:endParaRPr b="0" lang="pt-BR" sz="16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274680" y="1371600"/>
            <a:ext cx="566316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rmAutofit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1.1 Introdução ao RAD.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52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1.2 Fases do RAD.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52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1.3 Aplicação do RAD.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524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1.4 RAD em Python.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algn="just">
              <a:lnSpc>
                <a:spcPct val="100000"/>
              </a:lnSpc>
              <a:spcBef>
                <a:spcPts val="524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B4DCFEC-E24F-4692-90C9-93675F110B5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74680" y="37728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TEMA 2 – Manipulação de dados em arquivos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274680" y="1371600"/>
            <a:ext cx="566316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rmAutofit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2.1 Manipulação de dados em arquivos.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2.2 Manipulação de strings.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2.3 Exceções e outras manipulações.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algn="just">
              <a:lnSpc>
                <a:spcPct val="100000"/>
              </a:lnSpc>
              <a:spcBef>
                <a:spcPts val="524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8003BE-8461-41F1-B40E-042BB90B271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74680" y="37728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TEMA 3 – Python com banco de dados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274680" y="1371600"/>
            <a:ext cx="566316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rmAutofit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3.1 Framework e Bibliotecas.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3.2 Banco de dados e tabelas.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3.3 Funcionalidades em tabelas.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3.4 Recuperação de registros em tabelas.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algn="just">
              <a:lnSpc>
                <a:spcPct val="100000"/>
              </a:lnSpc>
              <a:spcBef>
                <a:spcPts val="524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09DBE7-8EFD-43A9-A324-FDF2D5F36AD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74680" y="37728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rm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TEMA 4 – Interface gráfica com Python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274680" y="1371600"/>
            <a:ext cx="566316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rmAutofit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4.1 Framework e bibliotecas para GUI.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4.2Principais Frameworks e bibliotecas necessárias para a GUI.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4.3 Widgets e montagem.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4.4 Inclusão de dados em tabela.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4.5 Localização, alteração e exclusão de dados em tabela.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algn="just">
              <a:lnSpc>
                <a:spcPct val="100000"/>
              </a:lnSpc>
              <a:spcBef>
                <a:spcPts val="524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13ED3E-BDA2-48CE-8393-CC36D42E45E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74680" y="377280"/>
            <a:ext cx="5663160" cy="8568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TEMA 5 – Aplicando RAD (Atividade prática supervisionada)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274680" y="1371600"/>
            <a:ext cx="5663160" cy="3394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rmAutofit/>
          </a:bodyPr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5.1 Etapas com RAD.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5.2 Modelagem de negócios e dados.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5.3 Design de interface.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marL="343080" indent="-343080" algn="just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5.4 RAP em Python.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  <a:p>
            <a:pPr algn="just">
              <a:lnSpc>
                <a:spcPct val="100000"/>
              </a:lnSpc>
              <a:spcBef>
                <a:spcPts val="524"/>
              </a:spcBef>
              <a:buNone/>
            </a:pPr>
            <a:endParaRPr b="0" lang="pt-BR" sz="24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7849DA-3BED-462C-9FCB-97C9D19CD9C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2"/>
          <p:cNvSpPr txBox="1"/>
          <p:nvPr/>
        </p:nvSpPr>
        <p:spPr>
          <a:xfrm>
            <a:off x="276840" y="180000"/>
            <a:ext cx="5663160" cy="409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just">
              <a:lnSpc>
                <a:spcPct val="15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Cronograma da disciplina</a:t>
            </a:r>
            <a:endParaRPr b="0" lang="pt-BR" sz="1800" spc="-1" strike="noStrike">
              <a:solidFill>
                <a:srgbClr val="000000"/>
              </a:solidFill>
              <a:latin typeface="Big Shoulders Display Black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40000" y="720000"/>
            <a:ext cx="5095440" cy="42994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519E19-F561-400D-A2D3-0E0E8E00D8F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DFB7B7-A93F-4A40-A8DD-AC0B5678C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bab2302b-9cf7-40b9-b316-803bc24ea342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c298cbf6-df3b-44f4-88ee-2b3d9158f680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3239</TotalTime>
  <Application>LibreOffice/7.3.7.2$Linux_X86_64 LibreOffice_project/30$Build-2</Application>
  <AppVersion>15.0000</AppVersion>
  <Words>628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Alonso Jose Luiz</dc:creator>
  <dc:description/>
  <dc:language>pt-BR</dc:language>
  <cp:lastModifiedBy/>
  <dcterms:modified xsi:type="dcterms:W3CDTF">2024-03-25T13:41:36Z</dcterms:modified>
  <cp:revision>57</cp:revision>
  <dc:subject/>
  <dc:title>NONONONONO NONONONONO NONONONO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  <property fmtid="{D5CDD505-2E9C-101B-9397-08002B2CF9AE}" pid="3" name="PresentationFormat">
    <vt:lpwstr>Custom</vt:lpwstr>
  </property>
  <property fmtid="{D5CDD505-2E9C-101B-9397-08002B2CF9AE}" pid="4" name="Slides">
    <vt:i4>12</vt:i4>
  </property>
</Properties>
</file>