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56" r:id="rId5"/>
    <p:sldId id="258" r:id="rId6"/>
    <p:sldId id="260" r:id="rId7"/>
    <p:sldId id="261" r:id="rId8"/>
    <p:sldId id="259" r:id="rId9"/>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5004E"/>
    <a:srgbClr val="006E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73" d="100"/>
          <a:sy n="73" d="100"/>
        </p:scale>
        <p:origin x="31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D03032A-4570-4018-A23E-300A3F4B827B}" type="datetimeFigureOut">
              <a:rPr lang="fr-FR" smtClean="0"/>
              <a:t>21/11/2024</a:t>
            </a:fld>
            <a:endParaRPr lang="fr-FR"/>
          </a:p>
        </p:txBody>
      </p:sp>
      <p:sp>
        <p:nvSpPr>
          <p:cNvPr id="4" name="Espace réservé de l'image des diapositives 3"/>
          <p:cNvSpPr>
            <a:spLocks noGrp="1" noRot="1" noChangeAspect="1"/>
          </p:cNvSpPr>
          <p:nvPr>
            <p:ph type="sldImg" idx="2"/>
          </p:nvPr>
        </p:nvSpPr>
        <p:spPr>
          <a:xfrm>
            <a:off x="2357438" y="1279525"/>
            <a:ext cx="2390775" cy="34544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5AE4CB45-95ED-4413-BC6E-96A088DAEEA8}" type="slidenum">
              <a:rPr lang="fr-FR" smtClean="0"/>
              <a:t>‹N°›</a:t>
            </a:fld>
            <a:endParaRPr lang="fr-FR"/>
          </a:p>
        </p:txBody>
      </p:sp>
    </p:spTree>
    <p:extLst>
      <p:ext uri="{BB962C8B-B14F-4D97-AF65-F5344CB8AC3E}">
        <p14:creationId xmlns:p14="http://schemas.microsoft.com/office/powerpoint/2010/main" val="1114026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46C9894-155A-634F-9F59-E37699168D14}"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333860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6C9894-155A-634F-9F59-E37699168D14}"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89043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6C9894-155A-634F-9F59-E37699168D14}"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406549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46C9894-155A-634F-9F59-E37699168D14}"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334674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46C9894-155A-634F-9F59-E37699168D14}" type="datetimeFigureOut">
              <a:rPr lang="fr-FR" smtClean="0"/>
              <a:t>21/11/2024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320334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46C9894-155A-634F-9F59-E37699168D14}"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742133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46C9894-155A-634F-9F59-E37699168D14}" type="datetimeFigureOut">
              <a:rPr lang="fr-FR" smtClean="0"/>
              <a:t>21/11/2024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427571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46C9894-155A-634F-9F59-E37699168D14}" type="datetimeFigureOut">
              <a:rPr lang="fr-FR" smtClean="0"/>
              <a:t>21/11/2024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124799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C9894-155A-634F-9F59-E37699168D14}" type="datetimeFigureOut">
              <a:rPr lang="fr-FR" smtClean="0"/>
              <a:t>21/11/2024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428887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46C9894-155A-634F-9F59-E37699168D14}"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160167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46C9894-155A-634F-9F59-E37699168D14}" type="datetimeFigureOut">
              <a:rPr lang="fr-FR" smtClean="0"/>
              <a:t>21/11/2024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47644B0-D508-EC4D-BE00-316C403CDC0B}" type="slidenum">
              <a:rPr lang="fr-FR" smtClean="0"/>
              <a:t>‹N°›</a:t>
            </a:fld>
            <a:endParaRPr lang="fr-FR"/>
          </a:p>
        </p:txBody>
      </p:sp>
    </p:spTree>
    <p:extLst>
      <p:ext uri="{BB962C8B-B14F-4D97-AF65-F5344CB8AC3E}">
        <p14:creationId xmlns:p14="http://schemas.microsoft.com/office/powerpoint/2010/main" val="141042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46C9894-155A-634F-9F59-E37699168D14}" type="datetimeFigureOut">
              <a:rPr lang="fr-FR" smtClean="0"/>
              <a:t>21/11/2024</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47644B0-D508-EC4D-BE00-316C403CDC0B}" type="slidenum">
              <a:rPr lang="fr-FR" smtClean="0"/>
              <a:t>‹N°›</a:t>
            </a:fld>
            <a:endParaRPr lang="fr-FR"/>
          </a:p>
        </p:txBody>
      </p:sp>
    </p:spTree>
    <p:extLst>
      <p:ext uri="{BB962C8B-B14F-4D97-AF65-F5344CB8AC3E}">
        <p14:creationId xmlns:p14="http://schemas.microsoft.com/office/powerpoint/2010/main" val="2922682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34">
            <a:extLst>
              <a:ext uri="{FF2B5EF4-FFF2-40B4-BE49-F238E27FC236}">
                <a16:creationId xmlns:a16="http://schemas.microsoft.com/office/drawing/2014/main" id="{81D1EAE4-9D88-74D7-30E6-56262ECE807C}"/>
              </a:ext>
            </a:extLst>
          </p:cNvPr>
          <p:cNvPicPr>
            <a:picLocks noChangeAspect="1"/>
          </p:cNvPicPr>
          <p:nvPr/>
        </p:nvPicPr>
        <p:blipFill>
          <a:blip r:embed="rId2">
            <a:alphaModFix amt="20000"/>
          </a:blip>
          <a:stretch>
            <a:fillRect/>
          </a:stretch>
        </p:blipFill>
        <p:spPr>
          <a:xfrm>
            <a:off x="-1070899" y="2540508"/>
            <a:ext cx="11821668" cy="9498122"/>
          </a:xfrm>
          <a:prstGeom prst="rect">
            <a:avLst/>
          </a:prstGeom>
        </p:spPr>
      </p:pic>
      <p:pic>
        <p:nvPicPr>
          <p:cNvPr id="6" name="Image 5">
            <a:extLst>
              <a:ext uri="{FF2B5EF4-FFF2-40B4-BE49-F238E27FC236}">
                <a16:creationId xmlns:a16="http://schemas.microsoft.com/office/drawing/2014/main" id="{C704F758-B74A-834F-80CD-5451A6655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2382520"/>
          </a:xfrm>
          <a:prstGeom prst="rect">
            <a:avLst/>
          </a:prstGeom>
        </p:spPr>
      </p:pic>
      <p:pic>
        <p:nvPicPr>
          <p:cNvPr id="10" name="Image 9">
            <a:extLst>
              <a:ext uri="{FF2B5EF4-FFF2-40B4-BE49-F238E27FC236}">
                <a16:creationId xmlns:a16="http://schemas.microsoft.com/office/drawing/2014/main" id="{27CBE32E-E5BB-5249-AE6F-80288D1D2614}"/>
              </a:ext>
            </a:extLst>
          </p:cNvPr>
          <p:cNvPicPr>
            <a:picLocks noChangeAspect="1"/>
          </p:cNvPicPr>
          <p:nvPr/>
        </p:nvPicPr>
        <p:blipFill>
          <a:blip r:embed="rId4"/>
          <a:stretch>
            <a:fillRect/>
          </a:stretch>
        </p:blipFill>
        <p:spPr>
          <a:xfrm>
            <a:off x="2498725" y="486410"/>
            <a:ext cx="4036695" cy="1546366"/>
          </a:xfrm>
          <a:prstGeom prst="rect">
            <a:avLst/>
          </a:prstGeom>
        </p:spPr>
      </p:pic>
      <p:sp>
        <p:nvSpPr>
          <p:cNvPr id="11" name="ZoneTexte 10">
            <a:extLst>
              <a:ext uri="{FF2B5EF4-FFF2-40B4-BE49-F238E27FC236}">
                <a16:creationId xmlns:a16="http://schemas.microsoft.com/office/drawing/2014/main" id="{5893EF0A-D5F5-434C-B807-646EE96E7F7E}"/>
              </a:ext>
            </a:extLst>
          </p:cNvPr>
          <p:cNvSpPr txBox="1"/>
          <p:nvPr/>
        </p:nvSpPr>
        <p:spPr>
          <a:xfrm>
            <a:off x="2599509" y="824776"/>
            <a:ext cx="3935911" cy="400110"/>
          </a:xfrm>
          <a:prstGeom prst="rect">
            <a:avLst/>
          </a:prstGeom>
          <a:noFill/>
        </p:spPr>
        <p:txBody>
          <a:bodyPr wrap="square" rtlCol="0">
            <a:spAutoFit/>
          </a:bodyPr>
          <a:lstStyle/>
          <a:p>
            <a:pPr algn="ctr"/>
            <a:r>
              <a:rPr lang="fr-MA" sz="2000" b="1" dirty="0">
                <a:solidFill>
                  <a:srgbClr val="006EB7"/>
                </a:solidFill>
                <a:latin typeface="Gotham Bold" panose="02000504050000020004" pitchFamily="2" charset="0"/>
              </a:rPr>
              <a:t>AMAN</a:t>
            </a:r>
            <a:r>
              <a:rPr lang="fr-MA" sz="2000" b="1" dirty="0">
                <a:solidFill>
                  <a:srgbClr val="006EB7"/>
                </a:solidFill>
                <a:latin typeface="Calibri" panose="020F0502020204030204" pitchFamily="34" charset="0"/>
                <a:cs typeface="Calibri" panose="020F0502020204030204" pitchFamily="34" charset="0"/>
              </a:rPr>
              <a:t>ÉA </a:t>
            </a:r>
            <a:r>
              <a:rPr lang="fr-MA" sz="2000" b="1" dirty="0">
                <a:solidFill>
                  <a:srgbClr val="006EB7"/>
                </a:solidFill>
                <a:latin typeface="Gotham Bold" panose="02000504050000020004" pitchFamily="2" charset="0"/>
              </a:rPr>
              <a:t>SANTÉ INTERNATIONALE</a:t>
            </a:r>
          </a:p>
        </p:txBody>
      </p:sp>
      <p:pic>
        <p:nvPicPr>
          <p:cNvPr id="12" name="Image 11">
            <a:extLst>
              <a:ext uri="{FF2B5EF4-FFF2-40B4-BE49-F238E27FC236}">
                <a16:creationId xmlns:a16="http://schemas.microsoft.com/office/drawing/2014/main" id="{C1C71CE8-E80A-E947-B796-BD51E6EDBEDD}"/>
              </a:ext>
            </a:extLst>
          </p:cNvPr>
          <p:cNvPicPr>
            <a:picLocks noChangeAspect="1"/>
          </p:cNvPicPr>
          <p:nvPr/>
        </p:nvPicPr>
        <p:blipFill>
          <a:blip r:embed="rId5"/>
          <a:stretch>
            <a:fillRect/>
          </a:stretch>
        </p:blipFill>
        <p:spPr>
          <a:xfrm>
            <a:off x="548639" y="2502288"/>
            <a:ext cx="5973041" cy="2129595"/>
          </a:xfrm>
          <a:prstGeom prst="rect">
            <a:avLst/>
          </a:prstGeom>
        </p:spPr>
      </p:pic>
      <p:pic>
        <p:nvPicPr>
          <p:cNvPr id="16" name="Image 15">
            <a:extLst>
              <a:ext uri="{FF2B5EF4-FFF2-40B4-BE49-F238E27FC236}">
                <a16:creationId xmlns:a16="http://schemas.microsoft.com/office/drawing/2014/main" id="{5DE05C4A-09C1-4645-9659-04B14D3028C9}"/>
              </a:ext>
            </a:extLst>
          </p:cNvPr>
          <p:cNvPicPr>
            <a:picLocks noChangeAspect="1"/>
          </p:cNvPicPr>
          <p:nvPr/>
        </p:nvPicPr>
        <p:blipFill>
          <a:blip r:embed="rId6"/>
          <a:stretch>
            <a:fillRect/>
          </a:stretch>
        </p:blipFill>
        <p:spPr>
          <a:xfrm>
            <a:off x="4909820" y="9367520"/>
            <a:ext cx="1625600" cy="457200"/>
          </a:xfrm>
          <a:prstGeom prst="rect">
            <a:avLst/>
          </a:prstGeom>
        </p:spPr>
      </p:pic>
      <p:pic>
        <p:nvPicPr>
          <p:cNvPr id="26" name="Image 25">
            <a:extLst>
              <a:ext uri="{FF2B5EF4-FFF2-40B4-BE49-F238E27FC236}">
                <a16:creationId xmlns:a16="http://schemas.microsoft.com/office/drawing/2014/main" id="{C9A8A3E0-1F09-8C40-AE91-C1E2BA82EC3E}"/>
              </a:ext>
            </a:extLst>
          </p:cNvPr>
          <p:cNvPicPr>
            <a:picLocks noChangeAspect="1"/>
          </p:cNvPicPr>
          <p:nvPr/>
        </p:nvPicPr>
        <p:blipFill>
          <a:blip r:embed="rId7"/>
          <a:stretch>
            <a:fillRect/>
          </a:stretch>
        </p:blipFill>
        <p:spPr>
          <a:xfrm>
            <a:off x="323619" y="2401541"/>
            <a:ext cx="385041" cy="307386"/>
          </a:xfrm>
          <a:prstGeom prst="rect">
            <a:avLst/>
          </a:prstGeom>
        </p:spPr>
      </p:pic>
      <p:pic>
        <p:nvPicPr>
          <p:cNvPr id="27" name="Image 26">
            <a:extLst>
              <a:ext uri="{FF2B5EF4-FFF2-40B4-BE49-F238E27FC236}">
                <a16:creationId xmlns:a16="http://schemas.microsoft.com/office/drawing/2014/main" id="{F597265F-6655-CD46-AFB6-577FC0EA34D4}"/>
              </a:ext>
            </a:extLst>
          </p:cNvPr>
          <p:cNvPicPr>
            <a:picLocks noChangeAspect="1"/>
          </p:cNvPicPr>
          <p:nvPr/>
        </p:nvPicPr>
        <p:blipFill>
          <a:blip r:embed="rId7"/>
          <a:stretch>
            <a:fillRect/>
          </a:stretch>
        </p:blipFill>
        <p:spPr>
          <a:xfrm>
            <a:off x="266931" y="826865"/>
            <a:ext cx="588611" cy="469900"/>
          </a:xfrm>
          <a:prstGeom prst="rect">
            <a:avLst/>
          </a:prstGeom>
        </p:spPr>
      </p:pic>
      <p:sp>
        <p:nvSpPr>
          <p:cNvPr id="2" name="ZoneTexte 1">
            <a:extLst>
              <a:ext uri="{FF2B5EF4-FFF2-40B4-BE49-F238E27FC236}">
                <a16:creationId xmlns:a16="http://schemas.microsoft.com/office/drawing/2014/main" id="{8FF87ACE-B0C1-6D76-CF9D-664403B60E81}"/>
              </a:ext>
            </a:extLst>
          </p:cNvPr>
          <p:cNvSpPr txBox="1"/>
          <p:nvPr/>
        </p:nvSpPr>
        <p:spPr>
          <a:xfrm>
            <a:off x="821690" y="903563"/>
            <a:ext cx="1677035" cy="276999"/>
          </a:xfrm>
          <a:prstGeom prst="rect">
            <a:avLst/>
          </a:prstGeom>
          <a:noFill/>
        </p:spPr>
        <p:txBody>
          <a:bodyPr wrap="square" rtlCol="0">
            <a:spAutoFit/>
          </a:bodyPr>
          <a:lstStyle/>
          <a:p>
            <a:r>
              <a:rPr lang="fr-FR" sz="1200" dirty="0">
                <a:solidFill>
                  <a:srgbClr val="006EB7"/>
                </a:solidFill>
                <a:latin typeface="Gotham Book" panose="02000604040000020004" pitchFamily="50" charset="0"/>
              </a:rPr>
              <a:t>Assurance </a:t>
            </a:r>
            <a:r>
              <a:rPr lang="fr-FR" sz="1200" dirty="0">
                <a:solidFill>
                  <a:srgbClr val="006EB7"/>
                </a:solidFill>
                <a:latin typeface="Gotham Bold" pitchFamily="50" charset="0"/>
              </a:rPr>
              <a:t>Santé</a:t>
            </a:r>
          </a:p>
        </p:txBody>
      </p:sp>
      <p:sp>
        <p:nvSpPr>
          <p:cNvPr id="3" name="ZoneTexte 2">
            <a:extLst>
              <a:ext uri="{FF2B5EF4-FFF2-40B4-BE49-F238E27FC236}">
                <a16:creationId xmlns:a16="http://schemas.microsoft.com/office/drawing/2014/main" id="{18761F17-5DBE-0858-C862-36D95CF3D0A7}"/>
              </a:ext>
            </a:extLst>
          </p:cNvPr>
          <p:cNvSpPr txBox="1"/>
          <p:nvPr/>
        </p:nvSpPr>
        <p:spPr>
          <a:xfrm>
            <a:off x="639718" y="2560167"/>
            <a:ext cx="5881963" cy="2062103"/>
          </a:xfrm>
          <a:prstGeom prst="rect">
            <a:avLst/>
          </a:prstGeom>
          <a:noFill/>
        </p:spPr>
        <p:txBody>
          <a:bodyPr wrap="square" rtlCol="0">
            <a:spAutoFit/>
          </a:bodyPr>
          <a:lstStyle/>
          <a:p>
            <a:r>
              <a:rPr lang="fr-FR" sz="1100" dirty="0">
                <a:solidFill>
                  <a:srgbClr val="006EB7"/>
                </a:solidFill>
                <a:latin typeface="Gotham Light" pitchFamily="50" charset="0"/>
              </a:rPr>
              <a:t>DESCRIPTIF DE L’OFFRE</a:t>
            </a:r>
          </a:p>
          <a:p>
            <a:pPr algn="just"/>
            <a:r>
              <a:rPr lang="fr-FR" sz="900" dirty="0">
                <a:latin typeface="Gotham medium" panose="02000604030000020004" pitchFamily="50" charset="0"/>
              </a:rPr>
              <a:t>L’offre </a:t>
            </a:r>
            <a:r>
              <a:rPr lang="fr-FR" sz="900" b="1" dirty="0">
                <a:latin typeface="Gotham Bold" pitchFamily="50" charset="0"/>
              </a:rPr>
              <a:t>Santé Internationale </a:t>
            </a:r>
            <a:r>
              <a:rPr lang="fr-FR" sz="900" dirty="0">
                <a:latin typeface="Gotham medium" panose="02000604030000020004" pitchFamily="50" charset="0"/>
              </a:rPr>
              <a:t>est une solution complète conçue pour couvrir les frais d’hospitalisation au Maroc et à l’international. Le produit est décliné en 4 formules afin que l’Assuré puisse choisir la formule qui corresponde le mieux à ses besoins et budget.</a:t>
            </a:r>
          </a:p>
          <a:p>
            <a:pPr algn="just"/>
            <a:endParaRPr lang="fr-FR" sz="900" b="1" dirty="0">
              <a:latin typeface="Gotham medium" panose="02000604030000020004" pitchFamily="50" charset="0"/>
            </a:endParaRPr>
          </a:p>
          <a:p>
            <a:pPr algn="just"/>
            <a:r>
              <a:rPr lang="fr-FR" sz="900" b="1" dirty="0">
                <a:latin typeface="Gotham Bold" pitchFamily="50" charset="0"/>
              </a:rPr>
              <a:t>Santé Internationale </a:t>
            </a:r>
            <a:r>
              <a:rPr lang="fr-FR" sz="900" dirty="0">
                <a:latin typeface="Gotham medium" panose="02000604030000020004" pitchFamily="50" charset="0"/>
              </a:rPr>
              <a:t>est associé, de façon inclusive, à une offre d’assistance médicale comprenant un large éventail de prestations.</a:t>
            </a:r>
          </a:p>
          <a:p>
            <a:pPr algn="just"/>
            <a:endParaRPr lang="fr-FR" sz="900" dirty="0">
              <a:latin typeface="Gotham medium" panose="02000604030000020004" pitchFamily="50" charset="0"/>
            </a:endParaRPr>
          </a:p>
          <a:p>
            <a:pPr algn="just"/>
            <a:r>
              <a:rPr lang="fr-FR" sz="900" dirty="0">
                <a:latin typeface="Gotham medium" panose="02000604030000020004" pitchFamily="50" charset="0"/>
              </a:rPr>
              <a:t>De plus et en option, l’Assuré peut, s’il le souhaite, bénéficier de la couverture des frais ambulatoires engagés à l’international notamment les consultations et visites de généraliste et spécialiste, les analyses médicales et radiologie, rééducation et soins, etc.</a:t>
            </a:r>
          </a:p>
          <a:p>
            <a:pPr algn="just"/>
            <a:endParaRPr lang="fr-FR" sz="900" dirty="0">
              <a:latin typeface="Gotham medium" panose="02000604030000020004" pitchFamily="50" charset="0"/>
            </a:endParaRPr>
          </a:p>
          <a:p>
            <a:pPr algn="just"/>
            <a:r>
              <a:rPr lang="fr-FR" sz="900" dirty="0">
                <a:latin typeface="Gotham medium" panose="02000604030000020004" pitchFamily="50" charset="0"/>
              </a:rPr>
              <a:t>L’Assuré a également la possibilité d’opter pour un service de conciergerie médicale en France pour mieux l’accompagner et faciliter son parcours de soins. </a:t>
            </a:r>
          </a:p>
        </p:txBody>
      </p:sp>
      <p:sp>
        <p:nvSpPr>
          <p:cNvPr id="30" name="ZoneTexte 29">
            <a:extLst>
              <a:ext uri="{FF2B5EF4-FFF2-40B4-BE49-F238E27FC236}">
                <a16:creationId xmlns:a16="http://schemas.microsoft.com/office/drawing/2014/main" id="{10DBC718-BDDA-9679-ECCF-27895B30D260}"/>
              </a:ext>
            </a:extLst>
          </p:cNvPr>
          <p:cNvSpPr txBox="1"/>
          <p:nvPr/>
        </p:nvSpPr>
        <p:spPr>
          <a:xfrm>
            <a:off x="563518" y="4773295"/>
            <a:ext cx="5532482" cy="261610"/>
          </a:xfrm>
          <a:prstGeom prst="rect">
            <a:avLst/>
          </a:prstGeom>
          <a:noFill/>
        </p:spPr>
        <p:txBody>
          <a:bodyPr wrap="square">
            <a:spAutoFit/>
          </a:bodyPr>
          <a:lstStyle/>
          <a:p>
            <a:r>
              <a:rPr lang="fr-FR" sz="1100" dirty="0">
                <a:solidFill>
                  <a:srgbClr val="006EB7"/>
                </a:solidFill>
                <a:latin typeface="Gotham Light" pitchFamily="50" charset="0"/>
              </a:rPr>
              <a:t>A QUI S’ADRESSE L’OFFRE SANTE INTERNATIONALE</a:t>
            </a:r>
          </a:p>
        </p:txBody>
      </p:sp>
      <p:sp>
        <p:nvSpPr>
          <p:cNvPr id="34" name="ZoneTexte 33">
            <a:extLst>
              <a:ext uri="{FF2B5EF4-FFF2-40B4-BE49-F238E27FC236}">
                <a16:creationId xmlns:a16="http://schemas.microsoft.com/office/drawing/2014/main" id="{15B8646B-6852-D9B9-3B61-6FFA4E43EF78}"/>
              </a:ext>
            </a:extLst>
          </p:cNvPr>
          <p:cNvSpPr txBox="1"/>
          <p:nvPr/>
        </p:nvSpPr>
        <p:spPr>
          <a:xfrm>
            <a:off x="563518" y="4988748"/>
            <a:ext cx="5984964" cy="1200329"/>
          </a:xfrm>
          <a:prstGeom prst="rect">
            <a:avLst/>
          </a:prstGeom>
          <a:noFill/>
        </p:spPr>
        <p:txBody>
          <a:bodyPr wrap="square" rtlCol="0">
            <a:spAutoFit/>
          </a:bodyPr>
          <a:lstStyle/>
          <a:p>
            <a:pPr algn="just"/>
            <a:r>
              <a:rPr lang="fr-FR" sz="800" dirty="0">
                <a:latin typeface="Gotham Book" panose="02000604040000020004" pitchFamily="50" charset="0"/>
              </a:rPr>
              <a:t>L’offre Santé Internationale d’AtlantaSanad s’adresse au(x)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Souscripteur, Assuré principal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Conjoint(s) de l’Assuré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Enfant(s) célibataire(s) à la charge de l’Assuré, jusqu’à 21 ans ou 25 ans s’il(s) poursuit(vent) ses/leurs études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Enfants infirmes à la charge de l’Assuré, sans limite d’âge.</a:t>
            </a:r>
          </a:p>
          <a:p>
            <a:pPr algn="just"/>
            <a:endParaRPr lang="fr-FR" sz="800" dirty="0">
              <a:latin typeface="Gotham Book" panose="02000604040000020004" pitchFamily="50" charset="0"/>
            </a:endParaRPr>
          </a:p>
          <a:p>
            <a:pPr algn="just"/>
            <a:r>
              <a:rPr lang="fr-FR" sz="800" dirty="0">
                <a:latin typeface="Gotham Book" panose="02000604040000020004" pitchFamily="50" charset="0"/>
              </a:rPr>
              <a:t>La couverture est destinée aux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Personnes résidant en permanence au Maroc (minimum 190 jours par an)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Expatriés résidant au Maroc.</a:t>
            </a:r>
          </a:p>
        </p:txBody>
      </p:sp>
      <p:pic>
        <p:nvPicPr>
          <p:cNvPr id="36" name="Image 35">
            <a:extLst>
              <a:ext uri="{FF2B5EF4-FFF2-40B4-BE49-F238E27FC236}">
                <a16:creationId xmlns:a16="http://schemas.microsoft.com/office/drawing/2014/main" id="{416E5E33-3812-6DD1-EA6C-EBAE6C116166}"/>
              </a:ext>
            </a:extLst>
          </p:cNvPr>
          <p:cNvPicPr>
            <a:picLocks noChangeAspect="1"/>
          </p:cNvPicPr>
          <p:nvPr/>
        </p:nvPicPr>
        <p:blipFill>
          <a:blip r:embed="rId8"/>
          <a:stretch>
            <a:fillRect/>
          </a:stretch>
        </p:blipFill>
        <p:spPr>
          <a:xfrm>
            <a:off x="391839" y="6222727"/>
            <a:ext cx="223880" cy="243348"/>
          </a:xfrm>
          <a:prstGeom prst="rect">
            <a:avLst/>
          </a:prstGeom>
        </p:spPr>
      </p:pic>
      <p:sp>
        <p:nvSpPr>
          <p:cNvPr id="37" name="ZoneTexte 36">
            <a:extLst>
              <a:ext uri="{FF2B5EF4-FFF2-40B4-BE49-F238E27FC236}">
                <a16:creationId xmlns:a16="http://schemas.microsoft.com/office/drawing/2014/main" id="{6DBCF2F8-936A-5D69-DD9A-3D744B3298FB}"/>
              </a:ext>
            </a:extLst>
          </p:cNvPr>
          <p:cNvSpPr txBox="1"/>
          <p:nvPr/>
        </p:nvSpPr>
        <p:spPr>
          <a:xfrm>
            <a:off x="586559" y="6208869"/>
            <a:ext cx="5532482" cy="261610"/>
          </a:xfrm>
          <a:prstGeom prst="rect">
            <a:avLst/>
          </a:prstGeom>
          <a:noFill/>
        </p:spPr>
        <p:txBody>
          <a:bodyPr wrap="square">
            <a:spAutoFit/>
          </a:bodyPr>
          <a:lstStyle/>
          <a:p>
            <a:r>
              <a:rPr lang="fr-FR" sz="1100" dirty="0">
                <a:solidFill>
                  <a:srgbClr val="006EB7"/>
                </a:solidFill>
                <a:latin typeface="Gotham Light" pitchFamily="50" charset="0"/>
              </a:rPr>
              <a:t>CONDITIONS D’ELIBIGIBILITE</a:t>
            </a:r>
          </a:p>
        </p:txBody>
      </p:sp>
      <p:sp>
        <p:nvSpPr>
          <p:cNvPr id="38" name="ZoneTexte 37">
            <a:extLst>
              <a:ext uri="{FF2B5EF4-FFF2-40B4-BE49-F238E27FC236}">
                <a16:creationId xmlns:a16="http://schemas.microsoft.com/office/drawing/2014/main" id="{2E7D224E-B80A-3A69-1FF1-3897F066F1A4}"/>
              </a:ext>
            </a:extLst>
          </p:cNvPr>
          <p:cNvSpPr txBox="1"/>
          <p:nvPr/>
        </p:nvSpPr>
        <p:spPr>
          <a:xfrm>
            <a:off x="588918" y="6404397"/>
            <a:ext cx="5984964" cy="738664"/>
          </a:xfrm>
          <a:prstGeom prst="rect">
            <a:avLst/>
          </a:prstGeom>
          <a:noFill/>
        </p:spPr>
        <p:txBody>
          <a:bodyPr wrap="square" rtlCol="0">
            <a:spAutoFit/>
          </a:bodyPr>
          <a:lstStyle/>
          <a:p>
            <a:pPr algn="just"/>
            <a:r>
              <a:rPr lang="fr-FR" sz="900" dirty="0">
                <a:solidFill>
                  <a:srgbClr val="E5004E"/>
                </a:solidFill>
                <a:latin typeface="Gotham Book" panose="02000604040000020004" pitchFamily="50" charset="0"/>
              </a:rPr>
              <a:t>Age limite à la souscription </a:t>
            </a:r>
          </a:p>
          <a:p>
            <a:pPr algn="just"/>
            <a:r>
              <a:rPr lang="fr-FR" sz="800" dirty="0">
                <a:latin typeface="Gotham Book" panose="02000604040000020004" pitchFamily="50" charset="0"/>
              </a:rPr>
              <a:t>Pour que la garantie soit acquise à la souscription, l’Assuré doit être âgé de 70 ans au maximum à la date d’effet du contrat. </a:t>
            </a:r>
          </a:p>
          <a:p>
            <a:pPr algn="just"/>
            <a:r>
              <a:rPr lang="fr-FR" sz="900" dirty="0">
                <a:solidFill>
                  <a:srgbClr val="E5004E"/>
                </a:solidFill>
                <a:latin typeface="Gotham Book" panose="02000604040000020004" pitchFamily="50" charset="0"/>
              </a:rPr>
              <a:t>Age limite de couverture</a:t>
            </a:r>
          </a:p>
          <a:p>
            <a:pPr algn="just">
              <a:buClr>
                <a:srgbClr val="006EB7"/>
              </a:buClr>
            </a:pPr>
            <a:r>
              <a:rPr lang="fr-FR" sz="800" dirty="0">
                <a:latin typeface="Gotham Book" panose="02000604040000020004" pitchFamily="50" charset="0"/>
              </a:rPr>
              <a:t>Pour que la garantie soit acquise, l’âge de l’Assuré au moment du sinistre doit être inférieur ou égal à 79 ans. </a:t>
            </a:r>
          </a:p>
        </p:txBody>
      </p:sp>
      <p:sp>
        <p:nvSpPr>
          <p:cNvPr id="39" name="ZoneTexte 38">
            <a:extLst>
              <a:ext uri="{FF2B5EF4-FFF2-40B4-BE49-F238E27FC236}">
                <a16:creationId xmlns:a16="http://schemas.microsoft.com/office/drawing/2014/main" id="{8D2DA5F4-73B3-B937-F68E-D00B5D3D77F7}"/>
              </a:ext>
            </a:extLst>
          </p:cNvPr>
          <p:cNvSpPr txBox="1"/>
          <p:nvPr/>
        </p:nvSpPr>
        <p:spPr>
          <a:xfrm rot="16200000">
            <a:off x="5682632" y="3336523"/>
            <a:ext cx="2108383" cy="200376"/>
          </a:xfrm>
          <a:prstGeom prst="rect">
            <a:avLst/>
          </a:prstGeom>
          <a:noFill/>
        </p:spPr>
        <p:txBody>
          <a:bodyPr wrap="square">
            <a:spAutoFit/>
          </a:bodyPr>
          <a:lstStyle/>
          <a:p>
            <a:pPr algn="ctr">
              <a:lnSpc>
                <a:spcPct val="107000"/>
              </a:lnSpc>
              <a:spcAft>
                <a:spcPts val="800"/>
              </a:spcAft>
            </a:pPr>
            <a:r>
              <a:rPr lang="fr-FR" sz="700" dirty="0">
                <a:latin typeface="Gotham Bold" pitchFamily="50" charset="0"/>
              </a:rPr>
              <a:t>Référence N° SANT-INT-IND AS09/2023</a:t>
            </a:r>
          </a:p>
        </p:txBody>
      </p:sp>
      <p:sp>
        <p:nvSpPr>
          <p:cNvPr id="41" name="ZoneTexte 40">
            <a:extLst>
              <a:ext uri="{FF2B5EF4-FFF2-40B4-BE49-F238E27FC236}">
                <a16:creationId xmlns:a16="http://schemas.microsoft.com/office/drawing/2014/main" id="{8430B037-169B-F322-02C2-B4AC398987E8}"/>
              </a:ext>
            </a:extLst>
          </p:cNvPr>
          <p:cNvSpPr txBox="1"/>
          <p:nvPr/>
        </p:nvSpPr>
        <p:spPr>
          <a:xfrm>
            <a:off x="586559" y="7967288"/>
            <a:ext cx="5532482" cy="1523494"/>
          </a:xfrm>
          <a:prstGeom prst="rect">
            <a:avLst/>
          </a:prstGeom>
          <a:noFill/>
        </p:spPr>
        <p:txBody>
          <a:bodyPr wrap="square">
            <a:spAutoFit/>
          </a:bodyPr>
          <a:lstStyle/>
          <a:p>
            <a:r>
              <a:rPr lang="fr-FR" sz="1100" dirty="0">
                <a:solidFill>
                  <a:srgbClr val="006EB7"/>
                </a:solidFill>
                <a:latin typeface="Gotham Light" pitchFamily="50" charset="0"/>
              </a:rPr>
              <a:t>GARANTIES* </a:t>
            </a:r>
          </a:p>
          <a:p>
            <a:r>
              <a:rPr lang="fr-FR" sz="800" dirty="0">
                <a:latin typeface="Gotham Bold" pitchFamily="50" charset="0"/>
              </a:rPr>
              <a:t>Santé Internationale </a:t>
            </a:r>
            <a:r>
              <a:rPr lang="fr-FR" sz="800" dirty="0">
                <a:latin typeface="Gotham Book" panose="02000604040000020004" pitchFamily="50" charset="0"/>
              </a:rPr>
              <a:t>se décline en deux garanties de base :</a:t>
            </a:r>
          </a:p>
          <a:p>
            <a:pPr marL="180975" indent="-180975">
              <a:buFont typeface="+mj-lt"/>
              <a:buAutoNum type="arabicPeriod"/>
            </a:pPr>
            <a:r>
              <a:rPr lang="fr-FR" sz="800" dirty="0">
                <a:solidFill>
                  <a:srgbClr val="006EB7"/>
                </a:solidFill>
                <a:latin typeface="Gotham Book" panose="02000604040000020004" pitchFamily="50" charset="0"/>
              </a:rPr>
              <a:t>Prestations d’assurance médicale</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Hospitalisation suite à une maladie ou à un accident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Soins avant hospitalisation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Soins après hospitalisation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Médecine de ville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Maternité.</a:t>
            </a:r>
          </a:p>
          <a:p>
            <a:pPr algn="just">
              <a:buClr>
                <a:srgbClr val="006EB7"/>
              </a:buClr>
            </a:pPr>
            <a:endParaRPr lang="fr-FR" sz="200" dirty="0">
              <a:latin typeface="Gotham Book" panose="02000604040000020004" pitchFamily="50" charset="0"/>
            </a:endParaRPr>
          </a:p>
          <a:p>
            <a:r>
              <a:rPr lang="fr-FR" sz="800" dirty="0">
                <a:solidFill>
                  <a:srgbClr val="006EB7"/>
                </a:solidFill>
                <a:latin typeface="Gotham Book" panose="02000604040000020004" pitchFamily="50" charset="0"/>
              </a:rPr>
              <a:t>2.  Prestations d’assistance médicale</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Organisation de l'admission et facilité d'accès à l'unité hospitalière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Transport sanitaire au Maroc et à l'étranger en cas d'urgence médicale ;</a:t>
            </a:r>
          </a:p>
        </p:txBody>
      </p:sp>
      <p:sp>
        <p:nvSpPr>
          <p:cNvPr id="23" name="ZoneTexte 22">
            <a:extLst>
              <a:ext uri="{FF2B5EF4-FFF2-40B4-BE49-F238E27FC236}">
                <a16:creationId xmlns:a16="http://schemas.microsoft.com/office/drawing/2014/main" id="{4023E01A-0223-0989-93DE-8824FAB4B2A7}"/>
              </a:ext>
            </a:extLst>
          </p:cNvPr>
          <p:cNvSpPr txBox="1"/>
          <p:nvPr/>
        </p:nvSpPr>
        <p:spPr>
          <a:xfrm>
            <a:off x="609920" y="7338905"/>
            <a:ext cx="5976936" cy="584775"/>
          </a:xfrm>
          <a:prstGeom prst="rect">
            <a:avLst/>
          </a:prstGeom>
          <a:noFill/>
        </p:spPr>
        <p:txBody>
          <a:bodyPr wrap="square">
            <a:spAutoFit/>
          </a:bodyPr>
          <a:lstStyle/>
          <a:p>
            <a:pPr algn="just"/>
            <a:r>
              <a:rPr lang="fr-FR" sz="800" dirty="0">
                <a:latin typeface="Gotham Book" panose="02000604040000020004" pitchFamily="50" charset="0"/>
              </a:rPr>
              <a:t>La garantie est acquise dans le Monde entier à l’exclusion des pays suivants : Etats-Unis, Canada, Chine, Hong Kong et Suisse.</a:t>
            </a:r>
          </a:p>
          <a:p>
            <a:pPr algn="just"/>
            <a:r>
              <a:rPr lang="fr-FR" sz="800" dirty="0">
                <a:latin typeface="Gotham Book" panose="02000604040000020004" pitchFamily="50" charset="0"/>
              </a:rPr>
              <a:t>La couverture demeure acquise lors d’un déplacement n’excédant pas 45 jours maximum, dans ces régions exclues, en cas de maladie aigüe ou d’accidents, survenus en urgence.</a:t>
            </a:r>
          </a:p>
        </p:txBody>
      </p:sp>
      <p:sp>
        <p:nvSpPr>
          <p:cNvPr id="25" name="ZoneTexte 24">
            <a:extLst>
              <a:ext uri="{FF2B5EF4-FFF2-40B4-BE49-F238E27FC236}">
                <a16:creationId xmlns:a16="http://schemas.microsoft.com/office/drawing/2014/main" id="{515C3A5C-D5AB-AAF5-335B-151E88881EDB}"/>
              </a:ext>
            </a:extLst>
          </p:cNvPr>
          <p:cNvSpPr txBox="1"/>
          <p:nvPr/>
        </p:nvSpPr>
        <p:spPr>
          <a:xfrm>
            <a:off x="615158" y="7157340"/>
            <a:ext cx="5966460" cy="261610"/>
          </a:xfrm>
          <a:prstGeom prst="rect">
            <a:avLst/>
          </a:prstGeom>
          <a:noFill/>
        </p:spPr>
        <p:txBody>
          <a:bodyPr wrap="square">
            <a:spAutoFit/>
          </a:bodyPr>
          <a:lstStyle/>
          <a:p>
            <a:pPr algn="just"/>
            <a:r>
              <a:rPr lang="fr-FR" sz="1100" dirty="0">
                <a:solidFill>
                  <a:srgbClr val="006EB7"/>
                </a:solidFill>
                <a:latin typeface="Gotham Light" pitchFamily="50" charset="0"/>
              </a:rPr>
              <a:t>ETENDUE GÉOGRAPHIQUE </a:t>
            </a:r>
          </a:p>
        </p:txBody>
      </p:sp>
      <p:pic>
        <p:nvPicPr>
          <p:cNvPr id="43" name="Image 42">
            <a:extLst>
              <a:ext uri="{FF2B5EF4-FFF2-40B4-BE49-F238E27FC236}">
                <a16:creationId xmlns:a16="http://schemas.microsoft.com/office/drawing/2014/main" id="{DDD0F0D7-66DC-34CE-4BC8-628118082013}"/>
              </a:ext>
            </a:extLst>
          </p:cNvPr>
          <p:cNvPicPr>
            <a:picLocks noChangeAspect="1"/>
          </p:cNvPicPr>
          <p:nvPr/>
        </p:nvPicPr>
        <p:blipFill>
          <a:blip r:embed="rId9"/>
          <a:stretch>
            <a:fillRect/>
          </a:stretch>
        </p:blipFill>
        <p:spPr>
          <a:xfrm>
            <a:off x="357729" y="4773478"/>
            <a:ext cx="223880" cy="215270"/>
          </a:xfrm>
          <a:prstGeom prst="rect">
            <a:avLst/>
          </a:prstGeom>
        </p:spPr>
      </p:pic>
      <p:pic>
        <p:nvPicPr>
          <p:cNvPr id="44" name="Image 43">
            <a:extLst>
              <a:ext uri="{FF2B5EF4-FFF2-40B4-BE49-F238E27FC236}">
                <a16:creationId xmlns:a16="http://schemas.microsoft.com/office/drawing/2014/main" id="{7196834E-0315-B431-2179-368ABA2C34C0}"/>
              </a:ext>
            </a:extLst>
          </p:cNvPr>
          <p:cNvPicPr>
            <a:picLocks noChangeAspect="1"/>
          </p:cNvPicPr>
          <p:nvPr/>
        </p:nvPicPr>
        <p:blipFill>
          <a:blip r:embed="rId10"/>
          <a:stretch>
            <a:fillRect/>
          </a:stretch>
        </p:blipFill>
        <p:spPr>
          <a:xfrm>
            <a:off x="394350" y="7190023"/>
            <a:ext cx="221369" cy="221369"/>
          </a:xfrm>
          <a:prstGeom prst="rect">
            <a:avLst/>
          </a:prstGeom>
        </p:spPr>
      </p:pic>
      <p:pic>
        <p:nvPicPr>
          <p:cNvPr id="45" name="Image 44">
            <a:extLst>
              <a:ext uri="{FF2B5EF4-FFF2-40B4-BE49-F238E27FC236}">
                <a16:creationId xmlns:a16="http://schemas.microsoft.com/office/drawing/2014/main" id="{3AED3BA0-8217-D858-BBCB-6DE5BC7000C3}"/>
              </a:ext>
            </a:extLst>
          </p:cNvPr>
          <p:cNvPicPr>
            <a:picLocks noChangeAspect="1"/>
          </p:cNvPicPr>
          <p:nvPr/>
        </p:nvPicPr>
        <p:blipFill>
          <a:blip r:embed="rId11"/>
          <a:stretch>
            <a:fillRect/>
          </a:stretch>
        </p:blipFill>
        <p:spPr>
          <a:xfrm>
            <a:off x="413400" y="7967996"/>
            <a:ext cx="187698" cy="246970"/>
          </a:xfrm>
          <a:prstGeom prst="rect">
            <a:avLst/>
          </a:prstGeom>
        </p:spPr>
      </p:pic>
    </p:spTree>
    <p:extLst>
      <p:ext uri="{BB962C8B-B14F-4D97-AF65-F5344CB8AC3E}">
        <p14:creationId xmlns:p14="http://schemas.microsoft.com/office/powerpoint/2010/main" val="53933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34">
            <a:extLst>
              <a:ext uri="{FF2B5EF4-FFF2-40B4-BE49-F238E27FC236}">
                <a16:creationId xmlns:a16="http://schemas.microsoft.com/office/drawing/2014/main" id="{81D1EAE4-9D88-74D7-30E6-56262ECE807C}"/>
              </a:ext>
            </a:extLst>
          </p:cNvPr>
          <p:cNvPicPr>
            <a:picLocks noChangeAspect="1"/>
          </p:cNvPicPr>
          <p:nvPr/>
        </p:nvPicPr>
        <p:blipFill>
          <a:blip r:embed="rId2">
            <a:alphaModFix amt="20000"/>
          </a:blip>
          <a:stretch>
            <a:fillRect/>
          </a:stretch>
        </p:blipFill>
        <p:spPr>
          <a:xfrm>
            <a:off x="-1137574" y="2540508"/>
            <a:ext cx="11821668" cy="8390211"/>
          </a:xfrm>
          <a:prstGeom prst="rect">
            <a:avLst/>
          </a:prstGeom>
        </p:spPr>
      </p:pic>
      <p:pic>
        <p:nvPicPr>
          <p:cNvPr id="16" name="Image 15">
            <a:extLst>
              <a:ext uri="{FF2B5EF4-FFF2-40B4-BE49-F238E27FC236}">
                <a16:creationId xmlns:a16="http://schemas.microsoft.com/office/drawing/2014/main" id="{5DE05C4A-09C1-4645-9659-04B14D3028C9}"/>
              </a:ext>
            </a:extLst>
          </p:cNvPr>
          <p:cNvPicPr>
            <a:picLocks noChangeAspect="1"/>
          </p:cNvPicPr>
          <p:nvPr/>
        </p:nvPicPr>
        <p:blipFill>
          <a:blip r:embed="rId3"/>
          <a:stretch>
            <a:fillRect/>
          </a:stretch>
        </p:blipFill>
        <p:spPr>
          <a:xfrm>
            <a:off x="4909820" y="9367520"/>
            <a:ext cx="1625600" cy="457200"/>
          </a:xfrm>
          <a:prstGeom prst="rect">
            <a:avLst/>
          </a:prstGeom>
        </p:spPr>
      </p:pic>
      <p:sp>
        <p:nvSpPr>
          <p:cNvPr id="20" name="ZoneTexte 19">
            <a:extLst>
              <a:ext uri="{FF2B5EF4-FFF2-40B4-BE49-F238E27FC236}">
                <a16:creationId xmlns:a16="http://schemas.microsoft.com/office/drawing/2014/main" id="{21274EA1-EF29-60F6-6E87-B55A9AE5AD8B}"/>
              </a:ext>
            </a:extLst>
          </p:cNvPr>
          <p:cNvSpPr txBox="1"/>
          <p:nvPr/>
        </p:nvSpPr>
        <p:spPr>
          <a:xfrm>
            <a:off x="586559" y="178873"/>
            <a:ext cx="6050076" cy="1938992"/>
          </a:xfrm>
          <a:prstGeom prst="rect">
            <a:avLst/>
          </a:prstGeom>
          <a:noFill/>
        </p:spPr>
        <p:txBody>
          <a:bodyPr wrap="square">
            <a:spAutoFit/>
          </a:bodyPr>
          <a:lstStyle/>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Prise en charge du retour au domicile ou au lieu de séjour de la personne assurée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Prise en charge des frais de transport aller/retour et d'hébergement du proche parent accompagnateur de l’Assuré ;</a:t>
            </a:r>
            <a:endParaRPr lang="fr-FR" sz="900" dirty="0">
              <a:latin typeface="Gotham Book" panose="02000604040000020004" pitchFamily="50" charset="0"/>
            </a:endParaRP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Prolongation de séjour après hospitalisation à caractère urgent et imprévisible à l'étranger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Prise en charge du rapatriement de la personne assurée de l'étranger ;</a:t>
            </a:r>
          </a:p>
          <a:p>
            <a:pPr marL="171450" indent="-171450" algn="just">
              <a:buClr>
                <a:srgbClr val="006EB7"/>
              </a:buClr>
              <a:buFont typeface="Arial" panose="020B0604020202020204" pitchFamily="34" charset="0"/>
              <a:buChar char="•"/>
            </a:pPr>
            <a:r>
              <a:rPr lang="fr-FR" sz="800" dirty="0">
                <a:effectLst/>
                <a:latin typeface="Gotham Book" panose="02000604040000020004" pitchFamily="50" charset="0"/>
              </a:rPr>
              <a:t>Prise en charge en cas de décès de l’Assuré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p>
            <a:pPr marL="171450" indent="-171450" algn="just">
              <a:buClr>
                <a:srgbClr val="006EB7"/>
              </a:buClr>
              <a:buFont typeface="Arial" panose="020B0604020202020204" pitchFamily="34" charset="0"/>
              <a:buChar char="•"/>
            </a:pPr>
            <a:r>
              <a:rPr lang="fr-FR" sz="800" dirty="0">
                <a:effectLst/>
                <a:latin typeface="Gotham Book" panose="02000604040000020004" pitchFamily="50" charset="0"/>
              </a:rPr>
              <a:t>Retour des autres membres de la famille au Maroc et à l'étranger en cas de décès de la personne assurée en dehors de la ville de résidence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p>
            <a:pPr marL="171450" indent="-171450" algn="just">
              <a:buClr>
                <a:srgbClr val="006EB7"/>
              </a:buClr>
              <a:buFont typeface="Arial" panose="020B0604020202020204" pitchFamily="34" charset="0"/>
              <a:buChar char="•"/>
            </a:pPr>
            <a:r>
              <a:rPr lang="fr-FR" sz="800" dirty="0">
                <a:effectLst/>
                <a:latin typeface="Gotham Book" panose="02000604040000020004" pitchFamily="50" charset="0"/>
              </a:rPr>
              <a:t>Rapatriement des autres personnes bénéficiaires voyageant avec l’Assuré décédé en dehors de sa ville de résidence.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p>
            <a:pPr marL="171450" indent="-171450" algn="just">
              <a:buClr>
                <a:srgbClr val="006EB7"/>
              </a:buClr>
              <a:buFont typeface="Arial" panose="020B0604020202020204" pitchFamily="34" charset="0"/>
              <a:buChar char="•"/>
            </a:pPr>
            <a:endParaRPr lang="fr-FR" sz="800" dirty="0">
              <a:latin typeface="Gotham Book" panose="02000604040000020004" pitchFamily="50" charset="0"/>
            </a:endParaRPr>
          </a:p>
          <a:p>
            <a:pPr algn="just">
              <a:buClr>
                <a:srgbClr val="006EB7"/>
              </a:buClr>
            </a:pPr>
            <a:r>
              <a:rPr lang="fr-FR" sz="800" dirty="0">
                <a:latin typeface="Gotham Bold" pitchFamily="50" charset="0"/>
              </a:rPr>
              <a:t>Santé Internationale </a:t>
            </a:r>
            <a:r>
              <a:rPr lang="fr-FR" sz="800" dirty="0">
                <a:latin typeface="Gotham Book" panose="02000604040000020004" pitchFamily="50" charset="0"/>
              </a:rPr>
              <a:t>offre la possibilité de souscrire, </a:t>
            </a:r>
            <a:r>
              <a:rPr lang="fr-FR" sz="800" dirty="0">
                <a:latin typeface="Gotham Bold" pitchFamily="50" charset="0"/>
              </a:rPr>
              <a:t>en option</a:t>
            </a:r>
            <a:r>
              <a:rPr lang="fr-FR" sz="800" dirty="0">
                <a:latin typeface="Gotham Book" panose="02000604040000020004" pitchFamily="50" charset="0"/>
              </a:rPr>
              <a:t>, à deux prestations :</a:t>
            </a:r>
          </a:p>
          <a:p>
            <a:pPr marL="180975" indent="-180975">
              <a:buClr>
                <a:srgbClr val="006EB7"/>
              </a:buClr>
              <a:buFont typeface="+mj-lt"/>
              <a:buAutoNum type="arabicPeriod"/>
            </a:pPr>
            <a:r>
              <a:rPr lang="fr-FR" sz="800" dirty="0">
                <a:latin typeface="Gotham Book" panose="02000604040000020004" pitchFamily="50" charset="0"/>
              </a:rPr>
              <a:t>Soins ambulatoires à l’étranger</a:t>
            </a:r>
          </a:p>
          <a:p>
            <a:pPr marL="180975" indent="-180975">
              <a:buClr>
                <a:srgbClr val="006EB7"/>
              </a:buClr>
              <a:buFont typeface="+mj-lt"/>
              <a:buAutoNum type="arabicPeriod"/>
            </a:pPr>
            <a:r>
              <a:rPr lang="fr-FR" sz="800" dirty="0">
                <a:latin typeface="Gotham Book" panose="02000604040000020004" pitchFamily="50" charset="0"/>
              </a:rPr>
              <a:t>Service de conciergerie médicale en France</a:t>
            </a:r>
          </a:p>
          <a:p>
            <a:pPr algn="just">
              <a:buClr>
                <a:srgbClr val="006EB7"/>
              </a:buClr>
            </a:pPr>
            <a:endParaRPr lang="fr-FR" sz="800" dirty="0">
              <a:latin typeface="Gotham Book" panose="02000604040000020004" pitchFamily="50" charset="0"/>
            </a:endParaRPr>
          </a:p>
        </p:txBody>
      </p:sp>
      <p:pic>
        <p:nvPicPr>
          <p:cNvPr id="21" name="Image 20">
            <a:extLst>
              <a:ext uri="{FF2B5EF4-FFF2-40B4-BE49-F238E27FC236}">
                <a16:creationId xmlns:a16="http://schemas.microsoft.com/office/drawing/2014/main" id="{29260FB6-4558-90A8-E7E7-507A5F4889A5}"/>
              </a:ext>
            </a:extLst>
          </p:cNvPr>
          <p:cNvPicPr>
            <a:picLocks noChangeAspect="1"/>
          </p:cNvPicPr>
          <p:nvPr/>
        </p:nvPicPr>
        <p:blipFill>
          <a:blip r:embed="rId4"/>
          <a:stretch>
            <a:fillRect/>
          </a:stretch>
        </p:blipFill>
        <p:spPr>
          <a:xfrm>
            <a:off x="358117" y="2055403"/>
            <a:ext cx="235519" cy="264959"/>
          </a:xfrm>
          <a:prstGeom prst="rect">
            <a:avLst/>
          </a:prstGeom>
        </p:spPr>
      </p:pic>
      <p:sp>
        <p:nvSpPr>
          <p:cNvPr id="22" name="ZoneTexte 21">
            <a:extLst>
              <a:ext uri="{FF2B5EF4-FFF2-40B4-BE49-F238E27FC236}">
                <a16:creationId xmlns:a16="http://schemas.microsoft.com/office/drawing/2014/main" id="{7BE8D9AF-7938-D2BE-831B-05D9CCDF8C7F}"/>
              </a:ext>
            </a:extLst>
          </p:cNvPr>
          <p:cNvSpPr txBox="1"/>
          <p:nvPr/>
        </p:nvSpPr>
        <p:spPr>
          <a:xfrm>
            <a:off x="563518" y="2045970"/>
            <a:ext cx="5532482" cy="538609"/>
          </a:xfrm>
          <a:prstGeom prst="rect">
            <a:avLst/>
          </a:prstGeom>
          <a:noFill/>
        </p:spPr>
        <p:txBody>
          <a:bodyPr wrap="square">
            <a:spAutoFit/>
          </a:bodyPr>
          <a:lstStyle/>
          <a:p>
            <a:r>
              <a:rPr lang="fr-FR" sz="1100" dirty="0">
                <a:solidFill>
                  <a:srgbClr val="006EB7"/>
                </a:solidFill>
                <a:latin typeface="Gotham Light" pitchFamily="50" charset="0"/>
              </a:rPr>
              <a:t>TABLEAU DES PRESTATIONS</a:t>
            </a:r>
          </a:p>
          <a:p>
            <a:r>
              <a:rPr lang="fr-FR" sz="900" dirty="0">
                <a:solidFill>
                  <a:srgbClr val="E5004E"/>
                </a:solidFill>
                <a:latin typeface="Gotham Book" panose="02000604040000020004" pitchFamily="50" charset="0"/>
              </a:rPr>
              <a:t>En inclusion </a:t>
            </a:r>
          </a:p>
          <a:p>
            <a:r>
              <a:rPr lang="fr-FR" sz="900" dirty="0">
                <a:solidFill>
                  <a:schemeClr val="bg2">
                    <a:lumMod val="50000"/>
                  </a:schemeClr>
                </a:solidFill>
                <a:latin typeface="Gotham Book" panose="02000604040000020004" pitchFamily="50" charset="0"/>
              </a:rPr>
              <a:t>Prestations d’assurance médicale</a:t>
            </a:r>
          </a:p>
        </p:txBody>
      </p:sp>
      <p:graphicFrame>
        <p:nvGraphicFramePr>
          <p:cNvPr id="28" name="Tableau 27">
            <a:extLst>
              <a:ext uri="{FF2B5EF4-FFF2-40B4-BE49-F238E27FC236}">
                <a16:creationId xmlns:a16="http://schemas.microsoft.com/office/drawing/2014/main" id="{D13B139E-7E5F-9974-6808-64F9E4A33BBF}"/>
              </a:ext>
            </a:extLst>
          </p:cNvPr>
          <p:cNvGraphicFramePr>
            <a:graphicFrameLocks noGrp="1"/>
          </p:cNvGraphicFramePr>
          <p:nvPr>
            <p:extLst>
              <p:ext uri="{D42A27DB-BD31-4B8C-83A1-F6EECF244321}">
                <p14:modId xmlns:p14="http://schemas.microsoft.com/office/powerpoint/2010/main" val="1500866083"/>
              </p:ext>
            </p:extLst>
          </p:nvPr>
        </p:nvGraphicFramePr>
        <p:xfrm>
          <a:off x="388938" y="2837701"/>
          <a:ext cx="6088062" cy="5525856"/>
        </p:xfrm>
        <a:graphic>
          <a:graphicData uri="http://schemas.openxmlformats.org/drawingml/2006/table">
            <a:tbl>
              <a:tblPr firstRow="1" firstCol="1" bandRow="1">
                <a:tableStyleId>{5C22544A-7EE6-4342-B048-85BDC9FD1C3A}</a:tableStyleId>
              </a:tblPr>
              <a:tblGrid>
                <a:gridCol w="2497137">
                  <a:extLst>
                    <a:ext uri="{9D8B030D-6E8A-4147-A177-3AD203B41FA5}">
                      <a16:colId xmlns:a16="http://schemas.microsoft.com/office/drawing/2014/main" val="1610858343"/>
                    </a:ext>
                  </a:extLst>
                </a:gridCol>
                <a:gridCol w="904875">
                  <a:extLst>
                    <a:ext uri="{9D8B030D-6E8A-4147-A177-3AD203B41FA5}">
                      <a16:colId xmlns:a16="http://schemas.microsoft.com/office/drawing/2014/main" val="3030366377"/>
                    </a:ext>
                  </a:extLst>
                </a:gridCol>
                <a:gridCol w="942975">
                  <a:extLst>
                    <a:ext uri="{9D8B030D-6E8A-4147-A177-3AD203B41FA5}">
                      <a16:colId xmlns:a16="http://schemas.microsoft.com/office/drawing/2014/main" val="3640815374"/>
                    </a:ext>
                  </a:extLst>
                </a:gridCol>
                <a:gridCol w="819150">
                  <a:extLst>
                    <a:ext uri="{9D8B030D-6E8A-4147-A177-3AD203B41FA5}">
                      <a16:colId xmlns:a16="http://schemas.microsoft.com/office/drawing/2014/main" val="3789854337"/>
                    </a:ext>
                  </a:extLst>
                </a:gridCol>
                <a:gridCol w="923925">
                  <a:extLst>
                    <a:ext uri="{9D8B030D-6E8A-4147-A177-3AD203B41FA5}">
                      <a16:colId xmlns:a16="http://schemas.microsoft.com/office/drawing/2014/main" val="419127833"/>
                    </a:ext>
                  </a:extLst>
                </a:gridCol>
              </a:tblGrid>
              <a:tr h="151995">
                <a:tc gridSpan="5">
                  <a:txBody>
                    <a:bodyPr/>
                    <a:lstStyle/>
                    <a:p>
                      <a:pPr>
                        <a:lnSpc>
                          <a:spcPct val="107000"/>
                        </a:lnSpc>
                        <a:spcAft>
                          <a:spcPts val="800"/>
                        </a:spcAft>
                      </a:pPr>
                      <a:r>
                        <a:rPr lang="fr-FR" sz="800" dirty="0">
                          <a:effectLst/>
                          <a:latin typeface="Gotham Book" panose="02000604040000020004" pitchFamily="50" charset="0"/>
                        </a:rPr>
                        <a:t>HOSPITALISATION SUITE À UNE MALADIE OU À UN ACCIDENT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solidFill>
                      <a:srgbClr val="E5004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96888058"/>
                  </a:ext>
                </a:extLst>
              </a:tr>
              <a:tr h="151995">
                <a:tc>
                  <a:txBody>
                    <a:bodyPr/>
                    <a:lstStyle/>
                    <a:p>
                      <a:pPr>
                        <a:lnSpc>
                          <a:spcPct val="107000"/>
                        </a:lnSpc>
                        <a:spcAft>
                          <a:spcPts val="800"/>
                        </a:spcAft>
                      </a:pPr>
                      <a:r>
                        <a:rPr lang="fr-FR" sz="800" dirty="0">
                          <a:effectLst/>
                          <a:latin typeface="Gotham Book" panose="02000604040000020004" pitchFamily="50" charset="0"/>
                        </a:rPr>
                        <a:t>Frais de séjour en chambre privée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2631940497"/>
                  </a:ext>
                </a:extLst>
              </a:tr>
              <a:tr h="151995">
                <a:tc>
                  <a:txBody>
                    <a:bodyPr/>
                    <a:lstStyle/>
                    <a:p>
                      <a:pPr>
                        <a:lnSpc>
                          <a:spcPct val="107000"/>
                        </a:lnSpc>
                        <a:spcAft>
                          <a:spcPts val="800"/>
                        </a:spcAft>
                      </a:pPr>
                      <a:r>
                        <a:rPr lang="fr-FR" sz="800" dirty="0">
                          <a:effectLst/>
                          <a:latin typeface="Gotham Book" panose="02000604040000020004" pitchFamily="50" charset="0"/>
                        </a:rPr>
                        <a:t>Frais de séjour en unité de soins intensifs et réanimation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3726923429"/>
                  </a:ext>
                </a:extLst>
              </a:tr>
              <a:tr h="151995">
                <a:tc>
                  <a:txBody>
                    <a:bodyPr/>
                    <a:lstStyle/>
                    <a:p>
                      <a:pPr>
                        <a:lnSpc>
                          <a:spcPct val="107000"/>
                        </a:lnSpc>
                        <a:spcAft>
                          <a:spcPts val="800"/>
                        </a:spcAft>
                      </a:pPr>
                      <a:r>
                        <a:rPr lang="fr-FR" sz="800" dirty="0">
                          <a:effectLst/>
                          <a:latin typeface="Gotham Book" panose="02000604040000020004" pitchFamily="50" charset="0"/>
                        </a:rPr>
                        <a:t>Honoraires de chirurgiens et d'anesthésistes, frais de bloc opératoire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3687262240"/>
                  </a:ext>
                </a:extLst>
              </a:tr>
              <a:tr h="151995">
                <a:tc>
                  <a:txBody>
                    <a:bodyPr/>
                    <a:lstStyle/>
                    <a:p>
                      <a:pPr>
                        <a:lnSpc>
                          <a:spcPct val="107000"/>
                        </a:lnSpc>
                        <a:spcAft>
                          <a:spcPts val="800"/>
                        </a:spcAft>
                      </a:pPr>
                      <a:r>
                        <a:rPr lang="fr-FR" sz="800">
                          <a:effectLst/>
                          <a:latin typeface="Gotham Book" panose="02000604040000020004" pitchFamily="50" charset="0"/>
                        </a:rPr>
                        <a:t>Médicaments et pansements prescrits durant l'hospitalisation</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1534331371"/>
                  </a:ext>
                </a:extLst>
              </a:tr>
              <a:tr h="151995">
                <a:tc>
                  <a:txBody>
                    <a:bodyPr/>
                    <a:lstStyle/>
                    <a:p>
                      <a:pPr>
                        <a:lnSpc>
                          <a:spcPct val="107000"/>
                        </a:lnSpc>
                        <a:spcAft>
                          <a:spcPts val="800"/>
                        </a:spcAft>
                      </a:pPr>
                      <a:r>
                        <a:rPr lang="fr-FR" sz="800" dirty="0">
                          <a:effectLst/>
                          <a:latin typeface="Gotham Book" panose="02000604040000020004" pitchFamily="50" charset="0"/>
                        </a:rPr>
                        <a:t>Opération chirurgicale pratiquée en hôpital de jour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3538587589"/>
                  </a:ext>
                </a:extLst>
              </a:tr>
              <a:tr h="284386">
                <a:tc>
                  <a:txBody>
                    <a:bodyPr/>
                    <a:lstStyle/>
                    <a:p>
                      <a:pPr>
                        <a:lnSpc>
                          <a:spcPct val="107000"/>
                        </a:lnSpc>
                        <a:spcAft>
                          <a:spcPts val="800"/>
                        </a:spcAft>
                      </a:pPr>
                      <a:r>
                        <a:rPr lang="fr-FR" sz="800" dirty="0">
                          <a:effectLst/>
                          <a:latin typeface="Gotham Book" panose="02000604040000020004" pitchFamily="50" charset="0"/>
                        </a:rPr>
                        <a:t>Tuberculose</a:t>
                      </a:r>
                      <a:br>
                        <a:rPr lang="fr-FR" sz="800" dirty="0">
                          <a:effectLst/>
                          <a:latin typeface="Gotham Book" panose="02000604040000020004" pitchFamily="50" charset="0"/>
                        </a:rPr>
                      </a:br>
                      <a:r>
                        <a:rPr lang="fr-FR" sz="800" dirty="0">
                          <a:effectLst/>
                          <a:latin typeface="Gotham Book" panose="02000604040000020004" pitchFamily="50" charset="0"/>
                        </a:rPr>
                        <a:t>- Sanatorium</a:t>
                      </a:r>
                      <a:br>
                        <a:rPr lang="fr-FR" sz="800" dirty="0">
                          <a:effectLst/>
                          <a:latin typeface="Gotham Book" panose="02000604040000020004" pitchFamily="50" charset="0"/>
                        </a:rPr>
                      </a:br>
                      <a:r>
                        <a:rPr lang="fr-FR" sz="800" dirty="0">
                          <a:effectLst/>
                          <a:latin typeface="Gotham Book" panose="02000604040000020004" pitchFamily="50" charset="0"/>
                        </a:rPr>
                        <a:t>- Préventorium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br>
                        <a:rPr lang="fr-FR" sz="800" dirty="0">
                          <a:effectLst/>
                          <a:latin typeface="Gotham Book" panose="02000604040000020004" pitchFamily="50" charset="0"/>
                        </a:rPr>
                      </a:br>
                      <a:r>
                        <a:rPr lang="fr-FR" sz="800" dirty="0">
                          <a:effectLst/>
                          <a:latin typeface="Gotham Book" panose="02000604040000020004" pitchFamily="50" charset="0"/>
                        </a:rPr>
                        <a:t>200 DH / Jour</a:t>
                      </a:r>
                      <a:br>
                        <a:rPr lang="fr-FR" sz="800" dirty="0">
                          <a:effectLst/>
                          <a:latin typeface="Gotham Book" panose="02000604040000020004" pitchFamily="50" charset="0"/>
                        </a:rPr>
                      </a:br>
                      <a:r>
                        <a:rPr lang="fr-FR" sz="800" dirty="0">
                          <a:effectLst/>
                          <a:latin typeface="Gotham Book" panose="02000604040000020004" pitchFamily="50" charset="0"/>
                        </a:rPr>
                        <a:t>200 DH / Jour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br>
                        <a:rPr lang="fr-FR" sz="800">
                          <a:effectLst/>
                          <a:latin typeface="Gotham Book" panose="02000604040000020004" pitchFamily="50" charset="0"/>
                        </a:rPr>
                      </a:br>
                      <a:r>
                        <a:rPr lang="fr-FR" sz="800">
                          <a:effectLst/>
                          <a:latin typeface="Gotham Book" panose="02000604040000020004" pitchFamily="50" charset="0"/>
                        </a:rPr>
                        <a:t>300 DH / Jour</a:t>
                      </a:r>
                      <a:br>
                        <a:rPr lang="fr-FR" sz="800">
                          <a:effectLst/>
                          <a:latin typeface="Gotham Book" panose="02000604040000020004" pitchFamily="50" charset="0"/>
                        </a:rPr>
                      </a:br>
                      <a:r>
                        <a:rPr lang="fr-FR" sz="800">
                          <a:effectLst/>
                          <a:latin typeface="Gotham Book" panose="02000604040000020004" pitchFamily="50" charset="0"/>
                        </a:rPr>
                        <a:t>300 DH / Jour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br>
                        <a:rPr lang="fr-FR" sz="800">
                          <a:effectLst/>
                          <a:latin typeface="Gotham Book" panose="02000604040000020004" pitchFamily="50" charset="0"/>
                        </a:rPr>
                      </a:br>
                      <a:r>
                        <a:rPr lang="fr-FR" sz="800">
                          <a:effectLst/>
                          <a:latin typeface="Gotham Book" panose="02000604040000020004" pitchFamily="50" charset="0"/>
                        </a:rPr>
                        <a:t>400 DH / Jour</a:t>
                      </a:r>
                      <a:br>
                        <a:rPr lang="fr-FR" sz="800">
                          <a:effectLst/>
                          <a:latin typeface="Gotham Book" panose="02000604040000020004" pitchFamily="50" charset="0"/>
                        </a:rPr>
                      </a:br>
                      <a:r>
                        <a:rPr lang="fr-FR" sz="800">
                          <a:effectLst/>
                          <a:latin typeface="Gotham Book" panose="02000604040000020004" pitchFamily="50" charset="0"/>
                        </a:rPr>
                        <a:t>400 DH / Jour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br>
                        <a:rPr lang="fr-FR" sz="800">
                          <a:effectLst/>
                          <a:latin typeface="Gotham Book" panose="02000604040000020004" pitchFamily="50" charset="0"/>
                        </a:rPr>
                      </a:br>
                      <a:r>
                        <a:rPr lang="fr-FR" sz="800">
                          <a:effectLst/>
                          <a:latin typeface="Gotham Book" panose="02000604040000020004" pitchFamily="50" charset="0"/>
                        </a:rPr>
                        <a:t>600 DH / Jour</a:t>
                      </a:r>
                      <a:br>
                        <a:rPr lang="fr-FR" sz="800">
                          <a:effectLst/>
                          <a:latin typeface="Gotham Book" panose="02000604040000020004" pitchFamily="50" charset="0"/>
                        </a:rPr>
                      </a:br>
                      <a:r>
                        <a:rPr lang="fr-FR" sz="800">
                          <a:effectLst/>
                          <a:latin typeface="Gotham Book" panose="02000604040000020004" pitchFamily="50" charset="0"/>
                        </a:rPr>
                        <a:t>600 DH / Jour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2714501320"/>
                  </a:ext>
                </a:extLst>
              </a:tr>
              <a:tr h="177808">
                <a:tc>
                  <a:txBody>
                    <a:bodyPr/>
                    <a:lstStyle/>
                    <a:p>
                      <a:pPr>
                        <a:lnSpc>
                          <a:spcPct val="107000"/>
                        </a:lnSpc>
                        <a:spcAft>
                          <a:spcPts val="800"/>
                        </a:spcAft>
                      </a:pPr>
                      <a:r>
                        <a:rPr lang="fr-FR" sz="800">
                          <a:effectLst/>
                          <a:latin typeface="Gotham Book" panose="02000604040000020004" pitchFamily="50" charset="0"/>
                        </a:rPr>
                        <a:t>Oncologie : traitement contre le cancer reçu en tant que patient hospitalisé </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701826538"/>
                  </a:ext>
                </a:extLst>
              </a:tr>
              <a:tr h="75343">
                <a:tc rowSpan="2">
                  <a:txBody>
                    <a:bodyPr/>
                    <a:lstStyle/>
                    <a:p>
                      <a:pPr>
                        <a:lnSpc>
                          <a:spcPct val="107000"/>
                        </a:lnSpc>
                        <a:spcAft>
                          <a:spcPts val="800"/>
                        </a:spcAft>
                      </a:pPr>
                      <a:r>
                        <a:rPr lang="fr-FR" sz="800" dirty="0">
                          <a:effectLst/>
                          <a:latin typeface="Gotham Book" panose="02000604040000020004" pitchFamily="50" charset="0"/>
                        </a:rPr>
                        <a:t>Transplantations et greffes d'organes médicalement nécessaires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3028740326"/>
                  </a:ext>
                </a:extLst>
              </a:tr>
              <a:tr h="151995">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Les frais de procuration de l’organe ne sont pas couverts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150644786"/>
                  </a:ext>
                </a:extLst>
              </a:tr>
              <a:tr h="37330">
                <a:tc>
                  <a:txBody>
                    <a:bodyPr/>
                    <a:lstStyle/>
                    <a:p>
                      <a:pPr>
                        <a:lnSpc>
                          <a:spcPct val="107000"/>
                        </a:lnSpc>
                        <a:spcAft>
                          <a:spcPts val="800"/>
                        </a:spcAft>
                      </a:pPr>
                      <a:r>
                        <a:rPr lang="fr-FR" sz="800" dirty="0">
                          <a:effectLst/>
                          <a:latin typeface="Gotham Book" panose="02000604040000020004" pitchFamily="50" charset="0"/>
                        </a:rPr>
                        <a:t>Maladies chroniques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635846420"/>
                  </a:ext>
                </a:extLst>
              </a:tr>
              <a:tr h="470019">
                <a:tc>
                  <a:txBody>
                    <a:bodyPr/>
                    <a:lstStyle/>
                    <a:p>
                      <a:pPr>
                        <a:lnSpc>
                          <a:spcPct val="107000"/>
                        </a:lnSpc>
                        <a:spcAft>
                          <a:spcPts val="800"/>
                        </a:spcAft>
                      </a:pPr>
                      <a:r>
                        <a:rPr lang="fr-FR" sz="800" dirty="0">
                          <a:effectLst/>
                          <a:latin typeface="Gotham Book" panose="02000604040000020004" pitchFamily="50" charset="0"/>
                        </a:rPr>
                        <a:t>Traumatisme dentaire : traitement reçu dans un cabinet dentaire ou au service des urgences dans un hôpital, dans les 7 jours maximum d’un traumatisme dentaire accidentel causé à des dents naturelles et saines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2 500 DH</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5 000 DH</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10 000 DH</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15 000 DH</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939720566"/>
                  </a:ext>
                </a:extLst>
              </a:tr>
              <a:tr h="62729">
                <a:tc rowSpan="2">
                  <a:txBody>
                    <a:bodyPr/>
                    <a:lstStyle/>
                    <a:p>
                      <a:pPr>
                        <a:lnSpc>
                          <a:spcPct val="107000"/>
                        </a:lnSpc>
                        <a:spcAft>
                          <a:spcPts val="800"/>
                        </a:spcAft>
                      </a:pPr>
                      <a:r>
                        <a:rPr lang="fr-FR" sz="800" dirty="0">
                          <a:effectLst/>
                          <a:latin typeface="Gotham Book" panose="02000604040000020004" pitchFamily="50" charset="0"/>
                        </a:rPr>
                        <a:t>Traitement psychiatrique des patients hospitalisés dans une unité psychiatrique agréée d’un hôpital. Le traitement doit être administré sous le contrôle direct d'un psychiatre agréé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3368915591"/>
                  </a:ext>
                </a:extLst>
              </a:tr>
              <a:tr h="159012">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Jusqu’à 45 jours de traitement - Prestation acquise après 24 mois de la date d’adhésion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358753338"/>
                  </a:ext>
                </a:extLst>
              </a:tr>
              <a:tr h="0">
                <a:tc rowSpan="2">
                  <a:txBody>
                    <a:bodyPr/>
                    <a:lstStyle/>
                    <a:p>
                      <a:pPr>
                        <a:lnSpc>
                          <a:spcPct val="107000"/>
                        </a:lnSpc>
                        <a:spcAft>
                          <a:spcPts val="800"/>
                        </a:spcAft>
                      </a:pPr>
                      <a:r>
                        <a:rPr lang="fr-FR" sz="800">
                          <a:effectLst/>
                          <a:latin typeface="Gotham Book" panose="02000604040000020004" pitchFamily="50" charset="0"/>
                        </a:rPr>
                        <a:t>Chirurgie réparatrice </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 </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1449729784"/>
                  </a:ext>
                </a:extLst>
              </a:tr>
              <a:tr h="28057">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Suite à un accident ou à une opération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48771063"/>
                  </a:ext>
                </a:extLst>
              </a:tr>
              <a:tr h="161390">
                <a:tc>
                  <a:txBody>
                    <a:bodyPr/>
                    <a:lstStyle/>
                    <a:p>
                      <a:pPr>
                        <a:lnSpc>
                          <a:spcPct val="107000"/>
                        </a:lnSpc>
                        <a:spcAft>
                          <a:spcPts val="800"/>
                        </a:spcAft>
                      </a:pPr>
                      <a:r>
                        <a:rPr lang="fr-FR" sz="800" dirty="0">
                          <a:effectLst/>
                          <a:latin typeface="Gotham Book" panose="02000604040000020004" pitchFamily="50" charset="0"/>
                        </a:rPr>
                        <a:t>Correction visuelle au laser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Non couverte</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Non couverte</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5 000 DH </a:t>
                      </a:r>
                      <a:br>
                        <a:rPr lang="fr-FR" sz="800">
                          <a:effectLst/>
                          <a:latin typeface="Gotham Book" panose="02000604040000020004" pitchFamily="50" charset="0"/>
                        </a:rPr>
                      </a:br>
                      <a:r>
                        <a:rPr lang="fr-FR" sz="800">
                          <a:effectLst/>
                          <a:latin typeface="Gotham Book" panose="02000604040000020004" pitchFamily="50" charset="0"/>
                        </a:rPr>
                        <a:t>Deux traitements</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10 000 DH </a:t>
                      </a:r>
                      <a:br>
                        <a:rPr lang="fr-FR" sz="800">
                          <a:effectLst/>
                          <a:latin typeface="Gotham Book" panose="02000604040000020004" pitchFamily="50" charset="0"/>
                        </a:rPr>
                      </a:br>
                      <a:r>
                        <a:rPr lang="fr-FR" sz="800" kern="1200">
                          <a:solidFill>
                            <a:schemeClr val="dk1"/>
                          </a:solidFill>
                          <a:effectLst/>
                          <a:latin typeface="Gotham Book" panose="02000604040000020004" pitchFamily="50" charset="0"/>
                        </a:rPr>
                        <a:t>Deux traitements</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4272027829"/>
                  </a:ext>
                </a:extLst>
              </a:tr>
              <a:tr h="151995">
                <a:tc>
                  <a:txBody>
                    <a:bodyPr/>
                    <a:lstStyle/>
                    <a:p>
                      <a:pPr>
                        <a:lnSpc>
                          <a:spcPct val="107000"/>
                        </a:lnSpc>
                        <a:spcAft>
                          <a:spcPts val="800"/>
                        </a:spcAft>
                      </a:pPr>
                      <a:r>
                        <a:rPr lang="fr-FR" sz="800" dirty="0">
                          <a:effectLst/>
                          <a:latin typeface="Gotham Book" panose="02000604040000020004" pitchFamily="50" charset="0"/>
                        </a:rPr>
                        <a:t>Accessoires médicaux (prothèses auditives et orthopédiques)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2632465070"/>
                  </a:ext>
                </a:extLst>
              </a:tr>
              <a:tr h="0">
                <a:tc rowSpan="2">
                  <a:txBody>
                    <a:bodyPr/>
                    <a:lstStyle/>
                    <a:p>
                      <a:pPr>
                        <a:lnSpc>
                          <a:spcPct val="107000"/>
                        </a:lnSpc>
                        <a:spcAft>
                          <a:spcPts val="800"/>
                        </a:spcAft>
                      </a:pPr>
                      <a:r>
                        <a:rPr lang="fr-FR" sz="800">
                          <a:effectLst/>
                          <a:latin typeface="Gotham Book" panose="02000604040000020004" pitchFamily="50" charset="0"/>
                        </a:rPr>
                        <a:t>Frais de transport local</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405508548"/>
                  </a:ext>
                </a:extLst>
              </a:tr>
              <a:tr h="151995">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Uniquement si médicalement prescrit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71416057"/>
                  </a:ext>
                </a:extLst>
              </a:tr>
              <a:tr h="470019">
                <a:tc rowSpan="2">
                  <a:txBody>
                    <a:bodyPr/>
                    <a:lstStyle/>
                    <a:p>
                      <a:pPr>
                        <a:lnSpc>
                          <a:spcPct val="107000"/>
                        </a:lnSpc>
                        <a:spcAft>
                          <a:spcPts val="800"/>
                        </a:spcAft>
                      </a:pPr>
                      <a:r>
                        <a:rPr lang="fr-FR" sz="800" dirty="0">
                          <a:effectLst/>
                          <a:latin typeface="Gotham Book" panose="02000604040000020004" pitchFamily="50" charset="0"/>
                        </a:rPr>
                        <a:t>Frais des parents accompagnateurs de l'Assuré à l'hôpital en tant que patient hospitalisé</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 </a:t>
                      </a:r>
                      <a:br>
                        <a:rPr lang="fr-FR" sz="800">
                          <a:effectLst/>
                          <a:latin typeface="Gotham Book" panose="02000604040000020004" pitchFamily="50" charset="0"/>
                        </a:rPr>
                      </a:br>
                      <a:r>
                        <a:rPr lang="fr-FR" sz="800">
                          <a:effectLst/>
                          <a:latin typeface="Gotham Book" panose="02000604040000020004" pitchFamily="50" charset="0"/>
                        </a:rPr>
                        <a:t>Plafond 500 DH par jour</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br>
                        <a:rPr lang="fr-FR" sz="800" dirty="0">
                          <a:effectLst/>
                          <a:latin typeface="Gotham Book" panose="02000604040000020004" pitchFamily="50" charset="0"/>
                        </a:rPr>
                      </a:br>
                      <a:r>
                        <a:rPr lang="fr-FR" sz="800" dirty="0">
                          <a:effectLst/>
                          <a:latin typeface="Gotham Book" panose="02000604040000020004" pitchFamily="50" charset="0"/>
                        </a:rPr>
                        <a:t>Plafond 1 000 DH par jour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1 500 DH par jour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2 000 DH par jour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3092469636"/>
                  </a:ext>
                </a:extLst>
              </a:tr>
              <a:tr h="311007">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Dans la limite de 15 jours - Enfants de moins de 21 ans et jusqu’à 26 ans lorsqu’ils sont à charge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40691151"/>
                  </a:ext>
                </a:extLst>
              </a:tr>
              <a:tr h="311007">
                <a:tc>
                  <a:txBody>
                    <a:bodyPr/>
                    <a:lstStyle/>
                    <a:p>
                      <a:pPr>
                        <a:lnSpc>
                          <a:spcPct val="107000"/>
                        </a:lnSpc>
                        <a:spcAft>
                          <a:spcPts val="800"/>
                        </a:spcAft>
                      </a:pPr>
                      <a:r>
                        <a:rPr lang="fr-FR" sz="800" dirty="0">
                          <a:effectLst/>
                          <a:latin typeface="Gotham Book" panose="02000604040000020004" pitchFamily="50" charset="0"/>
                        </a:rPr>
                        <a:t>Hébergement des nouveau-nés à l’hôpital (jusqu'à 16 semaines ou plus jeune) pour accompagner la mère (étant une assurée) pendant le traitement à l'hôpital en tant que patient hospitalisé</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536" marR="27536" marT="0" marB="0"/>
                </a:tc>
                <a:extLst>
                  <a:ext uri="{0D108BD9-81ED-4DB2-BD59-A6C34878D82A}">
                    <a16:rowId xmlns:a16="http://schemas.microsoft.com/office/drawing/2014/main" val="817178525"/>
                  </a:ext>
                </a:extLst>
              </a:tr>
            </a:tbl>
          </a:graphicData>
        </a:graphic>
      </p:graphicFrame>
      <p:sp>
        <p:nvSpPr>
          <p:cNvPr id="29" name="ZoneTexte 28">
            <a:extLst>
              <a:ext uri="{FF2B5EF4-FFF2-40B4-BE49-F238E27FC236}">
                <a16:creationId xmlns:a16="http://schemas.microsoft.com/office/drawing/2014/main" id="{C4C59424-DA42-E386-47A7-46778C66EE6A}"/>
              </a:ext>
            </a:extLst>
          </p:cNvPr>
          <p:cNvSpPr txBox="1"/>
          <p:nvPr/>
        </p:nvSpPr>
        <p:spPr>
          <a:xfrm>
            <a:off x="2685256" y="2540085"/>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1</a:t>
            </a:r>
          </a:p>
          <a:p>
            <a:pPr algn="ctr"/>
            <a:r>
              <a:rPr lang="fr-FR" sz="800" b="1" dirty="0">
                <a:solidFill>
                  <a:srgbClr val="0574BC"/>
                </a:solidFill>
                <a:latin typeface="Gotham Book" panose="02000604040000020004" pitchFamily="50" charset="0"/>
                <a:cs typeface="Calibri Light" panose="020F0302020204030204" pitchFamily="34" charset="0"/>
              </a:rPr>
              <a:t>1 000 000 DH</a:t>
            </a:r>
            <a:endParaRPr lang="fr-FR" sz="800" dirty="0">
              <a:solidFill>
                <a:srgbClr val="0574BC"/>
              </a:solidFill>
              <a:latin typeface="Gotham Book" panose="02000604040000020004" pitchFamily="50" charset="0"/>
            </a:endParaRPr>
          </a:p>
        </p:txBody>
      </p:sp>
      <p:sp>
        <p:nvSpPr>
          <p:cNvPr id="31" name="ZoneTexte 30">
            <a:extLst>
              <a:ext uri="{FF2B5EF4-FFF2-40B4-BE49-F238E27FC236}">
                <a16:creationId xmlns:a16="http://schemas.microsoft.com/office/drawing/2014/main" id="{ECFD5381-B5D5-6BFD-C607-972C699777B3}"/>
              </a:ext>
            </a:extLst>
          </p:cNvPr>
          <p:cNvSpPr txBox="1"/>
          <p:nvPr/>
        </p:nvSpPr>
        <p:spPr>
          <a:xfrm>
            <a:off x="3609181" y="2543525"/>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2</a:t>
            </a:r>
          </a:p>
          <a:p>
            <a:pPr algn="ctr"/>
            <a:r>
              <a:rPr lang="fr-FR" sz="800" b="1" dirty="0">
                <a:solidFill>
                  <a:srgbClr val="0574BC"/>
                </a:solidFill>
                <a:latin typeface="Gotham Book" panose="02000604040000020004" pitchFamily="50" charset="0"/>
                <a:cs typeface="Calibri Light" panose="020F0302020204030204" pitchFamily="34" charset="0"/>
              </a:rPr>
              <a:t>2 500 000 DH</a:t>
            </a:r>
            <a:endParaRPr lang="fr-FR" sz="800" dirty="0">
              <a:solidFill>
                <a:srgbClr val="0574BC"/>
              </a:solidFill>
              <a:latin typeface="Gotham Book" panose="02000604040000020004" pitchFamily="50" charset="0"/>
            </a:endParaRPr>
          </a:p>
        </p:txBody>
      </p:sp>
      <p:sp>
        <p:nvSpPr>
          <p:cNvPr id="33" name="ZoneTexte 32">
            <a:extLst>
              <a:ext uri="{FF2B5EF4-FFF2-40B4-BE49-F238E27FC236}">
                <a16:creationId xmlns:a16="http://schemas.microsoft.com/office/drawing/2014/main" id="{12D8DF3A-8DF8-0930-9ABA-753381C1F6F3}"/>
              </a:ext>
            </a:extLst>
          </p:cNvPr>
          <p:cNvSpPr txBox="1"/>
          <p:nvPr/>
        </p:nvSpPr>
        <p:spPr>
          <a:xfrm>
            <a:off x="4498975" y="2543526"/>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3</a:t>
            </a:r>
          </a:p>
          <a:p>
            <a:pPr algn="ctr"/>
            <a:r>
              <a:rPr lang="fr-FR" sz="800" b="1" dirty="0">
                <a:solidFill>
                  <a:srgbClr val="0574BC"/>
                </a:solidFill>
                <a:latin typeface="Gotham Book" panose="02000604040000020004" pitchFamily="50" charset="0"/>
                <a:cs typeface="Calibri Light" panose="020F0302020204030204" pitchFamily="34" charset="0"/>
              </a:rPr>
              <a:t>5 000 000 DH</a:t>
            </a:r>
            <a:endParaRPr lang="fr-FR" sz="800" dirty="0">
              <a:solidFill>
                <a:srgbClr val="0574BC"/>
              </a:solidFill>
              <a:latin typeface="Gotham Book" panose="02000604040000020004" pitchFamily="50" charset="0"/>
            </a:endParaRPr>
          </a:p>
        </p:txBody>
      </p:sp>
      <p:sp>
        <p:nvSpPr>
          <p:cNvPr id="40" name="ZoneTexte 39">
            <a:extLst>
              <a:ext uri="{FF2B5EF4-FFF2-40B4-BE49-F238E27FC236}">
                <a16:creationId xmlns:a16="http://schemas.microsoft.com/office/drawing/2014/main" id="{B8FC6985-CCAD-180F-FEFE-A2E80BFD4275}"/>
              </a:ext>
            </a:extLst>
          </p:cNvPr>
          <p:cNvSpPr txBox="1"/>
          <p:nvPr/>
        </p:nvSpPr>
        <p:spPr>
          <a:xfrm>
            <a:off x="5405437" y="2543526"/>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4</a:t>
            </a:r>
          </a:p>
          <a:p>
            <a:pPr algn="ctr"/>
            <a:r>
              <a:rPr lang="fr-FR" sz="800" b="1" dirty="0">
                <a:solidFill>
                  <a:srgbClr val="0574BC"/>
                </a:solidFill>
                <a:latin typeface="Gotham Book" panose="02000604040000020004" pitchFamily="50" charset="0"/>
                <a:cs typeface="Calibri Light" panose="020F0302020204030204" pitchFamily="34" charset="0"/>
              </a:rPr>
              <a:t>7 500 000 DH</a:t>
            </a:r>
            <a:endParaRPr lang="fr-FR" sz="800" dirty="0">
              <a:solidFill>
                <a:srgbClr val="0574BC"/>
              </a:solidFill>
              <a:latin typeface="Gotham Book" panose="02000604040000020004" pitchFamily="50" charset="0"/>
            </a:endParaRPr>
          </a:p>
        </p:txBody>
      </p:sp>
    </p:spTree>
    <p:extLst>
      <p:ext uri="{BB962C8B-B14F-4D97-AF65-F5344CB8AC3E}">
        <p14:creationId xmlns:p14="http://schemas.microsoft.com/office/powerpoint/2010/main" val="94564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34">
            <a:extLst>
              <a:ext uri="{FF2B5EF4-FFF2-40B4-BE49-F238E27FC236}">
                <a16:creationId xmlns:a16="http://schemas.microsoft.com/office/drawing/2014/main" id="{81D1EAE4-9D88-74D7-30E6-56262ECE807C}"/>
              </a:ext>
            </a:extLst>
          </p:cNvPr>
          <p:cNvPicPr>
            <a:picLocks noChangeAspect="1"/>
          </p:cNvPicPr>
          <p:nvPr/>
        </p:nvPicPr>
        <p:blipFill>
          <a:blip r:embed="rId2">
            <a:alphaModFix amt="20000"/>
          </a:blip>
          <a:stretch>
            <a:fillRect/>
          </a:stretch>
        </p:blipFill>
        <p:spPr>
          <a:xfrm>
            <a:off x="-1052907" y="2540508"/>
            <a:ext cx="11821668" cy="8390211"/>
          </a:xfrm>
          <a:prstGeom prst="rect">
            <a:avLst/>
          </a:prstGeom>
        </p:spPr>
      </p:pic>
      <p:pic>
        <p:nvPicPr>
          <p:cNvPr id="16" name="Image 15">
            <a:extLst>
              <a:ext uri="{FF2B5EF4-FFF2-40B4-BE49-F238E27FC236}">
                <a16:creationId xmlns:a16="http://schemas.microsoft.com/office/drawing/2014/main" id="{5DE05C4A-09C1-4645-9659-04B14D3028C9}"/>
              </a:ext>
            </a:extLst>
          </p:cNvPr>
          <p:cNvPicPr>
            <a:picLocks noChangeAspect="1"/>
          </p:cNvPicPr>
          <p:nvPr/>
        </p:nvPicPr>
        <p:blipFill>
          <a:blip r:embed="rId3"/>
          <a:stretch>
            <a:fillRect/>
          </a:stretch>
        </p:blipFill>
        <p:spPr>
          <a:xfrm>
            <a:off x="4909820" y="9367520"/>
            <a:ext cx="1625600" cy="457200"/>
          </a:xfrm>
          <a:prstGeom prst="rect">
            <a:avLst/>
          </a:prstGeom>
        </p:spPr>
      </p:pic>
      <p:sp>
        <p:nvSpPr>
          <p:cNvPr id="29" name="ZoneTexte 28">
            <a:extLst>
              <a:ext uri="{FF2B5EF4-FFF2-40B4-BE49-F238E27FC236}">
                <a16:creationId xmlns:a16="http://schemas.microsoft.com/office/drawing/2014/main" id="{C4C59424-DA42-E386-47A7-46778C66EE6A}"/>
              </a:ext>
            </a:extLst>
          </p:cNvPr>
          <p:cNvSpPr txBox="1"/>
          <p:nvPr/>
        </p:nvSpPr>
        <p:spPr>
          <a:xfrm>
            <a:off x="2652541" y="341209"/>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1</a:t>
            </a:r>
          </a:p>
          <a:p>
            <a:pPr algn="ctr"/>
            <a:r>
              <a:rPr lang="fr-FR" sz="800" b="1" dirty="0">
                <a:solidFill>
                  <a:srgbClr val="0574BC"/>
                </a:solidFill>
                <a:latin typeface="Gotham Book" panose="02000604040000020004" pitchFamily="50" charset="0"/>
                <a:cs typeface="Calibri Light" panose="020F0302020204030204" pitchFamily="34" charset="0"/>
              </a:rPr>
              <a:t>1 000 000 DH</a:t>
            </a:r>
            <a:endParaRPr lang="fr-FR" sz="800" dirty="0">
              <a:solidFill>
                <a:srgbClr val="0574BC"/>
              </a:solidFill>
              <a:latin typeface="Gotham Book" panose="02000604040000020004" pitchFamily="50" charset="0"/>
            </a:endParaRPr>
          </a:p>
        </p:txBody>
      </p:sp>
      <p:sp>
        <p:nvSpPr>
          <p:cNvPr id="31" name="ZoneTexte 30">
            <a:extLst>
              <a:ext uri="{FF2B5EF4-FFF2-40B4-BE49-F238E27FC236}">
                <a16:creationId xmlns:a16="http://schemas.microsoft.com/office/drawing/2014/main" id="{ECFD5381-B5D5-6BFD-C607-972C699777B3}"/>
              </a:ext>
            </a:extLst>
          </p:cNvPr>
          <p:cNvSpPr txBox="1"/>
          <p:nvPr/>
        </p:nvSpPr>
        <p:spPr>
          <a:xfrm>
            <a:off x="3563215" y="324200"/>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2</a:t>
            </a:r>
          </a:p>
          <a:p>
            <a:pPr algn="ctr"/>
            <a:r>
              <a:rPr lang="fr-FR" sz="800" b="1" dirty="0">
                <a:solidFill>
                  <a:srgbClr val="0574BC"/>
                </a:solidFill>
                <a:latin typeface="Gotham Book" panose="02000604040000020004" pitchFamily="50" charset="0"/>
                <a:cs typeface="Calibri Light" panose="020F0302020204030204" pitchFamily="34" charset="0"/>
              </a:rPr>
              <a:t>2 500 000 DH</a:t>
            </a:r>
            <a:endParaRPr lang="fr-FR" sz="800" dirty="0">
              <a:solidFill>
                <a:srgbClr val="0574BC"/>
              </a:solidFill>
              <a:latin typeface="Gotham Book" panose="02000604040000020004" pitchFamily="50" charset="0"/>
            </a:endParaRPr>
          </a:p>
        </p:txBody>
      </p:sp>
      <p:sp>
        <p:nvSpPr>
          <p:cNvPr id="33" name="ZoneTexte 32">
            <a:extLst>
              <a:ext uri="{FF2B5EF4-FFF2-40B4-BE49-F238E27FC236}">
                <a16:creationId xmlns:a16="http://schemas.microsoft.com/office/drawing/2014/main" id="{12D8DF3A-8DF8-0930-9ABA-753381C1F6F3}"/>
              </a:ext>
            </a:extLst>
          </p:cNvPr>
          <p:cNvSpPr txBox="1"/>
          <p:nvPr/>
        </p:nvSpPr>
        <p:spPr>
          <a:xfrm>
            <a:off x="4493593" y="324201"/>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3</a:t>
            </a:r>
          </a:p>
          <a:p>
            <a:pPr algn="ctr"/>
            <a:r>
              <a:rPr lang="fr-FR" sz="800" b="1" dirty="0">
                <a:solidFill>
                  <a:srgbClr val="0574BC"/>
                </a:solidFill>
                <a:latin typeface="Gotham Book" panose="02000604040000020004" pitchFamily="50" charset="0"/>
                <a:cs typeface="Calibri Light" panose="020F0302020204030204" pitchFamily="34" charset="0"/>
              </a:rPr>
              <a:t>5 000 000 DH</a:t>
            </a:r>
            <a:endParaRPr lang="fr-FR" sz="800" dirty="0">
              <a:solidFill>
                <a:srgbClr val="0574BC"/>
              </a:solidFill>
              <a:latin typeface="Gotham Book" panose="02000604040000020004" pitchFamily="50" charset="0"/>
            </a:endParaRPr>
          </a:p>
        </p:txBody>
      </p:sp>
      <p:sp>
        <p:nvSpPr>
          <p:cNvPr id="40" name="ZoneTexte 39">
            <a:extLst>
              <a:ext uri="{FF2B5EF4-FFF2-40B4-BE49-F238E27FC236}">
                <a16:creationId xmlns:a16="http://schemas.microsoft.com/office/drawing/2014/main" id="{B8FC6985-CCAD-180F-FEFE-A2E80BFD4275}"/>
              </a:ext>
            </a:extLst>
          </p:cNvPr>
          <p:cNvSpPr txBox="1"/>
          <p:nvPr/>
        </p:nvSpPr>
        <p:spPr>
          <a:xfrm>
            <a:off x="5373136" y="324201"/>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4</a:t>
            </a:r>
          </a:p>
          <a:p>
            <a:pPr algn="ctr"/>
            <a:r>
              <a:rPr lang="fr-FR" sz="800" b="1" dirty="0">
                <a:solidFill>
                  <a:srgbClr val="0574BC"/>
                </a:solidFill>
                <a:latin typeface="Gotham Book" panose="02000604040000020004" pitchFamily="50" charset="0"/>
                <a:cs typeface="Calibri Light" panose="020F0302020204030204" pitchFamily="34" charset="0"/>
              </a:rPr>
              <a:t>7 500 000 DH</a:t>
            </a:r>
            <a:endParaRPr lang="fr-FR" sz="800" dirty="0">
              <a:solidFill>
                <a:srgbClr val="0574BC"/>
              </a:solidFill>
              <a:latin typeface="Gotham Book" panose="02000604040000020004" pitchFamily="50" charset="0"/>
            </a:endParaRPr>
          </a:p>
        </p:txBody>
      </p:sp>
      <p:graphicFrame>
        <p:nvGraphicFramePr>
          <p:cNvPr id="14" name="Tableau 13">
            <a:extLst>
              <a:ext uri="{FF2B5EF4-FFF2-40B4-BE49-F238E27FC236}">
                <a16:creationId xmlns:a16="http://schemas.microsoft.com/office/drawing/2014/main" id="{2375ACBA-0739-86FE-EA79-A3A0762B47D6}"/>
              </a:ext>
            </a:extLst>
          </p:cNvPr>
          <p:cNvGraphicFramePr>
            <a:graphicFrameLocks noGrp="1"/>
          </p:cNvGraphicFramePr>
          <p:nvPr>
            <p:extLst>
              <p:ext uri="{D42A27DB-BD31-4B8C-83A1-F6EECF244321}">
                <p14:modId xmlns:p14="http://schemas.microsoft.com/office/powerpoint/2010/main" val="3420108593"/>
              </p:ext>
            </p:extLst>
          </p:nvPr>
        </p:nvGraphicFramePr>
        <p:xfrm>
          <a:off x="331786" y="619170"/>
          <a:ext cx="6135689" cy="4842057"/>
        </p:xfrm>
        <a:graphic>
          <a:graphicData uri="http://schemas.openxmlformats.org/drawingml/2006/table">
            <a:tbl>
              <a:tblPr firstRow="1" firstCol="1" bandRow="1">
                <a:tableStyleId>{5C22544A-7EE6-4342-B048-85BDC9FD1C3A}</a:tableStyleId>
              </a:tblPr>
              <a:tblGrid>
                <a:gridCol w="2478089">
                  <a:extLst>
                    <a:ext uri="{9D8B030D-6E8A-4147-A177-3AD203B41FA5}">
                      <a16:colId xmlns:a16="http://schemas.microsoft.com/office/drawing/2014/main" val="2334671158"/>
                    </a:ext>
                  </a:extLst>
                </a:gridCol>
                <a:gridCol w="914400">
                  <a:extLst>
                    <a:ext uri="{9D8B030D-6E8A-4147-A177-3AD203B41FA5}">
                      <a16:colId xmlns:a16="http://schemas.microsoft.com/office/drawing/2014/main" val="1677869024"/>
                    </a:ext>
                  </a:extLst>
                </a:gridCol>
                <a:gridCol w="923925">
                  <a:extLst>
                    <a:ext uri="{9D8B030D-6E8A-4147-A177-3AD203B41FA5}">
                      <a16:colId xmlns:a16="http://schemas.microsoft.com/office/drawing/2014/main" val="1516945046"/>
                    </a:ext>
                  </a:extLst>
                </a:gridCol>
                <a:gridCol w="933450">
                  <a:extLst>
                    <a:ext uri="{9D8B030D-6E8A-4147-A177-3AD203B41FA5}">
                      <a16:colId xmlns:a16="http://schemas.microsoft.com/office/drawing/2014/main" val="2772641038"/>
                    </a:ext>
                  </a:extLst>
                </a:gridCol>
                <a:gridCol w="885825">
                  <a:extLst>
                    <a:ext uri="{9D8B030D-6E8A-4147-A177-3AD203B41FA5}">
                      <a16:colId xmlns:a16="http://schemas.microsoft.com/office/drawing/2014/main" val="589066912"/>
                    </a:ext>
                  </a:extLst>
                </a:gridCol>
              </a:tblGrid>
              <a:tr h="151995">
                <a:tc gridSpan="5">
                  <a:txBody>
                    <a:bodyPr/>
                    <a:lstStyle/>
                    <a:p>
                      <a:pPr>
                        <a:lnSpc>
                          <a:spcPct val="107000"/>
                        </a:lnSpc>
                        <a:spcAft>
                          <a:spcPts val="800"/>
                        </a:spcAft>
                      </a:pPr>
                      <a:r>
                        <a:rPr lang="fr-FR" sz="800" dirty="0">
                          <a:effectLst/>
                          <a:latin typeface="Gotham Book" panose="02000604040000020004" pitchFamily="50" charset="0"/>
                        </a:rPr>
                        <a:t>SOINS AVANT HOSPITALISATION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solidFill>
                      <a:srgbClr val="E5004E"/>
                    </a:solidFill>
                  </a:tcPr>
                </a:tc>
                <a:tc hMerge="1">
                  <a:txBody>
                    <a:bodyPr/>
                    <a:lstStyle/>
                    <a:p>
                      <a:endParaRPr lang="fr-FR"/>
                    </a:p>
                  </a:txBody>
                  <a:tcPr>
                    <a:lnL w="12700" cap="flat" cmpd="sng" algn="ctr">
                      <a:solidFill>
                        <a:schemeClr val="tx1"/>
                      </a:solidFill>
                      <a:prstDash val="solid"/>
                      <a:round/>
                      <a:headEnd type="none" w="med" len="med"/>
                      <a:tailEnd type="none" w="med" len="med"/>
                    </a:lnL>
                  </a:tcPr>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tcPr>
                </a:tc>
                <a:tc hMerge="1">
                  <a:txBody>
                    <a:bodyPr/>
                    <a:lstStyle/>
                    <a:p>
                      <a:endParaRPr lang="fr-F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53827733"/>
                  </a:ext>
                </a:extLst>
              </a:tr>
              <a:tr h="0">
                <a:tc rowSpan="2">
                  <a:txBody>
                    <a:bodyPr/>
                    <a:lstStyle/>
                    <a:p>
                      <a:pPr>
                        <a:lnSpc>
                          <a:spcPct val="107000"/>
                        </a:lnSpc>
                        <a:spcAft>
                          <a:spcPts val="800"/>
                        </a:spcAft>
                      </a:pPr>
                      <a:r>
                        <a:rPr lang="fr-FR" sz="800" dirty="0">
                          <a:effectLst/>
                          <a:latin typeface="Gotham Book" panose="02000604040000020004" pitchFamily="50" charset="0"/>
                        </a:rPr>
                        <a:t>Examens de laboratoire, examens de pathologie, diagnostic prescrit par le médecin traitant pour les besoins d'hospitalisation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r>
                        <a:rPr lang="fr-FR" sz="800" dirty="0">
                          <a:effectLst/>
                          <a:latin typeface="Gotham Book" panose="02000604040000020004" pitchFamily="50" charset="0"/>
                        </a:rPr>
                        <a:t>100%</a:t>
                      </a:r>
                      <a:endParaRPr lang="fr-FR" dirty="0">
                        <a:latin typeface="Gotham Book" panose="02000604040000020004" pitchFamily="50"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812524901"/>
                  </a:ext>
                </a:extLst>
              </a:tr>
              <a:tr h="0">
                <a:tc vMerge="1">
                  <a:txBody>
                    <a:bodyPr/>
                    <a:lstStyle/>
                    <a:p>
                      <a:endParaRPr lang="fr-FR"/>
                    </a:p>
                  </a:txBody>
                  <a:tcPr/>
                </a:tc>
                <a:tc gridSpan="4">
                  <a:txBody>
                    <a:bodyPr/>
                    <a:lstStyle/>
                    <a:p>
                      <a:pPr algn="ctr"/>
                      <a:r>
                        <a:rPr lang="fr-FR" sz="800" dirty="0">
                          <a:effectLst/>
                          <a:latin typeface="Gotham Book" panose="02000604040000020004" pitchFamily="50" charset="0"/>
                        </a:rPr>
                        <a:t>4 jours avant l'hospitalisation</a:t>
                      </a:r>
                      <a:endParaRPr lang="fr-FR" dirty="0">
                        <a:latin typeface="Gotham Book" panose="02000604040000020004" pitchFamily="50" charset="0"/>
                      </a:endParaRPr>
                    </a:p>
                  </a:txBody>
                  <a:tcPr marL="27817" marR="27817" marT="0" marB="0"/>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84098384"/>
                  </a:ext>
                </a:extLst>
              </a:tr>
              <a:tr h="0">
                <a:tc>
                  <a:txBody>
                    <a:bodyPr/>
                    <a:lstStyle/>
                    <a:p>
                      <a:pPr>
                        <a:lnSpc>
                          <a:spcPct val="107000"/>
                        </a:lnSpc>
                        <a:spcAft>
                          <a:spcPts val="800"/>
                        </a:spcAft>
                      </a:pPr>
                      <a:r>
                        <a:rPr lang="fr-FR" sz="800" dirty="0">
                          <a:effectLst/>
                          <a:latin typeface="Gotham Book" panose="02000604040000020004" pitchFamily="50" charset="0"/>
                        </a:rPr>
                        <a:t>Dialyse immédiatement avant une opération couverte par le contrat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r>
                        <a:rPr lang="fr-FR" sz="800" dirty="0">
                          <a:effectLst/>
                          <a:latin typeface="Gotham Book" panose="02000604040000020004" pitchFamily="50" charset="0"/>
                        </a:rPr>
                        <a:t>100%</a:t>
                      </a:r>
                      <a:endParaRPr lang="fr-FR" dirty="0">
                        <a:latin typeface="Gotham Book" panose="02000604040000020004" pitchFamily="50"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535618889"/>
                  </a:ext>
                </a:extLst>
              </a:tr>
              <a:tr h="151995">
                <a:tc gridSpan="5">
                  <a:txBody>
                    <a:bodyPr/>
                    <a:lstStyle/>
                    <a:p>
                      <a:pPr algn="l">
                        <a:lnSpc>
                          <a:spcPct val="107000"/>
                        </a:lnSpc>
                        <a:spcAft>
                          <a:spcPts val="800"/>
                        </a:spcAft>
                      </a:pPr>
                      <a:r>
                        <a:rPr lang="fr-FR" sz="800" dirty="0">
                          <a:effectLst/>
                          <a:latin typeface="Gotham Book" panose="02000604040000020004" pitchFamily="50" charset="0"/>
                        </a:rPr>
                        <a:t>SOINS APRÈS HOSPITALISATION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solidFill>
                      <a:srgbClr val="E5004E"/>
                    </a:solidFill>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66970868"/>
                  </a:ext>
                </a:extLst>
              </a:tr>
              <a:tr h="208028">
                <a:tc rowSpan="2">
                  <a:txBody>
                    <a:bodyPr/>
                    <a:lstStyle/>
                    <a:p>
                      <a:pPr>
                        <a:lnSpc>
                          <a:spcPct val="107000"/>
                        </a:lnSpc>
                        <a:spcAft>
                          <a:spcPts val="800"/>
                        </a:spcAft>
                      </a:pPr>
                      <a:r>
                        <a:rPr lang="fr-FR" sz="800" dirty="0">
                          <a:effectLst/>
                          <a:latin typeface="Gotham Book" panose="02000604040000020004" pitchFamily="50" charset="0"/>
                        </a:rPr>
                        <a:t>Examens de laboratoire, examens de pathologie, diagnostic et traitement après hospitalisation prescrit par le médecin traitant pour les besoins d'hospitalisation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r>
                        <a:rPr lang="fr-FR" sz="800" dirty="0">
                          <a:effectLst/>
                          <a:latin typeface="Gotham Book" panose="02000604040000020004" pitchFamily="50" charset="0"/>
                        </a:rPr>
                        <a:t>100% </a:t>
                      </a:r>
                      <a:endParaRPr lang="fr-FR" dirty="0">
                        <a:latin typeface="Gotham Book" panose="02000604040000020004" pitchFamily="50"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1038184253"/>
                  </a:ext>
                </a:extLst>
              </a:tr>
              <a:tr h="76637">
                <a:tc vMerge="1">
                  <a:txBody>
                    <a:bodyPr/>
                    <a:lstStyle/>
                    <a:p>
                      <a:endParaRPr lang="fr-FR"/>
                    </a:p>
                  </a:txBody>
                  <a:tcPr/>
                </a:tc>
                <a:tc gridSpan="4">
                  <a:txBody>
                    <a:bodyPr/>
                    <a:lstStyle/>
                    <a:p>
                      <a:pPr algn="ctr"/>
                      <a:r>
                        <a:rPr lang="fr-FR" sz="800" dirty="0">
                          <a:effectLst/>
                          <a:latin typeface="Gotham Book" panose="02000604040000020004" pitchFamily="50" charset="0"/>
                        </a:rPr>
                        <a:t>Uniquement traitement après hospitalisation reçu 90 jours suivant le départ autorisé par l'hôpital</a:t>
                      </a:r>
                      <a:endParaRPr lang="fr-FR" dirty="0">
                        <a:latin typeface="Gotham Book" panose="02000604040000020004" pitchFamily="50" charset="0"/>
                      </a:endParaRPr>
                    </a:p>
                  </a:txBody>
                  <a:tcPr marL="27817" marR="27817" marT="0" marB="0"/>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1071020"/>
                  </a:ext>
                </a:extLst>
              </a:tr>
              <a:tr h="311007">
                <a:tc>
                  <a:txBody>
                    <a:bodyPr/>
                    <a:lstStyle/>
                    <a:p>
                      <a:pPr>
                        <a:lnSpc>
                          <a:spcPct val="107000"/>
                        </a:lnSpc>
                        <a:spcAft>
                          <a:spcPts val="800"/>
                        </a:spcAft>
                      </a:pPr>
                      <a:r>
                        <a:rPr lang="fr-FR" sz="800" dirty="0">
                          <a:effectLst/>
                          <a:latin typeface="Gotham Book" panose="02000604040000020004" pitchFamily="50" charset="0"/>
                        </a:rPr>
                        <a:t>Soins à domicile prodigués en dehors de l’hôpital sur prescription médicale et assurés par une infirmière diplômée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gridSpan="4">
                  <a:txBody>
                    <a:bodyPr/>
                    <a:lstStyle/>
                    <a:p>
                      <a:pPr algn="ctr"/>
                      <a:r>
                        <a:rPr lang="fr-FR" sz="800" dirty="0">
                          <a:effectLst/>
                          <a:latin typeface="Gotham Book" panose="02000604040000020004" pitchFamily="50" charset="0"/>
                        </a:rPr>
                        <a:t>Remboursement total jusqu'à 30 jours par condition médicale </a:t>
                      </a:r>
                      <a:br>
                        <a:rPr lang="fr-FR" sz="800" dirty="0">
                          <a:effectLst/>
                          <a:latin typeface="Gotham Book" panose="02000604040000020004" pitchFamily="50" charset="0"/>
                        </a:rPr>
                      </a:br>
                      <a:r>
                        <a:rPr lang="fr-FR" sz="800" dirty="0">
                          <a:effectLst/>
                          <a:latin typeface="Gotham Book" panose="02000604040000020004" pitchFamily="50" charset="0"/>
                        </a:rPr>
                        <a:t>Accord préalable de la compagnie nécessaire</a:t>
                      </a:r>
                      <a:endParaRPr lang="fr-FR" dirty="0">
                        <a:latin typeface="Gotham Book" panose="02000604040000020004" pitchFamily="50" charset="0"/>
                      </a:endParaRPr>
                    </a:p>
                  </a:txBody>
                  <a:tcPr marL="27817" marR="27817" marT="0" marB="0"/>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tcPr>
                </a:tc>
                <a:tc hMerge="1">
                  <a:txBody>
                    <a:bodyPr/>
                    <a:lstStyle/>
                    <a:p>
                      <a:endParaRPr lang="fr-F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15363797"/>
                  </a:ext>
                </a:extLst>
              </a:tr>
              <a:tr h="49230">
                <a:tc rowSpan="2">
                  <a:txBody>
                    <a:bodyPr/>
                    <a:lstStyle/>
                    <a:p>
                      <a:pPr>
                        <a:lnSpc>
                          <a:spcPct val="107000"/>
                        </a:lnSpc>
                        <a:spcAft>
                          <a:spcPts val="800"/>
                        </a:spcAft>
                      </a:pPr>
                      <a:r>
                        <a:rPr lang="fr-FR" sz="800" dirty="0">
                          <a:effectLst/>
                          <a:latin typeface="Gotham Book" panose="02000604040000020004" pitchFamily="50" charset="0"/>
                        </a:rPr>
                        <a:t>Rééducation : admission dans un centre de rééducation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r>
                        <a:rPr lang="fr-FR" sz="800" dirty="0">
                          <a:effectLst/>
                          <a:latin typeface="Gotham Book" panose="02000604040000020004" pitchFamily="50" charset="0"/>
                        </a:rPr>
                        <a:t>100%</a:t>
                      </a:r>
                      <a:endParaRPr lang="fr-FR" dirty="0">
                        <a:latin typeface="Gotham Book" panose="02000604040000020004" pitchFamily="50"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3097641678"/>
                  </a:ext>
                </a:extLst>
              </a:tr>
              <a:tr h="336567">
                <a:tc vMerge="1">
                  <a:txBody>
                    <a:bodyPr/>
                    <a:lstStyle/>
                    <a:p>
                      <a:endParaRPr lang="fr-FR"/>
                    </a:p>
                  </a:txBody>
                  <a:tcPr/>
                </a:tc>
                <a:tc gridSpan="4">
                  <a:txBody>
                    <a:bodyPr/>
                    <a:lstStyle/>
                    <a:p>
                      <a:pPr algn="ctr"/>
                      <a:r>
                        <a:rPr lang="fr-FR" sz="800" dirty="0">
                          <a:effectLst/>
                          <a:latin typeface="Gotham Book" panose="02000604040000020004" pitchFamily="50" charset="0"/>
                        </a:rPr>
                        <a:t>Dans un délai de 30 jours après la sortie de l’Hôpital</a:t>
                      </a:r>
                      <a:br>
                        <a:rPr lang="fr-FR" sz="800" dirty="0">
                          <a:effectLst/>
                          <a:latin typeface="Gotham Book" panose="02000604040000020004" pitchFamily="50" charset="0"/>
                        </a:rPr>
                      </a:br>
                      <a:r>
                        <a:rPr lang="fr-FR" sz="800" dirty="0">
                          <a:effectLst/>
                          <a:latin typeface="Gotham Book" panose="02000604040000020004" pitchFamily="50" charset="0"/>
                        </a:rPr>
                        <a:t>Jusqu'à 120 jours par condition médicale </a:t>
                      </a:r>
                      <a:br>
                        <a:rPr lang="fr-FR" sz="800" dirty="0">
                          <a:effectLst/>
                          <a:latin typeface="Gotham Book" panose="02000604040000020004" pitchFamily="50" charset="0"/>
                        </a:rPr>
                      </a:br>
                      <a:r>
                        <a:rPr lang="fr-FR" sz="800" dirty="0">
                          <a:effectLst/>
                          <a:latin typeface="Gotham Book" panose="02000604040000020004" pitchFamily="50" charset="0"/>
                        </a:rPr>
                        <a:t>Accord préalable de la compagnie nécessaire</a:t>
                      </a:r>
                      <a:endParaRPr lang="fr-FR" dirty="0">
                        <a:latin typeface="Gotham Book" panose="02000604040000020004" pitchFamily="50" charset="0"/>
                      </a:endParaRPr>
                    </a:p>
                  </a:txBody>
                  <a:tcPr marL="27817" marR="27817" marT="0" marB="0"/>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5329468"/>
                  </a:ext>
                </a:extLst>
              </a:tr>
              <a:tr h="151995">
                <a:tc>
                  <a:txBody>
                    <a:bodyPr/>
                    <a:lstStyle/>
                    <a:p>
                      <a:pPr>
                        <a:lnSpc>
                          <a:spcPct val="107000"/>
                        </a:lnSpc>
                        <a:spcAft>
                          <a:spcPts val="800"/>
                        </a:spcAft>
                      </a:pPr>
                      <a:r>
                        <a:rPr lang="fr-FR" sz="800" dirty="0">
                          <a:effectLst/>
                          <a:latin typeface="Gotham Book" panose="02000604040000020004" pitchFamily="50" charset="0"/>
                        </a:rPr>
                        <a:t>Dialyse immédiatement après une opération couverte par le contrat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r>
                        <a:rPr lang="fr-FR" sz="800" dirty="0">
                          <a:effectLst/>
                          <a:latin typeface="Gotham Book" panose="02000604040000020004" pitchFamily="50" charset="0"/>
                        </a:rPr>
                        <a:t>100%</a:t>
                      </a:r>
                      <a:endParaRPr lang="fr-FR" dirty="0">
                        <a:latin typeface="Gotham Book" panose="02000604040000020004" pitchFamily="50"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2673882438"/>
                  </a:ext>
                </a:extLst>
              </a:tr>
              <a:tr h="151995">
                <a:tc gridSpan="5">
                  <a:txBody>
                    <a:bodyPr/>
                    <a:lstStyle/>
                    <a:p>
                      <a:pPr algn="l">
                        <a:lnSpc>
                          <a:spcPct val="107000"/>
                        </a:lnSpc>
                        <a:spcAft>
                          <a:spcPts val="800"/>
                        </a:spcAft>
                      </a:pPr>
                      <a:r>
                        <a:rPr lang="fr-FR" sz="800" dirty="0">
                          <a:effectLst/>
                          <a:latin typeface="Gotham Book" panose="02000604040000020004" pitchFamily="50" charset="0"/>
                        </a:rPr>
                        <a:t>MÉDECINE DE VILLE - SOINS COURANTS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solidFill>
                      <a:srgbClr val="E5004E"/>
                    </a:solidFill>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13626619"/>
                  </a:ext>
                </a:extLst>
              </a:tr>
              <a:tr h="63882">
                <a:tc>
                  <a:txBody>
                    <a:bodyPr/>
                    <a:lstStyle/>
                    <a:p>
                      <a:pPr>
                        <a:lnSpc>
                          <a:spcPct val="107000"/>
                        </a:lnSpc>
                        <a:spcAft>
                          <a:spcPts val="800"/>
                        </a:spcAft>
                      </a:pPr>
                      <a:r>
                        <a:rPr lang="fr-FR" sz="800">
                          <a:effectLst/>
                          <a:latin typeface="Gotham Book" panose="02000604040000020004" pitchFamily="50" charset="0"/>
                        </a:rPr>
                        <a:t>Chirurgie en médecine ambulatoire</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1092410233"/>
                  </a:ext>
                </a:extLst>
              </a:tr>
              <a:tr h="45237">
                <a:tc>
                  <a:txBody>
                    <a:bodyPr/>
                    <a:lstStyle/>
                    <a:p>
                      <a:pPr>
                        <a:lnSpc>
                          <a:spcPct val="107000"/>
                        </a:lnSpc>
                        <a:spcAft>
                          <a:spcPts val="800"/>
                        </a:spcAft>
                      </a:pPr>
                      <a:r>
                        <a:rPr lang="fr-FR" sz="800">
                          <a:effectLst/>
                          <a:latin typeface="Gotham Book" panose="02000604040000020004" pitchFamily="50" charset="0"/>
                        </a:rPr>
                        <a:t>Oncologie : traitement contre le cancer </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a:effectLst/>
                          <a:latin typeface="Gotham Book" panose="02000604040000020004" pitchFamily="50" charset="0"/>
                        </a:rPr>
                        <a:t>100%</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1004124009"/>
                  </a:ext>
                </a:extLst>
              </a:tr>
              <a:tr h="93267">
                <a:tc rowSpan="2">
                  <a:txBody>
                    <a:bodyPr/>
                    <a:lstStyle/>
                    <a:p>
                      <a:pPr>
                        <a:lnSpc>
                          <a:spcPct val="107000"/>
                        </a:lnSpc>
                        <a:spcAft>
                          <a:spcPts val="800"/>
                        </a:spcAft>
                      </a:pPr>
                      <a:r>
                        <a:rPr lang="fr-FR" sz="800" dirty="0">
                          <a:effectLst/>
                          <a:latin typeface="Gotham Book" panose="02000604040000020004" pitchFamily="50" charset="0"/>
                        </a:rPr>
                        <a:t>Dialyse rénale (réalisée localement)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2399348779"/>
                  </a:ext>
                </a:extLst>
              </a:tr>
              <a:tr h="742950">
                <a:tc vMerge="1">
                  <a:txBody>
                    <a:bodyPr/>
                    <a:lstStyle/>
                    <a:p>
                      <a:endParaRPr lang="fr-FR"/>
                    </a:p>
                  </a:txBody>
                  <a:tcPr/>
                </a:tc>
                <a:tc gridSpan="4">
                  <a:txBody>
                    <a:bodyPr/>
                    <a:lstStyle/>
                    <a:p>
                      <a:pPr algn="ctr"/>
                      <a:r>
                        <a:rPr lang="fr-FR" sz="800" dirty="0">
                          <a:effectLst/>
                          <a:latin typeface="Gotham Book" panose="02000604040000020004" pitchFamily="50" charset="0"/>
                        </a:rPr>
                        <a:t>A l’exclusion de tous les traitements expérimentaux.</a:t>
                      </a:r>
                      <a:br>
                        <a:rPr lang="fr-FR" sz="800" dirty="0">
                          <a:effectLst/>
                          <a:latin typeface="Gotham Book" panose="02000604040000020004" pitchFamily="50" charset="0"/>
                        </a:rPr>
                      </a:br>
                      <a:r>
                        <a:rPr lang="fr-FR" sz="800" dirty="0">
                          <a:effectLst/>
                          <a:latin typeface="Gotham Book" panose="02000604040000020004" pitchFamily="50" charset="0"/>
                        </a:rPr>
                        <a:t>De tels traitements (dialyse excluant les consultations, examens, médicaments) doivent être administrés dans le cadre d’un traitement hospitalier. Il faut entendre par déficience rénale le stade final d’une déficience rénale chronique et irréversible des deux reins résultant en la nécessité d’une dialyse rénale.</a:t>
                      </a:r>
                      <a:endParaRPr lang="fr-FR" dirty="0">
                        <a:latin typeface="Gotham Book" panose="02000604040000020004" pitchFamily="50" charset="0"/>
                      </a:endParaRPr>
                    </a:p>
                  </a:txBody>
                  <a:tcPr marL="27817" marR="27817" marT="0" marB="0"/>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86629178"/>
                  </a:ext>
                </a:extLst>
              </a:tr>
              <a:tr h="98400">
                <a:tc rowSpan="2">
                  <a:txBody>
                    <a:bodyPr/>
                    <a:lstStyle/>
                    <a:p>
                      <a:pPr>
                        <a:lnSpc>
                          <a:spcPct val="107000"/>
                        </a:lnSpc>
                        <a:spcAft>
                          <a:spcPts val="800"/>
                        </a:spcAft>
                      </a:pPr>
                      <a:r>
                        <a:rPr lang="fr-FR" sz="800" dirty="0">
                          <a:effectLst/>
                          <a:latin typeface="Gotham Book" panose="02000604040000020004" pitchFamily="50" charset="0"/>
                        </a:rPr>
                        <a:t>Dialyse rénale (réalisée à l'étranger dans la zone de couverture)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10 000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25 000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50 000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tc>
                  <a:txBody>
                    <a:bodyPr/>
                    <a:lstStyle/>
                    <a:p>
                      <a:pPr algn="ctr">
                        <a:lnSpc>
                          <a:spcPct val="107000"/>
                        </a:lnSpc>
                        <a:spcAft>
                          <a:spcPts val="80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75 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27817" marR="27817" marT="0" marB="0"/>
                </a:tc>
                <a:extLst>
                  <a:ext uri="{0D108BD9-81ED-4DB2-BD59-A6C34878D82A}">
                    <a16:rowId xmlns:a16="http://schemas.microsoft.com/office/drawing/2014/main" val="413070795"/>
                  </a:ext>
                </a:extLst>
              </a:tr>
              <a:tr h="742950">
                <a:tc vMerge="1">
                  <a:txBody>
                    <a:bodyPr/>
                    <a:lstStyle/>
                    <a:p>
                      <a:endParaRPr lang="fr-FR"/>
                    </a:p>
                  </a:txBody>
                  <a:tcPr/>
                </a:tc>
                <a:tc gridSpan="4">
                  <a:txBody>
                    <a:bodyPr/>
                    <a:lstStyle/>
                    <a:p>
                      <a:pPr algn="ctr"/>
                      <a:r>
                        <a:rPr lang="fr-FR" sz="800" dirty="0">
                          <a:effectLst/>
                          <a:latin typeface="Gotham Book" panose="02000604040000020004" pitchFamily="50" charset="0"/>
                        </a:rPr>
                        <a:t>A l’exclusion de tous les traitements expérimentaux.</a:t>
                      </a:r>
                      <a:br>
                        <a:rPr lang="fr-FR" sz="800" dirty="0">
                          <a:effectLst/>
                          <a:latin typeface="Gotham Book" panose="02000604040000020004" pitchFamily="50" charset="0"/>
                        </a:rPr>
                      </a:br>
                      <a:r>
                        <a:rPr lang="fr-FR" sz="800" dirty="0">
                          <a:effectLst/>
                          <a:latin typeface="Gotham Book" panose="02000604040000020004" pitchFamily="50" charset="0"/>
                        </a:rPr>
                        <a:t>De tels traitements (dialyse excluant les consultations, examens, médicaments) doivent être administres dans le cadre d’un traitement hospitalier. Il faut entendre par déficience rénale le stade final d’une déficience rénale chronique et irréversible des deux reins résultant en la nécessité d’une dialyse rénale.</a:t>
                      </a:r>
                      <a:endParaRPr lang="fr-FR" dirty="0">
                        <a:latin typeface="Gotham Book" panose="02000604040000020004" pitchFamily="50" charset="0"/>
                      </a:endParaRPr>
                    </a:p>
                  </a:txBody>
                  <a:tcPr marL="27817" marR="27817" marT="0" marB="0"/>
                </a:tc>
                <a:tc hMerge="1">
                  <a:txBody>
                    <a:bodyPr/>
                    <a:lstStyle/>
                    <a:p>
                      <a:endParaRPr lang="fr-FR"/>
                    </a:p>
                  </a:txBody>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fr-F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43559938"/>
                  </a:ext>
                </a:extLst>
              </a:tr>
            </a:tbl>
          </a:graphicData>
        </a:graphic>
      </p:graphicFrame>
      <p:graphicFrame>
        <p:nvGraphicFramePr>
          <p:cNvPr id="2" name="Tableau 1">
            <a:extLst>
              <a:ext uri="{FF2B5EF4-FFF2-40B4-BE49-F238E27FC236}">
                <a16:creationId xmlns:a16="http://schemas.microsoft.com/office/drawing/2014/main" id="{6FD5854F-B954-91F3-B566-6991A884B381}"/>
              </a:ext>
            </a:extLst>
          </p:cNvPr>
          <p:cNvGraphicFramePr>
            <a:graphicFrameLocks noGrp="1"/>
          </p:cNvGraphicFramePr>
          <p:nvPr>
            <p:extLst>
              <p:ext uri="{D42A27DB-BD31-4B8C-83A1-F6EECF244321}">
                <p14:modId xmlns:p14="http://schemas.microsoft.com/office/powerpoint/2010/main" val="2935033745"/>
              </p:ext>
            </p:extLst>
          </p:nvPr>
        </p:nvGraphicFramePr>
        <p:xfrm>
          <a:off x="330200" y="5582602"/>
          <a:ext cx="6137275" cy="2613001"/>
        </p:xfrm>
        <a:graphic>
          <a:graphicData uri="http://schemas.openxmlformats.org/drawingml/2006/table">
            <a:tbl>
              <a:tblPr firstRow="1" firstCol="1" bandRow="1">
                <a:tableStyleId>{5C22544A-7EE6-4342-B048-85BDC9FD1C3A}</a:tableStyleId>
              </a:tblPr>
              <a:tblGrid>
                <a:gridCol w="2508250">
                  <a:extLst>
                    <a:ext uri="{9D8B030D-6E8A-4147-A177-3AD203B41FA5}">
                      <a16:colId xmlns:a16="http://schemas.microsoft.com/office/drawing/2014/main" val="1438791493"/>
                    </a:ext>
                  </a:extLst>
                </a:gridCol>
                <a:gridCol w="895350">
                  <a:extLst>
                    <a:ext uri="{9D8B030D-6E8A-4147-A177-3AD203B41FA5}">
                      <a16:colId xmlns:a16="http://schemas.microsoft.com/office/drawing/2014/main" val="3518844732"/>
                    </a:ext>
                  </a:extLst>
                </a:gridCol>
                <a:gridCol w="885825">
                  <a:extLst>
                    <a:ext uri="{9D8B030D-6E8A-4147-A177-3AD203B41FA5}">
                      <a16:colId xmlns:a16="http://schemas.microsoft.com/office/drawing/2014/main" val="1913476127"/>
                    </a:ext>
                  </a:extLst>
                </a:gridCol>
                <a:gridCol w="933450">
                  <a:extLst>
                    <a:ext uri="{9D8B030D-6E8A-4147-A177-3AD203B41FA5}">
                      <a16:colId xmlns:a16="http://schemas.microsoft.com/office/drawing/2014/main" val="1914163034"/>
                    </a:ext>
                  </a:extLst>
                </a:gridCol>
                <a:gridCol w="914400">
                  <a:extLst>
                    <a:ext uri="{9D8B030D-6E8A-4147-A177-3AD203B41FA5}">
                      <a16:colId xmlns:a16="http://schemas.microsoft.com/office/drawing/2014/main" val="2709666951"/>
                    </a:ext>
                  </a:extLst>
                </a:gridCol>
              </a:tblGrid>
              <a:tr h="151995">
                <a:tc gridSpan="5">
                  <a:txBody>
                    <a:bodyPr/>
                    <a:lstStyle/>
                    <a:p>
                      <a:pPr>
                        <a:lnSpc>
                          <a:spcPct val="107000"/>
                        </a:lnSpc>
                        <a:spcAft>
                          <a:spcPts val="800"/>
                        </a:spcAft>
                      </a:pPr>
                      <a:r>
                        <a:rPr lang="fr-FR" sz="800" dirty="0">
                          <a:effectLst/>
                          <a:latin typeface="Gotham Book" panose="02000604040000020004" pitchFamily="50" charset="0"/>
                        </a:rPr>
                        <a:t>MATERNITÉ - GARANTIE VALABLE APRÈS 12 MOIS D’ADHÉSION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solidFill>
                      <a:srgbClr val="E5004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14339630"/>
                  </a:ext>
                </a:extLst>
              </a:tr>
              <a:tr h="470019">
                <a:tc>
                  <a:txBody>
                    <a:bodyPr/>
                    <a:lstStyle/>
                    <a:p>
                      <a:pPr>
                        <a:lnSpc>
                          <a:spcPct val="107000"/>
                        </a:lnSpc>
                        <a:spcAft>
                          <a:spcPts val="800"/>
                        </a:spcAft>
                      </a:pPr>
                      <a:r>
                        <a:rPr lang="fr-FR" sz="800" dirty="0">
                          <a:effectLst/>
                          <a:latin typeface="Gotham Book" panose="02000604040000020004" pitchFamily="50" charset="0"/>
                        </a:rPr>
                        <a:t>Accouchement normal, contrôles prénataux ou postnataux et frais d’accouchement y compris les complications pendant la grossesse survenant pendant les phases anténatales de la grossesse ou survenant à l’accouchement et requérant une procédure obstétrique reconnue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 20 000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40 000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70 000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70 000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3324422370"/>
                  </a:ext>
                </a:extLst>
              </a:tr>
              <a:tr h="629031">
                <a:tc>
                  <a:txBody>
                    <a:bodyPr/>
                    <a:lstStyle/>
                    <a:p>
                      <a:pPr>
                        <a:lnSpc>
                          <a:spcPct val="107000"/>
                        </a:lnSpc>
                        <a:spcAft>
                          <a:spcPts val="800"/>
                        </a:spcAft>
                      </a:pPr>
                      <a:r>
                        <a:rPr lang="fr-FR" sz="800" dirty="0">
                          <a:effectLst/>
                          <a:latin typeface="Gotham Book" panose="02000604040000020004" pitchFamily="50" charset="0"/>
                        </a:rPr>
                        <a:t>Accouchement avec césarienne médicalement justifiée couvert sous le régime hospitalier, contrôles prénataux ou postnataux et frais d’accouchement y compris les complications pendant la grossesse survenant pendant les phases anténatales de la grossesse ou survenant à l’accouchement et requérant une procédure obstétrique reconnue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0000"/>
                        </a:lnSpc>
                        <a:spcAft>
                          <a:spcPts val="0"/>
                        </a:spcAft>
                      </a:pPr>
                      <a:r>
                        <a:rPr lang="fr-FR" sz="800" dirty="0">
                          <a:effectLst/>
                          <a:latin typeface="Gotham Book" panose="02000604040000020004" pitchFamily="50" charset="0"/>
                        </a:rPr>
                        <a:t>100% </a:t>
                      </a:r>
                      <a:br>
                        <a:rPr lang="fr-FR" sz="800" dirty="0">
                          <a:effectLst/>
                          <a:latin typeface="Gotham Book" panose="02000604040000020004" pitchFamily="50" charset="0"/>
                        </a:rPr>
                      </a:br>
                      <a:r>
                        <a:rPr lang="fr-FR" sz="800" dirty="0">
                          <a:effectLst/>
                          <a:latin typeface="Gotham Book" panose="02000604040000020004" pitchFamily="50" charset="0"/>
                        </a:rPr>
                        <a:t>Plafond </a:t>
                      </a:r>
                    </a:p>
                    <a:p>
                      <a:pPr algn="ctr">
                        <a:lnSpc>
                          <a:spcPct val="100000"/>
                        </a:lnSpc>
                        <a:spcAft>
                          <a:spcPts val="0"/>
                        </a:spcAft>
                      </a:pPr>
                      <a:r>
                        <a:rPr lang="fr-FR" sz="800" dirty="0">
                          <a:effectLst/>
                          <a:latin typeface="Gotham Book" panose="02000604040000020004" pitchFamily="50" charset="0"/>
                        </a:rPr>
                        <a:t>70 000 DH</a:t>
                      </a:r>
                      <a:endParaRPr lang="fr-FR" sz="800" dirty="0">
                        <a:effectLst/>
                        <a:latin typeface="Gotham Book" panose="02000604040000020004" pitchFamily="50" charset="0"/>
                        <a:ea typeface="+mn-ea"/>
                        <a:cs typeface="Times New Roman" panose="02020603050405020304" pitchFamily="18" charset="0"/>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70 000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70 000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70 000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3490745912"/>
                  </a:ext>
                </a:extLst>
              </a:tr>
              <a:tr h="629031">
                <a:tc>
                  <a:txBody>
                    <a:bodyPr/>
                    <a:lstStyle/>
                    <a:p>
                      <a:pPr>
                        <a:lnSpc>
                          <a:spcPct val="107000"/>
                        </a:lnSpc>
                        <a:spcAft>
                          <a:spcPts val="800"/>
                        </a:spcAft>
                      </a:pPr>
                      <a:r>
                        <a:rPr lang="fr-FR" sz="800" dirty="0">
                          <a:effectLst/>
                          <a:latin typeface="Gotham Book" panose="02000604040000020004" pitchFamily="50" charset="0"/>
                        </a:rPr>
                        <a:t>Prise en charge des nouveau-nés (y compris mise en couveuse) : Traitement en tant que patient hospitalisé pour une condition médicale aiguë et les frais associés, dont les symptômes se manifestant à la naissance ou dans les 90 jours après la naissance pour une période maximum de 45 jours.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100 000 DH </a:t>
                      </a:r>
                      <a:br>
                        <a:rPr lang="fr-FR" sz="800" kern="1200" dirty="0">
                          <a:solidFill>
                            <a:schemeClr val="dk1"/>
                          </a:solidFill>
                          <a:effectLst/>
                          <a:latin typeface="Gotham Book" panose="02000604040000020004" pitchFamily="50" charset="0"/>
                        </a:rPr>
                      </a:b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150 000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250 000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100% </a:t>
                      </a:r>
                      <a:br>
                        <a:rPr lang="fr-FR" sz="800" kern="1200" dirty="0">
                          <a:solidFill>
                            <a:schemeClr val="dk1"/>
                          </a:solidFill>
                          <a:effectLst/>
                          <a:latin typeface="Gotham Book" panose="02000604040000020004" pitchFamily="50" charset="0"/>
                        </a:rPr>
                      </a:br>
                      <a:r>
                        <a:rPr lang="fr-FR" sz="800" kern="1200" dirty="0">
                          <a:solidFill>
                            <a:schemeClr val="dk1"/>
                          </a:solidFill>
                          <a:effectLst/>
                          <a:latin typeface="Gotham Book" panose="02000604040000020004" pitchFamily="50" charset="0"/>
                        </a:rPr>
                        <a:t>Plafond</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 450 000 DH</a:t>
                      </a:r>
                      <a:endParaRPr lang="fr-FR" sz="800" kern="1200" dirty="0">
                        <a:solidFill>
                          <a:schemeClr val="dk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223852696"/>
                  </a:ext>
                </a:extLst>
              </a:tr>
            </a:tbl>
          </a:graphicData>
        </a:graphic>
      </p:graphicFrame>
    </p:spTree>
    <p:extLst>
      <p:ext uri="{BB962C8B-B14F-4D97-AF65-F5344CB8AC3E}">
        <p14:creationId xmlns:p14="http://schemas.microsoft.com/office/powerpoint/2010/main" val="165129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34">
            <a:extLst>
              <a:ext uri="{FF2B5EF4-FFF2-40B4-BE49-F238E27FC236}">
                <a16:creationId xmlns:a16="http://schemas.microsoft.com/office/drawing/2014/main" id="{81D1EAE4-9D88-74D7-30E6-56262ECE807C}"/>
              </a:ext>
            </a:extLst>
          </p:cNvPr>
          <p:cNvPicPr>
            <a:picLocks noChangeAspect="1"/>
          </p:cNvPicPr>
          <p:nvPr/>
        </p:nvPicPr>
        <p:blipFill>
          <a:blip r:embed="rId2">
            <a:alphaModFix amt="20000"/>
          </a:blip>
          <a:stretch>
            <a:fillRect/>
          </a:stretch>
        </p:blipFill>
        <p:spPr>
          <a:xfrm>
            <a:off x="-916347" y="2540508"/>
            <a:ext cx="11821668" cy="8390211"/>
          </a:xfrm>
          <a:prstGeom prst="rect">
            <a:avLst/>
          </a:prstGeom>
        </p:spPr>
      </p:pic>
      <p:pic>
        <p:nvPicPr>
          <p:cNvPr id="16" name="Image 15">
            <a:extLst>
              <a:ext uri="{FF2B5EF4-FFF2-40B4-BE49-F238E27FC236}">
                <a16:creationId xmlns:a16="http://schemas.microsoft.com/office/drawing/2014/main" id="{5DE05C4A-09C1-4645-9659-04B14D3028C9}"/>
              </a:ext>
            </a:extLst>
          </p:cNvPr>
          <p:cNvPicPr>
            <a:picLocks noChangeAspect="1"/>
          </p:cNvPicPr>
          <p:nvPr/>
        </p:nvPicPr>
        <p:blipFill>
          <a:blip r:embed="rId3"/>
          <a:stretch>
            <a:fillRect/>
          </a:stretch>
        </p:blipFill>
        <p:spPr>
          <a:xfrm>
            <a:off x="4909820" y="9367520"/>
            <a:ext cx="1625600" cy="457200"/>
          </a:xfrm>
          <a:prstGeom prst="rect">
            <a:avLst/>
          </a:prstGeom>
        </p:spPr>
      </p:pic>
      <p:sp>
        <p:nvSpPr>
          <p:cNvPr id="29" name="ZoneTexte 28">
            <a:extLst>
              <a:ext uri="{FF2B5EF4-FFF2-40B4-BE49-F238E27FC236}">
                <a16:creationId xmlns:a16="http://schemas.microsoft.com/office/drawing/2014/main" id="{C4C59424-DA42-E386-47A7-46778C66EE6A}"/>
              </a:ext>
            </a:extLst>
          </p:cNvPr>
          <p:cNvSpPr txBox="1"/>
          <p:nvPr/>
        </p:nvSpPr>
        <p:spPr>
          <a:xfrm>
            <a:off x="2751931" y="310024"/>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1</a:t>
            </a:r>
          </a:p>
          <a:p>
            <a:pPr algn="ctr"/>
            <a:r>
              <a:rPr lang="fr-FR" sz="800" b="1" dirty="0">
                <a:solidFill>
                  <a:srgbClr val="0574BC"/>
                </a:solidFill>
                <a:latin typeface="Gotham Book" panose="02000604040000020004" pitchFamily="50" charset="0"/>
                <a:cs typeface="Calibri Light" panose="020F0302020204030204" pitchFamily="34" charset="0"/>
              </a:rPr>
              <a:t>1 000 000 DH</a:t>
            </a:r>
            <a:endParaRPr lang="fr-FR" sz="800" dirty="0">
              <a:solidFill>
                <a:srgbClr val="0574BC"/>
              </a:solidFill>
              <a:latin typeface="Gotham Book" panose="02000604040000020004" pitchFamily="50" charset="0"/>
            </a:endParaRPr>
          </a:p>
        </p:txBody>
      </p:sp>
      <p:sp>
        <p:nvSpPr>
          <p:cNvPr id="31" name="ZoneTexte 30">
            <a:extLst>
              <a:ext uri="{FF2B5EF4-FFF2-40B4-BE49-F238E27FC236}">
                <a16:creationId xmlns:a16="http://schemas.microsoft.com/office/drawing/2014/main" id="{ECFD5381-B5D5-6BFD-C607-972C699777B3}"/>
              </a:ext>
            </a:extLst>
          </p:cNvPr>
          <p:cNvSpPr txBox="1"/>
          <p:nvPr/>
        </p:nvSpPr>
        <p:spPr>
          <a:xfrm>
            <a:off x="3752056" y="311500"/>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2</a:t>
            </a:r>
          </a:p>
          <a:p>
            <a:pPr algn="ctr"/>
            <a:r>
              <a:rPr lang="fr-FR" sz="800" b="1" dirty="0">
                <a:solidFill>
                  <a:srgbClr val="0574BC"/>
                </a:solidFill>
                <a:latin typeface="Gotham Book" panose="02000604040000020004" pitchFamily="50" charset="0"/>
                <a:cs typeface="Calibri Light" panose="020F0302020204030204" pitchFamily="34" charset="0"/>
              </a:rPr>
              <a:t>2 500 000 DH</a:t>
            </a:r>
            <a:endParaRPr lang="fr-FR" sz="800" dirty="0">
              <a:solidFill>
                <a:srgbClr val="0574BC"/>
              </a:solidFill>
              <a:latin typeface="Gotham Book" panose="02000604040000020004" pitchFamily="50" charset="0"/>
            </a:endParaRPr>
          </a:p>
        </p:txBody>
      </p:sp>
      <p:sp>
        <p:nvSpPr>
          <p:cNvPr id="33" name="ZoneTexte 32">
            <a:extLst>
              <a:ext uri="{FF2B5EF4-FFF2-40B4-BE49-F238E27FC236}">
                <a16:creationId xmlns:a16="http://schemas.microsoft.com/office/drawing/2014/main" id="{12D8DF3A-8DF8-0930-9ABA-753381C1F6F3}"/>
              </a:ext>
            </a:extLst>
          </p:cNvPr>
          <p:cNvSpPr txBox="1"/>
          <p:nvPr/>
        </p:nvSpPr>
        <p:spPr>
          <a:xfrm>
            <a:off x="4622800" y="311501"/>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3</a:t>
            </a:r>
          </a:p>
          <a:p>
            <a:pPr algn="ctr"/>
            <a:r>
              <a:rPr lang="fr-FR" sz="800" b="1" dirty="0">
                <a:solidFill>
                  <a:srgbClr val="0574BC"/>
                </a:solidFill>
                <a:latin typeface="Gotham Book" panose="02000604040000020004" pitchFamily="50" charset="0"/>
                <a:cs typeface="Calibri Light" panose="020F0302020204030204" pitchFamily="34" charset="0"/>
              </a:rPr>
              <a:t>5 000 000 DH</a:t>
            </a:r>
            <a:endParaRPr lang="fr-FR" sz="800" dirty="0">
              <a:solidFill>
                <a:srgbClr val="0574BC"/>
              </a:solidFill>
              <a:latin typeface="Gotham Book" panose="02000604040000020004" pitchFamily="50" charset="0"/>
            </a:endParaRPr>
          </a:p>
        </p:txBody>
      </p:sp>
      <p:sp>
        <p:nvSpPr>
          <p:cNvPr id="40" name="ZoneTexte 39">
            <a:extLst>
              <a:ext uri="{FF2B5EF4-FFF2-40B4-BE49-F238E27FC236}">
                <a16:creationId xmlns:a16="http://schemas.microsoft.com/office/drawing/2014/main" id="{B8FC6985-CCAD-180F-FEFE-A2E80BFD4275}"/>
              </a:ext>
            </a:extLst>
          </p:cNvPr>
          <p:cNvSpPr txBox="1"/>
          <p:nvPr/>
        </p:nvSpPr>
        <p:spPr>
          <a:xfrm>
            <a:off x="5462587" y="311501"/>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4</a:t>
            </a:r>
          </a:p>
          <a:p>
            <a:pPr algn="ctr"/>
            <a:r>
              <a:rPr lang="fr-FR" sz="800" b="1" dirty="0">
                <a:solidFill>
                  <a:srgbClr val="0574BC"/>
                </a:solidFill>
                <a:latin typeface="Gotham Book" panose="02000604040000020004" pitchFamily="50" charset="0"/>
                <a:cs typeface="Calibri Light" panose="020F0302020204030204" pitchFamily="34" charset="0"/>
              </a:rPr>
              <a:t>7 500 000 DH</a:t>
            </a:r>
            <a:endParaRPr lang="fr-FR" sz="800" dirty="0">
              <a:solidFill>
                <a:srgbClr val="0574BC"/>
              </a:solidFill>
              <a:latin typeface="Gotham Book" panose="02000604040000020004" pitchFamily="50" charset="0"/>
            </a:endParaRPr>
          </a:p>
        </p:txBody>
      </p:sp>
      <p:graphicFrame>
        <p:nvGraphicFramePr>
          <p:cNvPr id="2" name="Tableau 1">
            <a:extLst>
              <a:ext uri="{FF2B5EF4-FFF2-40B4-BE49-F238E27FC236}">
                <a16:creationId xmlns:a16="http://schemas.microsoft.com/office/drawing/2014/main" id="{6FD5854F-B954-91F3-B566-6991A884B381}"/>
              </a:ext>
            </a:extLst>
          </p:cNvPr>
          <p:cNvGraphicFramePr>
            <a:graphicFrameLocks noGrp="1"/>
          </p:cNvGraphicFramePr>
          <p:nvPr>
            <p:extLst>
              <p:ext uri="{D42A27DB-BD31-4B8C-83A1-F6EECF244321}">
                <p14:modId xmlns:p14="http://schemas.microsoft.com/office/powerpoint/2010/main" val="3808023231"/>
              </p:ext>
            </p:extLst>
          </p:nvPr>
        </p:nvGraphicFramePr>
        <p:xfrm>
          <a:off x="331786" y="616267"/>
          <a:ext cx="6145214" cy="736346"/>
        </p:xfrm>
        <a:graphic>
          <a:graphicData uri="http://schemas.openxmlformats.org/drawingml/2006/table">
            <a:tbl>
              <a:tblPr firstRow="1" firstCol="1" bandRow="1">
                <a:tableStyleId>{5C22544A-7EE6-4342-B048-85BDC9FD1C3A}</a:tableStyleId>
              </a:tblPr>
              <a:tblGrid>
                <a:gridCol w="2516189">
                  <a:extLst>
                    <a:ext uri="{9D8B030D-6E8A-4147-A177-3AD203B41FA5}">
                      <a16:colId xmlns:a16="http://schemas.microsoft.com/office/drawing/2014/main" val="1438791493"/>
                    </a:ext>
                  </a:extLst>
                </a:gridCol>
                <a:gridCol w="895350">
                  <a:extLst>
                    <a:ext uri="{9D8B030D-6E8A-4147-A177-3AD203B41FA5}">
                      <a16:colId xmlns:a16="http://schemas.microsoft.com/office/drawing/2014/main" val="3518844732"/>
                    </a:ext>
                  </a:extLst>
                </a:gridCol>
                <a:gridCol w="885825">
                  <a:extLst>
                    <a:ext uri="{9D8B030D-6E8A-4147-A177-3AD203B41FA5}">
                      <a16:colId xmlns:a16="http://schemas.microsoft.com/office/drawing/2014/main" val="1913476127"/>
                    </a:ext>
                  </a:extLst>
                </a:gridCol>
                <a:gridCol w="933450">
                  <a:extLst>
                    <a:ext uri="{9D8B030D-6E8A-4147-A177-3AD203B41FA5}">
                      <a16:colId xmlns:a16="http://schemas.microsoft.com/office/drawing/2014/main" val="1914163034"/>
                    </a:ext>
                  </a:extLst>
                </a:gridCol>
                <a:gridCol w="914400">
                  <a:extLst>
                    <a:ext uri="{9D8B030D-6E8A-4147-A177-3AD203B41FA5}">
                      <a16:colId xmlns:a16="http://schemas.microsoft.com/office/drawing/2014/main" val="2709666951"/>
                    </a:ext>
                  </a:extLst>
                </a:gridCol>
              </a:tblGrid>
              <a:tr h="151995">
                <a:tc gridSpan="5">
                  <a:txBody>
                    <a:bodyPr/>
                    <a:lstStyle/>
                    <a:p>
                      <a:pPr>
                        <a:lnSpc>
                          <a:spcPct val="107000"/>
                        </a:lnSpc>
                        <a:spcAft>
                          <a:spcPts val="800"/>
                        </a:spcAft>
                      </a:pPr>
                      <a:r>
                        <a:rPr lang="fr-FR" sz="800" dirty="0">
                          <a:effectLst/>
                          <a:latin typeface="Gotham Book" panose="02000604040000020004" pitchFamily="50" charset="0"/>
                        </a:rPr>
                        <a:t>MATERNITÉ - GARANTIE VALABLE APRÈS 12 MOIS D’ADHÉSION</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solidFill>
                      <a:srgbClr val="E5004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714339630"/>
                  </a:ext>
                </a:extLst>
              </a:tr>
              <a:tr h="422426">
                <a:tc>
                  <a:txBody>
                    <a:bodyPr/>
                    <a:lstStyle/>
                    <a:p>
                      <a:pPr>
                        <a:lnSpc>
                          <a:spcPct val="107000"/>
                        </a:lnSpc>
                        <a:spcAft>
                          <a:spcPts val="800"/>
                        </a:spcAft>
                      </a:pPr>
                      <a:r>
                        <a:rPr lang="fr-FR" sz="800" b="1" kern="1200" dirty="0">
                          <a:solidFill>
                            <a:schemeClr val="lt1"/>
                          </a:solidFill>
                          <a:effectLst/>
                          <a:latin typeface="Gotham Book" panose="02000604040000020004" pitchFamily="50" charset="0"/>
                          <a:ea typeface="+mn-ea"/>
                          <a:cs typeface="+mn-cs"/>
                        </a:rPr>
                        <a:t>Fausses couches accidentelles</a:t>
                      </a: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100% </a:t>
                      </a:r>
                      <a:br>
                        <a:rPr lang="fr-FR" sz="800" kern="1200" dirty="0">
                          <a:solidFill>
                            <a:schemeClr val="dk1"/>
                          </a:solidFill>
                          <a:effectLst/>
                          <a:latin typeface="Gotham Book" panose="02000604040000020004" pitchFamily="50" charset="0"/>
                          <a:ea typeface="+mn-ea"/>
                          <a:cs typeface="+mn-cs"/>
                        </a:rPr>
                      </a:br>
                      <a:r>
                        <a:rPr lang="fr-FR" sz="800" kern="1200" dirty="0">
                          <a:solidFill>
                            <a:schemeClr val="dk1"/>
                          </a:solidFill>
                          <a:effectLst/>
                          <a:latin typeface="Gotham Book" panose="02000604040000020004" pitchFamily="50" charset="0"/>
                          <a:ea typeface="+mn-ea"/>
                          <a:cs typeface="+mn-cs"/>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20 000 DH</a:t>
                      </a: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100% </a:t>
                      </a:r>
                      <a:br>
                        <a:rPr lang="fr-FR" sz="800" kern="1200" dirty="0">
                          <a:solidFill>
                            <a:schemeClr val="dk1"/>
                          </a:solidFill>
                          <a:effectLst/>
                          <a:latin typeface="Gotham Book" panose="02000604040000020004" pitchFamily="50" charset="0"/>
                          <a:ea typeface="+mn-ea"/>
                          <a:cs typeface="+mn-cs"/>
                        </a:rPr>
                      </a:br>
                      <a:r>
                        <a:rPr lang="fr-FR" sz="800" kern="1200" dirty="0">
                          <a:solidFill>
                            <a:schemeClr val="dk1"/>
                          </a:solidFill>
                          <a:effectLst/>
                          <a:latin typeface="Gotham Book" panose="02000604040000020004" pitchFamily="50" charset="0"/>
                          <a:ea typeface="+mn-ea"/>
                          <a:cs typeface="+mn-cs"/>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50 000 DH</a:t>
                      </a: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100% </a:t>
                      </a:r>
                      <a:br>
                        <a:rPr lang="fr-FR" sz="800" kern="1200" dirty="0">
                          <a:solidFill>
                            <a:schemeClr val="dk1"/>
                          </a:solidFill>
                          <a:effectLst/>
                          <a:latin typeface="Gotham Book" panose="02000604040000020004" pitchFamily="50" charset="0"/>
                          <a:ea typeface="+mn-ea"/>
                          <a:cs typeface="+mn-cs"/>
                        </a:rPr>
                      </a:br>
                      <a:r>
                        <a:rPr lang="fr-FR" sz="800" kern="1200" dirty="0">
                          <a:solidFill>
                            <a:schemeClr val="dk1"/>
                          </a:solidFill>
                          <a:effectLst/>
                          <a:latin typeface="Gotham Book" panose="02000604040000020004" pitchFamily="50" charset="0"/>
                          <a:ea typeface="+mn-ea"/>
                          <a:cs typeface="+mn-cs"/>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100 000 DH</a:t>
                      </a: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100% </a:t>
                      </a:r>
                      <a:br>
                        <a:rPr lang="fr-FR" sz="800" kern="1200" dirty="0">
                          <a:solidFill>
                            <a:schemeClr val="dk1"/>
                          </a:solidFill>
                          <a:effectLst/>
                          <a:latin typeface="Gotham Book" panose="02000604040000020004" pitchFamily="50" charset="0"/>
                          <a:ea typeface="+mn-ea"/>
                          <a:cs typeface="+mn-cs"/>
                        </a:rPr>
                      </a:br>
                      <a:r>
                        <a:rPr lang="fr-FR" sz="800" kern="1200" dirty="0">
                          <a:solidFill>
                            <a:schemeClr val="dk1"/>
                          </a:solidFill>
                          <a:effectLst/>
                          <a:latin typeface="Gotham Book" panose="02000604040000020004" pitchFamily="50" charset="0"/>
                          <a:ea typeface="+mn-ea"/>
                          <a:cs typeface="+mn-cs"/>
                        </a:rPr>
                        <a:t>Plafond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200 000 DH</a:t>
                      </a:r>
                    </a:p>
                  </a:txBody>
                  <a:tcPr marL="36116" marR="36116" marT="0" marB="0"/>
                </a:tc>
                <a:extLst>
                  <a:ext uri="{0D108BD9-81ED-4DB2-BD59-A6C34878D82A}">
                    <a16:rowId xmlns:a16="http://schemas.microsoft.com/office/drawing/2014/main" val="3490745912"/>
                  </a:ext>
                </a:extLst>
              </a:tr>
              <a:tr h="161925">
                <a:tc>
                  <a:txBody>
                    <a:bodyPr/>
                    <a:lstStyle/>
                    <a:p>
                      <a:pPr>
                        <a:lnSpc>
                          <a:spcPct val="107000"/>
                        </a:lnSpc>
                        <a:spcAft>
                          <a:spcPts val="800"/>
                        </a:spcAft>
                      </a:pPr>
                      <a:r>
                        <a:rPr lang="fr-FR" sz="800" b="1" kern="1200" dirty="0">
                          <a:solidFill>
                            <a:schemeClr val="lt1"/>
                          </a:solidFill>
                          <a:effectLst/>
                          <a:latin typeface="Gotham Book" panose="02000604040000020004" pitchFamily="50" charset="0"/>
                          <a:ea typeface="+mn-ea"/>
                          <a:cs typeface="+mn-cs"/>
                        </a:rPr>
                        <a:t>Curetages thérapeutiques</a:t>
                      </a:r>
                    </a:p>
                  </a:txBody>
                  <a:tcPr marL="36116" marR="36116" marT="0" marB="0"/>
                </a:tc>
                <a:tc>
                  <a:txBody>
                    <a:bodyPr/>
                    <a:lstStyle/>
                    <a:p>
                      <a:pPr algn="ctr">
                        <a:lnSpc>
                          <a:spcPct val="107000"/>
                        </a:lnSpc>
                        <a:spcAft>
                          <a:spcPts val="800"/>
                        </a:spcAft>
                      </a:pPr>
                      <a:r>
                        <a:rPr lang="fr-FR" sz="800" kern="1200" dirty="0">
                          <a:solidFill>
                            <a:schemeClr val="dk1"/>
                          </a:solidFill>
                          <a:effectLst/>
                          <a:latin typeface="Gotham Book" panose="02000604040000020004" pitchFamily="50" charset="0"/>
                          <a:ea typeface="+mn-ea"/>
                          <a:cs typeface="+mn-cs"/>
                        </a:rPr>
                        <a:t>100%</a:t>
                      </a:r>
                    </a:p>
                  </a:txBody>
                  <a:tcPr marL="36116" marR="36116" marT="0" marB="0"/>
                </a:tc>
                <a:tc>
                  <a:txBody>
                    <a:bodyPr/>
                    <a:lstStyle/>
                    <a:p>
                      <a:pPr algn="ctr">
                        <a:lnSpc>
                          <a:spcPct val="107000"/>
                        </a:lnSpc>
                        <a:spcAft>
                          <a:spcPts val="800"/>
                        </a:spcAft>
                      </a:pPr>
                      <a:r>
                        <a:rPr lang="fr-FR" sz="800" kern="1200" dirty="0">
                          <a:solidFill>
                            <a:schemeClr val="dk1"/>
                          </a:solidFill>
                          <a:effectLst/>
                          <a:latin typeface="Gotham Book" panose="02000604040000020004" pitchFamily="50" charset="0"/>
                          <a:ea typeface="+mn-ea"/>
                          <a:cs typeface="+mn-cs"/>
                        </a:rPr>
                        <a:t>100%</a:t>
                      </a:r>
                    </a:p>
                  </a:txBody>
                  <a:tcPr marL="36116" marR="36116" marT="0" marB="0"/>
                </a:tc>
                <a:tc>
                  <a:txBody>
                    <a:bodyPr/>
                    <a:lstStyle/>
                    <a:p>
                      <a:pPr algn="ctr">
                        <a:lnSpc>
                          <a:spcPct val="107000"/>
                        </a:lnSpc>
                        <a:spcAft>
                          <a:spcPts val="800"/>
                        </a:spcAft>
                      </a:pPr>
                      <a:r>
                        <a:rPr lang="fr-FR" sz="800" kern="1200" dirty="0">
                          <a:solidFill>
                            <a:schemeClr val="dk1"/>
                          </a:solidFill>
                          <a:effectLst/>
                          <a:latin typeface="Gotham Book" panose="02000604040000020004" pitchFamily="50" charset="0"/>
                          <a:ea typeface="+mn-ea"/>
                          <a:cs typeface="+mn-cs"/>
                        </a:rPr>
                        <a:t>100%</a:t>
                      </a:r>
                    </a:p>
                  </a:txBody>
                  <a:tcPr marL="36116" marR="36116" marT="0" marB="0"/>
                </a:tc>
                <a:tc>
                  <a:txBody>
                    <a:bodyPr/>
                    <a:lstStyle/>
                    <a:p>
                      <a:pPr algn="ctr">
                        <a:lnSpc>
                          <a:spcPct val="107000"/>
                        </a:lnSpc>
                        <a:spcAft>
                          <a:spcPts val="800"/>
                        </a:spcAft>
                      </a:pPr>
                      <a:r>
                        <a:rPr lang="fr-FR" sz="800" kern="1200" dirty="0">
                          <a:solidFill>
                            <a:schemeClr val="dk1"/>
                          </a:solidFill>
                          <a:effectLst/>
                          <a:latin typeface="Gotham Book" panose="02000604040000020004" pitchFamily="50" charset="0"/>
                          <a:ea typeface="+mn-ea"/>
                          <a:cs typeface="+mn-cs"/>
                        </a:rPr>
                        <a:t>100%</a:t>
                      </a:r>
                    </a:p>
                  </a:txBody>
                  <a:tcPr marL="36116" marR="36116" marT="0" marB="0"/>
                </a:tc>
                <a:extLst>
                  <a:ext uri="{0D108BD9-81ED-4DB2-BD59-A6C34878D82A}">
                    <a16:rowId xmlns:a16="http://schemas.microsoft.com/office/drawing/2014/main" val="3168985087"/>
                  </a:ext>
                </a:extLst>
              </a:tr>
            </a:tbl>
          </a:graphicData>
        </a:graphic>
      </p:graphicFrame>
      <p:graphicFrame>
        <p:nvGraphicFramePr>
          <p:cNvPr id="3" name="Tableau 2">
            <a:extLst>
              <a:ext uri="{FF2B5EF4-FFF2-40B4-BE49-F238E27FC236}">
                <a16:creationId xmlns:a16="http://schemas.microsoft.com/office/drawing/2014/main" id="{F5E04598-514D-A305-E250-82EB04FDD0D0}"/>
              </a:ext>
            </a:extLst>
          </p:cNvPr>
          <p:cNvGraphicFramePr>
            <a:graphicFrameLocks noGrp="1"/>
          </p:cNvGraphicFramePr>
          <p:nvPr>
            <p:extLst>
              <p:ext uri="{D42A27DB-BD31-4B8C-83A1-F6EECF244321}">
                <p14:modId xmlns:p14="http://schemas.microsoft.com/office/powerpoint/2010/main" val="724773539"/>
              </p:ext>
            </p:extLst>
          </p:nvPr>
        </p:nvGraphicFramePr>
        <p:xfrm>
          <a:off x="331786" y="1981200"/>
          <a:ext cx="6145214" cy="3699981"/>
        </p:xfrm>
        <a:graphic>
          <a:graphicData uri="http://schemas.openxmlformats.org/drawingml/2006/table">
            <a:tbl>
              <a:tblPr firstRow="1" firstCol="1" bandRow="1">
                <a:tableStyleId>{5C22544A-7EE6-4342-B048-85BDC9FD1C3A}</a:tableStyleId>
              </a:tblPr>
              <a:tblGrid>
                <a:gridCol w="2525714">
                  <a:extLst>
                    <a:ext uri="{9D8B030D-6E8A-4147-A177-3AD203B41FA5}">
                      <a16:colId xmlns:a16="http://schemas.microsoft.com/office/drawing/2014/main" val="3645329729"/>
                    </a:ext>
                  </a:extLst>
                </a:gridCol>
                <a:gridCol w="885825">
                  <a:extLst>
                    <a:ext uri="{9D8B030D-6E8A-4147-A177-3AD203B41FA5}">
                      <a16:colId xmlns:a16="http://schemas.microsoft.com/office/drawing/2014/main" val="4143548923"/>
                    </a:ext>
                  </a:extLst>
                </a:gridCol>
                <a:gridCol w="885825">
                  <a:extLst>
                    <a:ext uri="{9D8B030D-6E8A-4147-A177-3AD203B41FA5}">
                      <a16:colId xmlns:a16="http://schemas.microsoft.com/office/drawing/2014/main" val="3056315054"/>
                    </a:ext>
                  </a:extLst>
                </a:gridCol>
                <a:gridCol w="962025">
                  <a:extLst>
                    <a:ext uri="{9D8B030D-6E8A-4147-A177-3AD203B41FA5}">
                      <a16:colId xmlns:a16="http://schemas.microsoft.com/office/drawing/2014/main" val="309669489"/>
                    </a:ext>
                  </a:extLst>
                </a:gridCol>
                <a:gridCol w="885825">
                  <a:extLst>
                    <a:ext uri="{9D8B030D-6E8A-4147-A177-3AD203B41FA5}">
                      <a16:colId xmlns:a16="http://schemas.microsoft.com/office/drawing/2014/main" val="2719741983"/>
                    </a:ext>
                  </a:extLst>
                </a:gridCol>
              </a:tblGrid>
              <a:tr h="151995">
                <a:tc gridSpan="5">
                  <a:txBody>
                    <a:bodyPr/>
                    <a:lstStyle/>
                    <a:p>
                      <a:pPr>
                        <a:lnSpc>
                          <a:spcPct val="107000"/>
                        </a:lnSpc>
                        <a:spcAft>
                          <a:spcPts val="800"/>
                        </a:spcAft>
                      </a:pPr>
                      <a:r>
                        <a:rPr lang="fr-FR" sz="800" dirty="0">
                          <a:effectLst/>
                          <a:latin typeface="Gotham Book" panose="02000604040000020004" pitchFamily="50" charset="0"/>
                        </a:rPr>
                        <a:t>ASSISTANCE MEDICALE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solidFill>
                      <a:srgbClr val="E5004E"/>
                    </a:solidFill>
                  </a:tcPr>
                </a:tc>
                <a:tc hMerge="1">
                  <a:txBody>
                    <a:bodyPr/>
                    <a:lstStyle/>
                    <a:p>
                      <a:pPr algn="ctr">
                        <a:lnSpc>
                          <a:spcPct val="107000"/>
                        </a:lnSpc>
                        <a:spcAft>
                          <a:spcPts val="800"/>
                        </a:spcAft>
                      </a:pPr>
                      <a:endParaRPr lang="fr-FR" sz="1200" dirty="0">
                        <a:effectLst/>
                        <a:latin typeface="+mj-lt"/>
                        <a:ea typeface="Calibri" panose="020F0502020204030204" pitchFamily="34" charset="0"/>
                        <a:cs typeface="Times New Roman" panose="02020603050405020304" pitchFamily="18" charset="0"/>
                      </a:endParaRPr>
                    </a:p>
                  </a:txBody>
                  <a:tcPr marL="44450" marR="44450"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082075556"/>
                  </a:ext>
                </a:extLst>
              </a:tr>
              <a:tr h="0">
                <a:tc>
                  <a:txBody>
                    <a:bodyPr/>
                    <a:lstStyle/>
                    <a:p>
                      <a:pPr>
                        <a:lnSpc>
                          <a:spcPct val="107000"/>
                        </a:lnSpc>
                        <a:spcAft>
                          <a:spcPts val="800"/>
                        </a:spcAft>
                      </a:pPr>
                      <a:r>
                        <a:rPr lang="fr-FR" sz="800" dirty="0">
                          <a:effectLst/>
                          <a:latin typeface="Gotham Book" panose="02000604040000020004" pitchFamily="50" charset="0"/>
                          <a:ea typeface="Calibri" panose="020F0502020204030204" pitchFamily="34" charset="0"/>
                          <a:cs typeface="Times New Roman" panose="02020603050405020304" pitchFamily="18" charset="0"/>
                        </a:rPr>
                        <a:t>Organisation de l'admission et facilité d'accès à l'unité hospitalière</a:t>
                      </a:r>
                    </a:p>
                  </a:txBody>
                  <a:tcPr marL="36116" marR="36116" marT="0" marB="0"/>
                </a:tc>
                <a:tc gridSpan="4">
                  <a:txBody>
                    <a:bodyPr/>
                    <a:lstStyle/>
                    <a:p>
                      <a:pPr algn="ctr">
                        <a:lnSpc>
                          <a:spcPct val="107000"/>
                        </a:lnSpc>
                        <a:spcAft>
                          <a:spcPts val="800"/>
                        </a:spcAft>
                      </a:pPr>
                      <a:r>
                        <a:rPr lang="fr-FR" sz="800" dirty="0">
                          <a:effectLst/>
                          <a:latin typeface="Gotham Book" panose="02000604040000020004" pitchFamily="50" charset="0"/>
                          <a:ea typeface="Calibri" panose="020F0502020204030204" pitchFamily="34" charset="0"/>
                          <a:cs typeface="Times New Roman" panose="02020603050405020304" pitchFamily="18" charset="0"/>
                        </a:rPr>
                        <a:t>30 000 DH</a:t>
                      </a:r>
                    </a:p>
                  </a:txBody>
                  <a:tcPr marL="36116" marR="36116" marT="0" marB="0"/>
                </a:tc>
                <a:tc hMerge="1">
                  <a:txBody>
                    <a:bodyPr/>
                    <a:lstStyle/>
                    <a:p>
                      <a:pPr marL="0" marR="0" lvl="0" indent="0" algn="ctr" defTabSz="685800" rtl="0" eaLnBrk="1" fontAlgn="auto" latinLnBrk="0" hangingPunct="1">
                        <a:lnSpc>
                          <a:spcPct val="107000"/>
                        </a:lnSpc>
                        <a:spcBef>
                          <a:spcPts val="0"/>
                        </a:spcBef>
                        <a:spcAft>
                          <a:spcPts val="800"/>
                        </a:spcAft>
                        <a:buClrTx/>
                        <a:buSzTx/>
                        <a:buFontTx/>
                        <a:buNone/>
                        <a:tabLst/>
                        <a:defRPr/>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marL="0" marR="0" lvl="0" indent="0" algn="ctr" defTabSz="685800" rtl="0" eaLnBrk="1" fontAlgn="auto" latinLnBrk="0" hangingPunct="1">
                        <a:lnSpc>
                          <a:spcPct val="107000"/>
                        </a:lnSpc>
                        <a:spcBef>
                          <a:spcPts val="0"/>
                        </a:spcBef>
                        <a:spcAft>
                          <a:spcPts val="800"/>
                        </a:spcAft>
                        <a:buClrTx/>
                        <a:buSzTx/>
                        <a:buFontTx/>
                        <a:buNone/>
                        <a:tabLst/>
                        <a:defRPr/>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1832014627"/>
                  </a:ext>
                </a:extLst>
              </a:tr>
              <a:tr h="0">
                <a:tc>
                  <a:txBody>
                    <a:bodyPr/>
                    <a:lstStyle/>
                    <a:p>
                      <a:pPr>
                        <a:lnSpc>
                          <a:spcPct val="107000"/>
                        </a:lnSpc>
                        <a:spcAft>
                          <a:spcPts val="800"/>
                        </a:spcAft>
                      </a:pPr>
                      <a:r>
                        <a:rPr lang="fr-FR" sz="800" dirty="0">
                          <a:effectLst/>
                          <a:latin typeface="Gotham Book" panose="02000604040000020004" pitchFamily="50" charset="0"/>
                        </a:rPr>
                        <a:t>Transport sanitaire au Maroc et à l'étranger en cas d'urgence médicale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gridSpan="4">
                  <a:txBody>
                    <a:bodyPr/>
                    <a:lstStyle/>
                    <a:p>
                      <a:pPr algn="ctr">
                        <a:lnSpc>
                          <a:spcPct val="107000"/>
                        </a:lnSpc>
                        <a:spcAft>
                          <a:spcPts val="800"/>
                        </a:spcAft>
                      </a:pPr>
                      <a:r>
                        <a:rPr lang="fr-FR" sz="800" dirty="0">
                          <a:effectLst/>
                          <a:latin typeface="Gotham Book" panose="02000604040000020004" pitchFamily="50" charset="0"/>
                        </a:rPr>
                        <a:t>Transport urbain, transport interurbain, transport sanitaire au Maroc vers l'étranger </a:t>
                      </a:r>
                      <a:endParaRPr lang="fr-FR" sz="800" dirty="0">
                        <a:effectLst/>
                        <a:latin typeface="Gotham Book" panose="02000604040000020004" pitchFamily="50"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3426491149"/>
                  </a:ext>
                </a:extLst>
              </a:tr>
              <a:tr h="0">
                <a:tc>
                  <a:txBody>
                    <a:bodyPr/>
                    <a:lstStyle/>
                    <a:p>
                      <a:pPr>
                        <a:lnSpc>
                          <a:spcPct val="107000"/>
                        </a:lnSpc>
                        <a:spcAft>
                          <a:spcPts val="800"/>
                        </a:spcAft>
                      </a:pPr>
                      <a:r>
                        <a:rPr lang="fr-FR" sz="800" dirty="0">
                          <a:effectLst/>
                          <a:latin typeface="Gotham Book" panose="02000604040000020004" pitchFamily="50" charset="0"/>
                          <a:ea typeface="Calibri" panose="020F0502020204030204" pitchFamily="34" charset="0"/>
                          <a:cs typeface="Times New Roman" panose="02020603050405020304" pitchFamily="18" charset="0"/>
                        </a:rPr>
                        <a:t>Prise en charge du retour au domicile ou au lieu de séjour de la personne assurée hospitalisée en urgence et en dehors des hospitalisations programmées, et ce, par le moyen le plus approprié</a:t>
                      </a:r>
                    </a:p>
                  </a:txBody>
                  <a:tcPr marL="36116" marR="36116" marT="0" marB="0"/>
                </a:tc>
                <a:tc gridSpan="4">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Ambulance simple ou médicalisée.</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Avion de lignes régulières en place assise.</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ea typeface="+mn-ea"/>
                          <a:cs typeface="+mn-cs"/>
                        </a:rPr>
                        <a:t>Avion de lignes régulières en civière.</a:t>
                      </a:r>
                    </a:p>
                    <a:p>
                      <a:pPr marL="0" algn="ctr" defTabSz="685800" rtl="0" eaLnBrk="1" latinLnBrk="0" hangingPunct="1">
                        <a:lnSpc>
                          <a:spcPct val="100000"/>
                        </a:lnSpc>
                        <a:spcAft>
                          <a:spcPts val="0"/>
                        </a:spcAft>
                      </a:pPr>
                      <a:endParaRPr lang="fr-FR" sz="800" kern="1200" dirty="0">
                        <a:solidFill>
                          <a:schemeClr val="dk1"/>
                        </a:solidFill>
                        <a:effectLst/>
                        <a:latin typeface="Gotham Book" panose="02000604040000020004" pitchFamily="50" charset="0"/>
                        <a:ea typeface="+mn-ea"/>
                        <a:cs typeface="+mn-cs"/>
                      </a:endParaRPr>
                    </a:p>
                  </a:txBody>
                  <a:tcPr marL="36116" marR="36116" marT="0" marB="0"/>
                </a:tc>
                <a:tc hMerge="1">
                  <a:txBody>
                    <a:bodyPr/>
                    <a:lstStyle/>
                    <a:p>
                      <a:pPr marL="0" algn="ctr" defTabSz="685800" rtl="0" eaLnBrk="1" latinLnBrk="0" hangingPunct="1">
                        <a:lnSpc>
                          <a:spcPct val="100000"/>
                        </a:lnSpc>
                        <a:spcAft>
                          <a:spcPts val="0"/>
                        </a:spcAft>
                      </a:pPr>
                      <a:endParaRPr lang="fr-FR" sz="800" kern="1200" dirty="0">
                        <a:solidFill>
                          <a:schemeClr val="dk1"/>
                        </a:solidFill>
                        <a:effectLst/>
                        <a:latin typeface="Gotham Book" panose="02000604040000020004" pitchFamily="50" charset="0"/>
                        <a:ea typeface="+mn-ea"/>
                        <a:cs typeface="+mn-cs"/>
                      </a:endParaRPr>
                    </a:p>
                  </a:txBody>
                  <a:tcPr marL="36116" marR="36116" marT="0" marB="0"/>
                </a:tc>
                <a:tc hMerge="1">
                  <a:txBody>
                    <a:bodyPr/>
                    <a:lstStyle/>
                    <a:p>
                      <a:pPr marL="0" algn="ctr" defTabSz="685800" rtl="0" eaLnBrk="1" latinLnBrk="0" hangingPunct="1">
                        <a:lnSpc>
                          <a:spcPct val="100000"/>
                        </a:lnSpc>
                        <a:spcAft>
                          <a:spcPts val="0"/>
                        </a:spcAft>
                      </a:pPr>
                      <a:endParaRPr lang="fr-FR" sz="800" kern="1200" dirty="0">
                        <a:solidFill>
                          <a:schemeClr val="dk1"/>
                        </a:solidFill>
                        <a:effectLst/>
                        <a:latin typeface="Gotham Book" panose="02000604040000020004" pitchFamily="50" charset="0"/>
                        <a:ea typeface="+mn-ea"/>
                        <a:cs typeface="+mn-cs"/>
                      </a:endParaRPr>
                    </a:p>
                  </a:txBody>
                  <a:tcPr marL="36116" marR="36116" marT="0" marB="0"/>
                </a:tc>
                <a:tc hMerge="1">
                  <a:txBody>
                    <a:bodyPr/>
                    <a:lstStyle/>
                    <a:p>
                      <a:pPr marL="0" algn="ctr" defTabSz="685800" rtl="0" eaLnBrk="1" latinLnBrk="0" hangingPunct="1">
                        <a:lnSpc>
                          <a:spcPct val="100000"/>
                        </a:lnSpc>
                        <a:spcAft>
                          <a:spcPts val="0"/>
                        </a:spcAft>
                      </a:pPr>
                      <a:endParaRPr lang="fr-FR" sz="800" kern="1200" dirty="0">
                        <a:solidFill>
                          <a:schemeClr val="dk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1864280118"/>
                  </a:ext>
                </a:extLst>
              </a:tr>
              <a:tr h="0">
                <a:tc rowSpan="2">
                  <a:txBody>
                    <a:bodyPr/>
                    <a:lstStyle/>
                    <a:p>
                      <a:pPr>
                        <a:lnSpc>
                          <a:spcPct val="107000"/>
                        </a:lnSpc>
                        <a:spcAft>
                          <a:spcPts val="800"/>
                        </a:spcAft>
                      </a:pPr>
                      <a:r>
                        <a:rPr lang="fr-FR" sz="800" dirty="0">
                          <a:effectLst/>
                          <a:latin typeface="Gotham Book" panose="02000604040000020004" pitchFamily="50" charset="0"/>
                        </a:rPr>
                        <a:t>Prise en charge des frais de transport aller/retour et d'hébergement du proche parent accompagnateur de l’Assuré, en cas d'évacuation de l’Assuré pour hospitalisation dépassant les 7 nuits au Maroc et à l'étranger </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500 DH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par nuit </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500 DH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par nuit</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1 000 DH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par nuit</a:t>
                      </a:r>
                      <a:endParaRPr lang="fr-FR" sz="800" kern="1200" dirty="0">
                        <a:solidFill>
                          <a:schemeClr val="dk1"/>
                        </a:solidFill>
                        <a:effectLst/>
                        <a:latin typeface="Gotham Book" panose="02000604040000020004" pitchFamily="50" charset="0"/>
                        <a:ea typeface="+mn-ea"/>
                        <a:cs typeface="+mn-cs"/>
                      </a:endParaRPr>
                    </a:p>
                  </a:txBody>
                  <a:tcPr marL="36116" marR="36116" marT="0" marB="0"/>
                </a:tc>
                <a:tc>
                  <a:txBody>
                    <a:bodyPr/>
                    <a:lstStyle/>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1 500 DH </a:t>
                      </a:r>
                    </a:p>
                    <a:p>
                      <a:pPr marL="0" algn="ctr" defTabSz="685800" rtl="0" eaLnBrk="1" latinLnBrk="0" hangingPunct="1">
                        <a:lnSpc>
                          <a:spcPct val="100000"/>
                        </a:lnSpc>
                        <a:spcAft>
                          <a:spcPts val="0"/>
                        </a:spcAft>
                      </a:pPr>
                      <a:r>
                        <a:rPr lang="fr-FR" sz="800" kern="1200" dirty="0">
                          <a:solidFill>
                            <a:schemeClr val="dk1"/>
                          </a:solidFill>
                          <a:effectLst/>
                          <a:latin typeface="Gotham Book" panose="02000604040000020004" pitchFamily="50" charset="0"/>
                        </a:rPr>
                        <a:t>par nuit </a:t>
                      </a:r>
                      <a:endParaRPr lang="fr-FR" sz="800" kern="1200" dirty="0">
                        <a:solidFill>
                          <a:schemeClr val="dk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1996586998"/>
                  </a:ext>
                </a:extLst>
              </a:tr>
              <a:tr h="122244">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Maximum 10 nuits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035926372"/>
                  </a:ext>
                </a:extLst>
              </a:tr>
              <a:tr h="151995">
                <a:tc rowSpan="2">
                  <a:txBody>
                    <a:bodyPr/>
                    <a:lstStyle/>
                    <a:p>
                      <a:pPr>
                        <a:lnSpc>
                          <a:spcPct val="107000"/>
                        </a:lnSpc>
                        <a:spcAft>
                          <a:spcPts val="800"/>
                        </a:spcAft>
                      </a:pPr>
                      <a:r>
                        <a:rPr lang="fr-FR" sz="800" dirty="0">
                          <a:effectLst/>
                          <a:latin typeface="Gotham Book" panose="02000604040000020004" pitchFamily="50" charset="0"/>
                        </a:rPr>
                        <a:t>Prolongation de séjour après hospitalisation à caractère urgent et imprévisible à l'étranger</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0000"/>
                        </a:lnSpc>
                        <a:spcAft>
                          <a:spcPts val="0"/>
                        </a:spcAft>
                      </a:pPr>
                      <a:r>
                        <a:rPr lang="fr-FR" sz="800" dirty="0">
                          <a:effectLst/>
                          <a:latin typeface="Gotham Book" panose="02000604040000020004" pitchFamily="50" charset="0"/>
                        </a:rPr>
                        <a:t>500 DH </a:t>
                      </a:r>
                    </a:p>
                    <a:p>
                      <a:pPr algn="ctr">
                        <a:lnSpc>
                          <a:spcPct val="100000"/>
                        </a:lnSpc>
                        <a:spcAft>
                          <a:spcPts val="0"/>
                        </a:spcAft>
                      </a:pPr>
                      <a:r>
                        <a:rPr lang="fr-FR" sz="800" dirty="0">
                          <a:effectLst/>
                          <a:latin typeface="Gotham Book" panose="02000604040000020004" pitchFamily="50" charset="0"/>
                        </a:rPr>
                        <a:t>par nuit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0000"/>
                        </a:lnSpc>
                        <a:spcAft>
                          <a:spcPts val="0"/>
                        </a:spcAft>
                      </a:pPr>
                      <a:r>
                        <a:rPr lang="fr-FR" sz="800" dirty="0">
                          <a:effectLst/>
                          <a:latin typeface="Gotham Book" panose="02000604040000020004" pitchFamily="50" charset="0"/>
                        </a:rPr>
                        <a:t>500 DH </a:t>
                      </a:r>
                    </a:p>
                    <a:p>
                      <a:pPr algn="ctr">
                        <a:lnSpc>
                          <a:spcPct val="100000"/>
                        </a:lnSpc>
                        <a:spcAft>
                          <a:spcPts val="0"/>
                        </a:spcAft>
                      </a:pPr>
                      <a:r>
                        <a:rPr lang="fr-FR" sz="800" dirty="0">
                          <a:effectLst/>
                          <a:latin typeface="Gotham Book" panose="02000604040000020004" pitchFamily="50" charset="0"/>
                        </a:rPr>
                        <a:t>par nuit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0000"/>
                        </a:lnSpc>
                        <a:spcAft>
                          <a:spcPts val="0"/>
                        </a:spcAft>
                      </a:pPr>
                      <a:r>
                        <a:rPr lang="fr-FR" sz="800" dirty="0">
                          <a:effectLst/>
                          <a:latin typeface="Gotham Book" panose="02000604040000020004" pitchFamily="50" charset="0"/>
                        </a:rPr>
                        <a:t>1 000 DH </a:t>
                      </a:r>
                    </a:p>
                    <a:p>
                      <a:pPr algn="ctr">
                        <a:lnSpc>
                          <a:spcPct val="100000"/>
                        </a:lnSpc>
                        <a:spcAft>
                          <a:spcPts val="0"/>
                        </a:spcAft>
                      </a:pPr>
                      <a:r>
                        <a:rPr lang="fr-FR" sz="800" dirty="0">
                          <a:effectLst/>
                          <a:latin typeface="Gotham Book" panose="02000604040000020004" pitchFamily="50" charset="0"/>
                        </a:rPr>
                        <a:t>par nuit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0000"/>
                        </a:lnSpc>
                        <a:spcAft>
                          <a:spcPts val="0"/>
                        </a:spcAft>
                      </a:pPr>
                      <a:r>
                        <a:rPr lang="fr-FR" sz="800" dirty="0">
                          <a:effectLst/>
                          <a:latin typeface="Gotham Book" panose="02000604040000020004" pitchFamily="50" charset="0"/>
                        </a:rPr>
                        <a:t>1 500 DH </a:t>
                      </a:r>
                    </a:p>
                    <a:p>
                      <a:pPr algn="ctr">
                        <a:lnSpc>
                          <a:spcPct val="100000"/>
                        </a:lnSpc>
                        <a:spcAft>
                          <a:spcPts val="0"/>
                        </a:spcAft>
                      </a:pPr>
                      <a:r>
                        <a:rPr lang="fr-FR" sz="800" dirty="0">
                          <a:effectLst/>
                          <a:latin typeface="Gotham Book" panose="02000604040000020004" pitchFamily="50" charset="0"/>
                        </a:rPr>
                        <a:t>par nuit</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3865545265"/>
                  </a:ext>
                </a:extLst>
              </a:tr>
              <a:tr h="0">
                <a:tc vMerge="1">
                  <a:txBody>
                    <a:bodyPr/>
                    <a:lstStyle/>
                    <a:p>
                      <a:endParaRPr lang="fr-FR"/>
                    </a:p>
                  </a:txBody>
                  <a:tcPr/>
                </a:tc>
                <a:tc gridSpan="4">
                  <a:txBody>
                    <a:bodyPr/>
                    <a:lstStyle/>
                    <a:p>
                      <a:pPr algn="ctr">
                        <a:lnSpc>
                          <a:spcPct val="107000"/>
                        </a:lnSpc>
                        <a:spcAft>
                          <a:spcPts val="800"/>
                        </a:spcAft>
                      </a:pPr>
                      <a:r>
                        <a:rPr lang="fr-FR" sz="800" dirty="0">
                          <a:effectLst/>
                          <a:latin typeface="Gotham Book" panose="02000604040000020004" pitchFamily="50" charset="0"/>
                        </a:rPr>
                        <a:t>Maximum 15 nuits</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810605678"/>
                  </a:ext>
                </a:extLst>
              </a:tr>
              <a:tr h="354713">
                <a:tc>
                  <a:txBody>
                    <a:bodyPr/>
                    <a:lstStyle/>
                    <a:p>
                      <a:pPr>
                        <a:lnSpc>
                          <a:spcPct val="107000"/>
                        </a:lnSpc>
                        <a:spcAft>
                          <a:spcPts val="800"/>
                        </a:spcAft>
                      </a:pPr>
                      <a:r>
                        <a:rPr lang="fr-FR" sz="800" dirty="0">
                          <a:effectLst/>
                          <a:latin typeface="Gotham Book" panose="02000604040000020004" pitchFamily="50" charset="0"/>
                        </a:rPr>
                        <a:t>Prise en charge du rapatriement de la personne assurée de l'étranger par le moyen le plus approprié</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gridSpan="4">
                  <a:txBody>
                    <a:bodyPr/>
                    <a:lstStyle/>
                    <a:p>
                      <a:pPr algn="ctr">
                        <a:lnSpc>
                          <a:spcPct val="107000"/>
                        </a:lnSpc>
                        <a:spcAft>
                          <a:spcPts val="800"/>
                        </a:spcAft>
                      </a:pPr>
                      <a:r>
                        <a:rPr lang="fr-FR" sz="800" dirty="0">
                          <a:effectLst/>
                          <a:latin typeface="Gotham Book" panose="02000604040000020004" pitchFamily="50" charset="0"/>
                        </a:rPr>
                        <a:t>Retour au domicile au Maroc et depuis l'étranger après hospitalisation si sa situation sanitaire ne permet pas un retour normal</a:t>
                      </a:r>
                      <a:endParaRPr lang="fr-FR" sz="800" dirty="0">
                        <a:effectLst/>
                        <a:latin typeface="Gotham Book" panose="02000604040000020004" pitchFamily="50"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2097915853"/>
                  </a:ext>
                </a:extLst>
              </a:tr>
              <a:tr h="0">
                <a:tc>
                  <a:txBody>
                    <a:bodyPr/>
                    <a:lstStyle/>
                    <a:p>
                      <a:pPr>
                        <a:lnSpc>
                          <a:spcPct val="107000"/>
                        </a:lnSpc>
                        <a:spcAft>
                          <a:spcPts val="800"/>
                        </a:spcAft>
                      </a:pPr>
                      <a:r>
                        <a:rPr lang="fr-FR" sz="800" dirty="0">
                          <a:effectLst/>
                          <a:latin typeface="Gotham Book" panose="02000604040000020004" pitchFamily="50" charset="0"/>
                        </a:rPr>
                        <a:t>Prise en charge en cas de décès de l’Assuré</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gridSpan="4">
                  <a:txBody>
                    <a:bodyPr/>
                    <a:lstStyle/>
                    <a:p>
                      <a:pPr algn="ctr">
                        <a:lnSpc>
                          <a:spcPct val="100000"/>
                        </a:lnSpc>
                        <a:spcAft>
                          <a:spcPts val="0"/>
                        </a:spcAft>
                      </a:pPr>
                      <a:r>
                        <a:rPr lang="fr-FR" sz="800" dirty="0">
                          <a:effectLst/>
                          <a:latin typeface="Gotham Book" panose="02000604040000020004" pitchFamily="50" charset="0"/>
                        </a:rPr>
                        <a:t>Du transport du corps du lieu de décès au lieu d'inhumation au Maroc.</a:t>
                      </a:r>
                    </a:p>
                    <a:p>
                      <a:pPr algn="ctr">
                        <a:lnSpc>
                          <a:spcPct val="100000"/>
                        </a:lnSpc>
                        <a:spcAft>
                          <a:spcPts val="0"/>
                        </a:spcAft>
                      </a:pPr>
                      <a:r>
                        <a:rPr lang="fr-FR" sz="800" dirty="0">
                          <a:effectLst/>
                          <a:latin typeface="Gotham Book" panose="02000604040000020004" pitchFamily="50" charset="0"/>
                          <a:cs typeface="Times New Roman" panose="02020603050405020304" pitchFamily="18" charset="0"/>
                        </a:rPr>
                        <a:t>Des démarches et formalités administratives permettant ce transport.</a:t>
                      </a:r>
                    </a:p>
                    <a:p>
                      <a:pPr algn="ctr">
                        <a:lnSpc>
                          <a:spcPct val="100000"/>
                        </a:lnSpc>
                        <a:spcAft>
                          <a:spcPts val="0"/>
                        </a:spcAft>
                      </a:pPr>
                      <a:r>
                        <a:rPr lang="fr-FR" sz="800" dirty="0">
                          <a:effectLst/>
                          <a:latin typeface="Gotham Book" panose="02000604040000020004" pitchFamily="50" charset="0"/>
                          <a:cs typeface="Times New Roman" panose="02020603050405020304" pitchFamily="18" charset="0"/>
                        </a:rPr>
                        <a:t>Du cercueil, si nécessaire, du modèle le plus simple.</a:t>
                      </a: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488891524"/>
                  </a:ext>
                </a:extLst>
              </a:tr>
              <a:tr h="400670">
                <a:tc>
                  <a:txBody>
                    <a:bodyPr/>
                    <a:lstStyle/>
                    <a:p>
                      <a:pPr>
                        <a:lnSpc>
                          <a:spcPct val="107000"/>
                        </a:lnSpc>
                        <a:spcAft>
                          <a:spcPts val="800"/>
                        </a:spcAft>
                      </a:pPr>
                      <a:r>
                        <a:rPr lang="fr-FR" sz="800" dirty="0">
                          <a:effectLst/>
                          <a:latin typeface="Gotham Book" panose="02000604040000020004" pitchFamily="50" charset="0"/>
                        </a:rPr>
                        <a:t>Retour des autres membres de la famille au Maroc et à l'étranger en cas de décès de la personne assurée en dehors de la ville de résidence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gridSpan="4">
                  <a:txBody>
                    <a:bodyPr/>
                    <a:lstStyle/>
                    <a:p>
                      <a:pPr algn="ctr">
                        <a:lnSpc>
                          <a:spcPct val="107000"/>
                        </a:lnSpc>
                        <a:spcAft>
                          <a:spcPts val="800"/>
                        </a:spcAft>
                      </a:pPr>
                      <a:r>
                        <a:rPr lang="fr-FR" sz="800" dirty="0">
                          <a:effectLst/>
                          <a:latin typeface="Gotham Book" panose="02000604040000020004" pitchFamily="50" charset="0"/>
                          <a:cs typeface="Times New Roman" panose="02020603050405020304" pitchFamily="18" charset="0"/>
                        </a:rPr>
                        <a:t>Prise en charge en cas de décès d'un proche parent premier degré au Maroc.</a:t>
                      </a: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3766937622"/>
                  </a:ext>
                </a:extLst>
              </a:tr>
              <a:tr h="0">
                <a:tc>
                  <a:txBody>
                    <a:bodyPr/>
                    <a:lstStyle/>
                    <a:p>
                      <a:pPr>
                        <a:lnSpc>
                          <a:spcPct val="107000"/>
                        </a:lnSpc>
                        <a:spcAft>
                          <a:spcPts val="800"/>
                        </a:spcAft>
                      </a:pPr>
                      <a:r>
                        <a:rPr lang="fr-FR" sz="800" dirty="0">
                          <a:effectLst/>
                          <a:latin typeface="Gotham Book" panose="02000604040000020004" pitchFamily="50" charset="0"/>
                        </a:rPr>
                        <a:t>Rapatriement des autres personnes bénéficiaires voyageant avec l’Assuré décédé en dehors de sa ville de résidence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gridSpan="4">
                  <a:txBody>
                    <a:bodyPr/>
                    <a:lstStyle/>
                    <a:p>
                      <a:pPr algn="ctr">
                        <a:lnSpc>
                          <a:spcPct val="107000"/>
                        </a:lnSpc>
                        <a:spcAft>
                          <a:spcPts val="800"/>
                        </a:spcAft>
                      </a:pPr>
                      <a:r>
                        <a:rPr lang="fr-FR" sz="800" dirty="0">
                          <a:effectLst/>
                          <a:latin typeface="Gotham Book" panose="02000604040000020004" pitchFamily="50" charset="0"/>
                          <a:cs typeface="Times New Roman" panose="02020603050405020304" pitchFamily="18" charset="0"/>
                        </a:rPr>
                        <a:t>Si les moyens de retour ne sont plus valables.</a:t>
                      </a: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hMerge="1">
                  <a:txBody>
                    <a:bodyPr/>
                    <a:lstStyle/>
                    <a:p>
                      <a:pPr algn="ctr">
                        <a:lnSpc>
                          <a:spcPct val="107000"/>
                        </a:lnSpc>
                        <a:spcAft>
                          <a:spcPts val="800"/>
                        </a:spcAft>
                      </a:pPr>
                      <a:r>
                        <a:rPr lang="fr-FR" sz="800" dirty="0">
                          <a:effectLst/>
                          <a:latin typeface="Gotham Book" panose="02000604040000020004" pitchFamily="50" charset="0"/>
                        </a:rPr>
                        <a:t>100%</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4289798738"/>
                  </a:ext>
                </a:extLst>
              </a:tr>
            </a:tbl>
          </a:graphicData>
        </a:graphic>
      </p:graphicFrame>
      <p:sp>
        <p:nvSpPr>
          <p:cNvPr id="11" name="ZoneTexte 10">
            <a:extLst>
              <a:ext uri="{FF2B5EF4-FFF2-40B4-BE49-F238E27FC236}">
                <a16:creationId xmlns:a16="http://schemas.microsoft.com/office/drawing/2014/main" id="{991AE1CA-C9F9-FF1E-39C1-3E2850613F76}"/>
              </a:ext>
            </a:extLst>
          </p:cNvPr>
          <p:cNvSpPr txBox="1"/>
          <p:nvPr/>
        </p:nvSpPr>
        <p:spPr>
          <a:xfrm>
            <a:off x="563518" y="1369695"/>
            <a:ext cx="5532482" cy="353943"/>
          </a:xfrm>
          <a:prstGeom prst="rect">
            <a:avLst/>
          </a:prstGeom>
          <a:noFill/>
        </p:spPr>
        <p:txBody>
          <a:bodyPr wrap="square">
            <a:spAutoFit/>
          </a:bodyPr>
          <a:lstStyle/>
          <a:p>
            <a:r>
              <a:rPr lang="fr-FR" sz="900" dirty="0">
                <a:solidFill>
                  <a:schemeClr val="bg2">
                    <a:lumMod val="50000"/>
                  </a:schemeClr>
                </a:solidFill>
                <a:latin typeface="Gotham Book" panose="02000604040000020004" pitchFamily="50" charset="0"/>
              </a:rPr>
              <a:t>Prestations d’assistance médicale</a:t>
            </a:r>
          </a:p>
          <a:p>
            <a:r>
              <a:rPr lang="fr-FR" sz="800" i="1" dirty="0">
                <a:solidFill>
                  <a:schemeClr val="bg2">
                    <a:lumMod val="50000"/>
                  </a:schemeClr>
                </a:solidFill>
                <a:latin typeface="Gotham Book" panose="02000604040000020004" pitchFamily="50" charset="0"/>
              </a:rPr>
              <a:t>Prestation opérée par Maroc Assistance Internationale</a:t>
            </a:r>
          </a:p>
        </p:txBody>
      </p:sp>
      <p:sp>
        <p:nvSpPr>
          <p:cNvPr id="12" name="ZoneTexte 11">
            <a:extLst>
              <a:ext uri="{FF2B5EF4-FFF2-40B4-BE49-F238E27FC236}">
                <a16:creationId xmlns:a16="http://schemas.microsoft.com/office/drawing/2014/main" id="{7E487667-C5F5-E64F-1F7E-2919C59987B3}"/>
              </a:ext>
            </a:extLst>
          </p:cNvPr>
          <p:cNvSpPr txBox="1"/>
          <p:nvPr/>
        </p:nvSpPr>
        <p:spPr>
          <a:xfrm>
            <a:off x="2690971" y="1681216"/>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1</a:t>
            </a:r>
          </a:p>
          <a:p>
            <a:pPr algn="ctr"/>
            <a:r>
              <a:rPr lang="fr-FR" sz="800" b="1" dirty="0">
                <a:solidFill>
                  <a:srgbClr val="0574BC"/>
                </a:solidFill>
                <a:latin typeface="Gotham Book" panose="02000604040000020004" pitchFamily="50" charset="0"/>
                <a:cs typeface="Calibri Light" panose="020F0302020204030204" pitchFamily="34" charset="0"/>
              </a:rPr>
              <a:t>1 000 000 DH</a:t>
            </a:r>
            <a:endParaRPr lang="fr-FR" sz="800" dirty="0">
              <a:solidFill>
                <a:srgbClr val="0574BC"/>
              </a:solidFill>
              <a:latin typeface="Gotham Book" panose="02000604040000020004" pitchFamily="50" charset="0"/>
            </a:endParaRPr>
          </a:p>
        </p:txBody>
      </p:sp>
      <p:sp>
        <p:nvSpPr>
          <p:cNvPr id="13" name="ZoneTexte 12">
            <a:extLst>
              <a:ext uri="{FF2B5EF4-FFF2-40B4-BE49-F238E27FC236}">
                <a16:creationId xmlns:a16="http://schemas.microsoft.com/office/drawing/2014/main" id="{0BEF6EFF-235F-1CD2-FA85-DA93057673DF}"/>
              </a:ext>
            </a:extLst>
          </p:cNvPr>
          <p:cNvSpPr txBox="1"/>
          <p:nvPr/>
        </p:nvSpPr>
        <p:spPr>
          <a:xfrm>
            <a:off x="3569176" y="1681299"/>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2</a:t>
            </a:r>
          </a:p>
          <a:p>
            <a:pPr algn="ctr"/>
            <a:r>
              <a:rPr lang="fr-FR" sz="800" b="1" dirty="0">
                <a:solidFill>
                  <a:srgbClr val="0574BC"/>
                </a:solidFill>
                <a:latin typeface="Gotham Book" panose="02000604040000020004" pitchFamily="50" charset="0"/>
                <a:cs typeface="Calibri Light" panose="020F0302020204030204" pitchFamily="34" charset="0"/>
              </a:rPr>
              <a:t>2 500 000 DH</a:t>
            </a:r>
            <a:endParaRPr lang="fr-FR" sz="800" dirty="0">
              <a:solidFill>
                <a:srgbClr val="0574BC"/>
              </a:solidFill>
              <a:latin typeface="Gotham Book" panose="02000604040000020004" pitchFamily="50" charset="0"/>
            </a:endParaRPr>
          </a:p>
        </p:txBody>
      </p:sp>
      <p:sp>
        <p:nvSpPr>
          <p:cNvPr id="15" name="ZoneTexte 14">
            <a:extLst>
              <a:ext uri="{FF2B5EF4-FFF2-40B4-BE49-F238E27FC236}">
                <a16:creationId xmlns:a16="http://schemas.microsoft.com/office/drawing/2014/main" id="{95A35328-E7FD-2FB1-39A5-C7C5A72E6C39}"/>
              </a:ext>
            </a:extLst>
          </p:cNvPr>
          <p:cNvSpPr txBox="1"/>
          <p:nvPr/>
        </p:nvSpPr>
        <p:spPr>
          <a:xfrm>
            <a:off x="4439920" y="1681300"/>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3</a:t>
            </a:r>
          </a:p>
          <a:p>
            <a:pPr algn="ctr"/>
            <a:r>
              <a:rPr lang="fr-FR" sz="800" b="1" dirty="0">
                <a:solidFill>
                  <a:srgbClr val="0574BC"/>
                </a:solidFill>
                <a:latin typeface="Gotham Book" panose="02000604040000020004" pitchFamily="50" charset="0"/>
                <a:cs typeface="Calibri Light" panose="020F0302020204030204" pitchFamily="34" charset="0"/>
              </a:rPr>
              <a:t>5 000 000 DH</a:t>
            </a:r>
            <a:endParaRPr lang="fr-FR" sz="800" dirty="0">
              <a:solidFill>
                <a:srgbClr val="0574BC"/>
              </a:solidFill>
              <a:latin typeface="Gotham Book" panose="02000604040000020004" pitchFamily="50" charset="0"/>
            </a:endParaRPr>
          </a:p>
        </p:txBody>
      </p:sp>
      <p:sp>
        <p:nvSpPr>
          <p:cNvPr id="17" name="ZoneTexte 16">
            <a:extLst>
              <a:ext uri="{FF2B5EF4-FFF2-40B4-BE49-F238E27FC236}">
                <a16:creationId xmlns:a16="http://schemas.microsoft.com/office/drawing/2014/main" id="{CCD35689-DE16-B9AB-85C5-19D904E78D73}"/>
              </a:ext>
            </a:extLst>
          </p:cNvPr>
          <p:cNvSpPr txBox="1"/>
          <p:nvPr/>
        </p:nvSpPr>
        <p:spPr>
          <a:xfrm>
            <a:off x="5348287" y="1681300"/>
            <a:ext cx="1279528" cy="338554"/>
          </a:xfrm>
          <a:prstGeom prst="rect">
            <a:avLst/>
          </a:prstGeom>
          <a:noFill/>
        </p:spPr>
        <p:txBody>
          <a:bodyPr wrap="square">
            <a:spAutoFit/>
          </a:bodyPr>
          <a:lstStyle/>
          <a:p>
            <a:pPr algn="ctr"/>
            <a:r>
              <a:rPr lang="fr-FR" sz="800" b="1" dirty="0">
                <a:solidFill>
                  <a:srgbClr val="000000"/>
                </a:solidFill>
                <a:latin typeface="Gotham Book" panose="02000604040000020004" pitchFamily="50" charset="0"/>
                <a:ea typeface="Times New Roman" panose="02020603050405020304" pitchFamily="18" charset="0"/>
                <a:cs typeface="Calibri Light" panose="020F0302020204030204" pitchFamily="34" charset="0"/>
              </a:rPr>
              <a:t>FORMULE 4</a:t>
            </a:r>
          </a:p>
          <a:p>
            <a:pPr algn="ctr"/>
            <a:r>
              <a:rPr lang="fr-FR" sz="800" b="1" dirty="0">
                <a:solidFill>
                  <a:srgbClr val="0574BC"/>
                </a:solidFill>
                <a:latin typeface="Gotham Book" panose="02000604040000020004" pitchFamily="50" charset="0"/>
                <a:cs typeface="Calibri Light" panose="020F0302020204030204" pitchFamily="34" charset="0"/>
              </a:rPr>
              <a:t>7 500 000 DH</a:t>
            </a:r>
            <a:endParaRPr lang="fr-FR" sz="800" dirty="0">
              <a:solidFill>
                <a:srgbClr val="0574BC"/>
              </a:solidFill>
              <a:latin typeface="Gotham Book" panose="02000604040000020004" pitchFamily="50" charset="0"/>
            </a:endParaRPr>
          </a:p>
        </p:txBody>
      </p:sp>
      <p:sp>
        <p:nvSpPr>
          <p:cNvPr id="18" name="ZoneTexte 17">
            <a:extLst>
              <a:ext uri="{FF2B5EF4-FFF2-40B4-BE49-F238E27FC236}">
                <a16:creationId xmlns:a16="http://schemas.microsoft.com/office/drawing/2014/main" id="{837421A6-02B7-24BE-B5C0-3F00213378F9}"/>
              </a:ext>
            </a:extLst>
          </p:cNvPr>
          <p:cNvSpPr txBox="1"/>
          <p:nvPr/>
        </p:nvSpPr>
        <p:spPr>
          <a:xfrm>
            <a:off x="563518" y="5972391"/>
            <a:ext cx="6294482" cy="646331"/>
          </a:xfrm>
          <a:prstGeom prst="rect">
            <a:avLst/>
          </a:prstGeom>
          <a:noFill/>
        </p:spPr>
        <p:txBody>
          <a:bodyPr wrap="square">
            <a:spAutoFit/>
          </a:bodyPr>
          <a:lstStyle/>
          <a:p>
            <a:r>
              <a:rPr lang="fr-FR" sz="900" dirty="0">
                <a:solidFill>
                  <a:srgbClr val="E5004E"/>
                </a:solidFill>
                <a:latin typeface="Gotham Book" panose="02000604040000020004" pitchFamily="50" charset="0"/>
              </a:rPr>
              <a:t>En option</a:t>
            </a:r>
          </a:p>
          <a:p>
            <a:r>
              <a:rPr lang="fr-FR" sz="900" dirty="0">
                <a:solidFill>
                  <a:schemeClr val="bg2">
                    <a:lumMod val="50000"/>
                  </a:schemeClr>
                </a:solidFill>
                <a:latin typeface="Gotham Book" panose="02000604040000020004" pitchFamily="50" charset="0"/>
              </a:rPr>
              <a:t>Prestations des soins ambulatoires </a:t>
            </a:r>
          </a:p>
          <a:p>
            <a:r>
              <a:rPr lang="fr-FR" sz="800" b="1" dirty="0">
                <a:latin typeface="Gotham Book" panose="02000604040000020004" pitchFamily="50" charset="0"/>
              </a:rPr>
              <a:t>À l'étranger uniquement - Plafond 30 000 DH - Sans franchise</a:t>
            </a:r>
          </a:p>
          <a:p>
            <a:r>
              <a:rPr lang="fr-FR" sz="900" dirty="0">
                <a:solidFill>
                  <a:schemeClr val="bg2">
                    <a:lumMod val="50000"/>
                  </a:schemeClr>
                </a:solidFill>
                <a:latin typeface="Gotham Book" panose="02000604040000020004" pitchFamily="50" charset="0"/>
              </a:rPr>
              <a:t> </a:t>
            </a:r>
          </a:p>
        </p:txBody>
      </p:sp>
      <p:graphicFrame>
        <p:nvGraphicFramePr>
          <p:cNvPr id="19" name="Tableau 18">
            <a:extLst>
              <a:ext uri="{FF2B5EF4-FFF2-40B4-BE49-F238E27FC236}">
                <a16:creationId xmlns:a16="http://schemas.microsoft.com/office/drawing/2014/main" id="{8D19950D-09DF-FDA6-251A-E8FBC7AEB85B}"/>
              </a:ext>
            </a:extLst>
          </p:cNvPr>
          <p:cNvGraphicFramePr>
            <a:graphicFrameLocks noGrp="1"/>
          </p:cNvGraphicFramePr>
          <p:nvPr>
            <p:extLst>
              <p:ext uri="{D42A27DB-BD31-4B8C-83A1-F6EECF244321}">
                <p14:modId xmlns:p14="http://schemas.microsoft.com/office/powerpoint/2010/main" val="1080506396"/>
              </p:ext>
            </p:extLst>
          </p:nvPr>
        </p:nvGraphicFramePr>
        <p:xfrm>
          <a:off x="331786" y="6478182"/>
          <a:ext cx="6135689" cy="1525143"/>
        </p:xfrm>
        <a:graphic>
          <a:graphicData uri="http://schemas.openxmlformats.org/drawingml/2006/table">
            <a:tbl>
              <a:tblPr firstRow="1" firstCol="1" bandRow="1">
                <a:tableStyleId>{5C22544A-7EE6-4342-B048-85BDC9FD1C3A}</a:tableStyleId>
              </a:tblPr>
              <a:tblGrid>
                <a:gridCol w="2544764">
                  <a:extLst>
                    <a:ext uri="{9D8B030D-6E8A-4147-A177-3AD203B41FA5}">
                      <a16:colId xmlns:a16="http://schemas.microsoft.com/office/drawing/2014/main" val="3921401468"/>
                    </a:ext>
                  </a:extLst>
                </a:gridCol>
                <a:gridCol w="3590925">
                  <a:extLst>
                    <a:ext uri="{9D8B030D-6E8A-4147-A177-3AD203B41FA5}">
                      <a16:colId xmlns:a16="http://schemas.microsoft.com/office/drawing/2014/main" val="3477746368"/>
                    </a:ext>
                  </a:extLst>
                </a:gridCol>
              </a:tblGrid>
              <a:tr h="0">
                <a:tc>
                  <a:txBody>
                    <a:bodyPr/>
                    <a:lstStyle/>
                    <a:p>
                      <a:pPr>
                        <a:lnSpc>
                          <a:spcPct val="107000"/>
                        </a:lnSpc>
                        <a:spcAft>
                          <a:spcPts val="800"/>
                        </a:spcAft>
                      </a:pPr>
                      <a:r>
                        <a:rPr lang="fr-FR" sz="800">
                          <a:effectLst/>
                          <a:latin typeface="Gotham Book" panose="02000604040000020004" pitchFamily="50" charset="0"/>
                        </a:rPr>
                        <a:t>Consultation et visite de généraliste</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7000"/>
                        </a:lnSpc>
                        <a:spcAft>
                          <a:spcPts val="800"/>
                        </a:spcAft>
                      </a:pPr>
                      <a:r>
                        <a:rPr lang="fr-FR" sz="800" b="0" kern="1200" dirty="0">
                          <a:solidFill>
                            <a:schemeClr val="tx1"/>
                          </a:solidFill>
                          <a:effectLst/>
                          <a:latin typeface="Gotham Book" panose="02000604040000020004" pitchFamily="50" charset="0"/>
                          <a:ea typeface="+mn-ea"/>
                          <a:cs typeface="+mn-cs"/>
                        </a:rPr>
                        <a:t>100</a:t>
                      </a:r>
                      <a:r>
                        <a:rPr lang="fr-FR" sz="800" b="0" dirty="0">
                          <a:solidFill>
                            <a:schemeClr val="tx1"/>
                          </a:solidFill>
                          <a:effectLst/>
                          <a:latin typeface="Gotham Book" panose="02000604040000020004" pitchFamily="50" charset="0"/>
                        </a:rPr>
                        <a:t>% - Plafond 500 DH par consultation</a:t>
                      </a:r>
                      <a:endParaRPr lang="fr-FR" sz="800" b="0" dirty="0">
                        <a:solidFill>
                          <a:schemeClr val="tx1"/>
                        </a:solidFill>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solidFill>
                      <a:srgbClr val="E9EBF5"/>
                    </a:solidFill>
                  </a:tcPr>
                </a:tc>
                <a:extLst>
                  <a:ext uri="{0D108BD9-81ED-4DB2-BD59-A6C34878D82A}">
                    <a16:rowId xmlns:a16="http://schemas.microsoft.com/office/drawing/2014/main" val="38439466"/>
                  </a:ext>
                </a:extLst>
              </a:tr>
              <a:tr h="89525">
                <a:tc>
                  <a:txBody>
                    <a:bodyPr/>
                    <a:lstStyle/>
                    <a:p>
                      <a:pPr>
                        <a:lnSpc>
                          <a:spcPct val="107000"/>
                        </a:lnSpc>
                        <a:spcAft>
                          <a:spcPts val="800"/>
                        </a:spcAft>
                      </a:pPr>
                      <a:r>
                        <a:rPr lang="fr-FR" sz="800" dirty="0">
                          <a:effectLst/>
                          <a:latin typeface="Gotham Book" panose="02000604040000020004" pitchFamily="50" charset="0"/>
                        </a:rPr>
                        <a:t>Consultation et visite de spécialiste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7000"/>
                        </a:lnSpc>
                        <a:spcAft>
                          <a:spcPts val="800"/>
                        </a:spcAft>
                      </a:pPr>
                      <a:r>
                        <a:rPr lang="fr-FR" sz="800" b="0" dirty="0">
                          <a:solidFill>
                            <a:schemeClr val="tx1"/>
                          </a:solidFill>
                          <a:effectLst/>
                          <a:latin typeface="Gotham Book" panose="02000604040000020004" pitchFamily="50" charset="0"/>
                        </a:rPr>
                        <a:t>100% - Plafond 1 000 DH par consultation</a:t>
                      </a:r>
                      <a:endParaRPr lang="fr-FR" sz="800" b="0" dirty="0">
                        <a:solidFill>
                          <a:schemeClr val="tx1"/>
                        </a:solidFill>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1970275618"/>
                  </a:ext>
                </a:extLst>
              </a:tr>
              <a:tr h="0">
                <a:tc>
                  <a:txBody>
                    <a:bodyPr/>
                    <a:lstStyle/>
                    <a:p>
                      <a:pPr>
                        <a:lnSpc>
                          <a:spcPct val="107000"/>
                        </a:lnSpc>
                        <a:spcAft>
                          <a:spcPts val="800"/>
                        </a:spcAft>
                      </a:pPr>
                      <a:r>
                        <a:rPr lang="fr-FR" sz="800" dirty="0">
                          <a:effectLst/>
                          <a:latin typeface="Gotham Book" panose="02000604040000020004" pitchFamily="50" charset="0"/>
                        </a:rPr>
                        <a:t>Analyse médicale et radiologie</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7000"/>
                        </a:lnSpc>
                        <a:spcAft>
                          <a:spcPts val="800"/>
                        </a:spcAft>
                      </a:pPr>
                      <a:r>
                        <a:rPr lang="fr-FR" sz="800" b="0" dirty="0">
                          <a:solidFill>
                            <a:schemeClr val="tx1"/>
                          </a:solidFill>
                          <a:effectLst/>
                          <a:latin typeface="Gotham Book" panose="02000604040000020004" pitchFamily="50" charset="0"/>
                        </a:rPr>
                        <a:t>100% - Plafond 6 000 DH</a:t>
                      </a:r>
                      <a:endParaRPr lang="fr-FR" sz="800" b="0" dirty="0">
                        <a:solidFill>
                          <a:schemeClr val="tx1"/>
                        </a:solidFill>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solidFill>
                      <a:srgbClr val="E9EBF5"/>
                    </a:solidFill>
                  </a:tcPr>
                </a:tc>
                <a:extLst>
                  <a:ext uri="{0D108BD9-81ED-4DB2-BD59-A6C34878D82A}">
                    <a16:rowId xmlns:a16="http://schemas.microsoft.com/office/drawing/2014/main" val="1226755238"/>
                  </a:ext>
                </a:extLst>
              </a:tr>
              <a:tr h="0">
                <a:tc>
                  <a:txBody>
                    <a:bodyPr/>
                    <a:lstStyle/>
                    <a:p>
                      <a:pPr>
                        <a:lnSpc>
                          <a:spcPct val="107000"/>
                        </a:lnSpc>
                        <a:spcAft>
                          <a:spcPts val="800"/>
                        </a:spcAft>
                      </a:pPr>
                      <a:r>
                        <a:rPr lang="fr-FR" sz="800">
                          <a:effectLst/>
                          <a:latin typeface="Gotham Book" panose="02000604040000020004" pitchFamily="50" charset="0"/>
                        </a:rPr>
                        <a:t>Médicaments</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algn="ctr">
                        <a:lnSpc>
                          <a:spcPct val="107000"/>
                        </a:lnSpc>
                        <a:spcAft>
                          <a:spcPts val="800"/>
                        </a:spcAft>
                      </a:pPr>
                      <a:r>
                        <a:rPr lang="fr-FR" sz="800" b="0" dirty="0">
                          <a:solidFill>
                            <a:schemeClr val="tx1"/>
                          </a:solidFill>
                          <a:effectLst/>
                          <a:latin typeface="Gotham Book" panose="02000604040000020004" pitchFamily="50" charset="0"/>
                        </a:rPr>
                        <a:t>100% - Plafond 2 500 DH</a:t>
                      </a:r>
                      <a:endParaRPr lang="fr-FR" sz="800" b="0" dirty="0">
                        <a:solidFill>
                          <a:schemeClr val="tx1"/>
                        </a:solidFill>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extLst>
                  <a:ext uri="{0D108BD9-81ED-4DB2-BD59-A6C34878D82A}">
                    <a16:rowId xmlns:a16="http://schemas.microsoft.com/office/drawing/2014/main" val="1620307763"/>
                  </a:ext>
                </a:extLst>
              </a:tr>
              <a:tr h="205407">
                <a:tc>
                  <a:txBody>
                    <a:bodyPr/>
                    <a:lstStyle/>
                    <a:p>
                      <a:pPr>
                        <a:lnSpc>
                          <a:spcPct val="107000"/>
                        </a:lnSpc>
                        <a:spcAft>
                          <a:spcPts val="800"/>
                        </a:spcAft>
                      </a:pPr>
                      <a:r>
                        <a:rPr lang="fr-FR" sz="800">
                          <a:effectLst/>
                          <a:latin typeface="Gotham Book" panose="02000604040000020004" pitchFamily="50" charset="0"/>
                        </a:rPr>
                        <a:t>Thérapie : consultation psychiatrique</a:t>
                      </a:r>
                      <a:endParaRPr lang="fr-FR" sz="80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marL="0" algn="ctr" defTabSz="914400" rtl="0" eaLnBrk="1" latinLnBrk="0" hangingPunct="1">
                        <a:lnSpc>
                          <a:spcPct val="107000"/>
                        </a:lnSpc>
                        <a:spcAft>
                          <a:spcPts val="800"/>
                        </a:spcAft>
                      </a:pPr>
                      <a:r>
                        <a:rPr lang="fr-FR" sz="800" b="0" kern="1200" dirty="0">
                          <a:solidFill>
                            <a:schemeClr val="tx1"/>
                          </a:solidFill>
                          <a:effectLst/>
                          <a:latin typeface="Gotham Book" panose="02000604040000020004" pitchFamily="50" charset="0"/>
                        </a:rPr>
                        <a:t>100% </a:t>
                      </a:r>
                      <a:br>
                        <a:rPr lang="fr-FR" sz="800" b="0" kern="1200" dirty="0">
                          <a:solidFill>
                            <a:schemeClr val="tx1"/>
                          </a:solidFill>
                          <a:effectLst/>
                          <a:latin typeface="Gotham Book" panose="02000604040000020004" pitchFamily="50" charset="0"/>
                        </a:rPr>
                      </a:br>
                      <a:r>
                        <a:rPr lang="fr-FR" sz="800" b="0" kern="1200" dirty="0">
                          <a:solidFill>
                            <a:schemeClr val="tx1"/>
                          </a:solidFill>
                          <a:effectLst/>
                          <a:latin typeface="Gotham Book" panose="02000604040000020004" pitchFamily="50" charset="0"/>
                        </a:rPr>
                        <a:t>Plafond 1 000 DH par consultation </a:t>
                      </a:r>
                      <a:br>
                        <a:rPr lang="fr-FR" sz="800" b="0" kern="1200" dirty="0">
                          <a:solidFill>
                            <a:schemeClr val="tx1"/>
                          </a:solidFill>
                          <a:effectLst/>
                          <a:latin typeface="Gotham Book" panose="02000604040000020004" pitchFamily="50" charset="0"/>
                        </a:rPr>
                      </a:br>
                      <a:r>
                        <a:rPr lang="fr-FR" sz="800" b="0" kern="1200" dirty="0">
                          <a:solidFill>
                            <a:schemeClr val="tx1"/>
                          </a:solidFill>
                          <a:effectLst/>
                          <a:latin typeface="Gotham Book" panose="02000604040000020004" pitchFamily="50" charset="0"/>
                        </a:rPr>
                        <a:t>Maximum 12 consultations</a:t>
                      </a:r>
                      <a:endParaRPr lang="fr-FR" sz="800" b="0" kern="1200" dirty="0">
                        <a:solidFill>
                          <a:schemeClr val="tx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854059931"/>
                  </a:ext>
                </a:extLst>
              </a:tr>
              <a:tr h="0">
                <a:tc>
                  <a:txBody>
                    <a:bodyPr/>
                    <a:lstStyle/>
                    <a:p>
                      <a:pPr>
                        <a:lnSpc>
                          <a:spcPct val="107000"/>
                        </a:lnSpc>
                        <a:spcAft>
                          <a:spcPts val="800"/>
                        </a:spcAft>
                      </a:pPr>
                      <a:r>
                        <a:rPr lang="fr-FR" sz="800" dirty="0">
                          <a:effectLst/>
                          <a:latin typeface="Gotham Book" panose="02000604040000020004" pitchFamily="50" charset="0"/>
                        </a:rPr>
                        <a:t>Couverture dentaire suite à un traumatisme dentaire accidentel</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marL="0" algn="ctr" defTabSz="914400" rtl="0" eaLnBrk="1" latinLnBrk="0" hangingPunct="1">
                        <a:lnSpc>
                          <a:spcPct val="107000"/>
                        </a:lnSpc>
                        <a:spcAft>
                          <a:spcPts val="800"/>
                        </a:spcAft>
                      </a:pPr>
                      <a:r>
                        <a:rPr lang="fr-FR" sz="800" b="0" kern="1200" dirty="0">
                          <a:solidFill>
                            <a:schemeClr val="tx1"/>
                          </a:solidFill>
                          <a:effectLst/>
                          <a:latin typeface="Gotham Book" panose="02000604040000020004" pitchFamily="50" charset="0"/>
                        </a:rPr>
                        <a:t>100% - Plafond de 5 000 DH</a:t>
                      </a:r>
                      <a:endParaRPr lang="fr-FR" sz="800" b="0" kern="1200" dirty="0">
                        <a:solidFill>
                          <a:schemeClr val="tx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463734828"/>
                  </a:ext>
                </a:extLst>
              </a:tr>
              <a:tr h="217344">
                <a:tc>
                  <a:txBody>
                    <a:bodyPr/>
                    <a:lstStyle/>
                    <a:p>
                      <a:pPr>
                        <a:lnSpc>
                          <a:spcPct val="107000"/>
                        </a:lnSpc>
                        <a:spcAft>
                          <a:spcPts val="800"/>
                        </a:spcAft>
                      </a:pPr>
                      <a:r>
                        <a:rPr lang="fr-FR" sz="800" dirty="0">
                          <a:effectLst/>
                          <a:latin typeface="Gotham Book" panose="02000604040000020004" pitchFamily="50" charset="0"/>
                        </a:rPr>
                        <a:t>Rééducation et soins (soit à domicile ou dans un centre ou cabinet spécialisé́)</a:t>
                      </a:r>
                      <a:endParaRPr lang="fr-FR" sz="800" dirty="0">
                        <a:effectLst/>
                        <a:latin typeface="Gotham Book" panose="02000604040000020004" pitchFamily="50" charset="0"/>
                        <a:ea typeface="Calibri" panose="020F0502020204030204" pitchFamily="34" charset="0"/>
                        <a:cs typeface="Times New Roman" panose="02020603050405020304" pitchFamily="18" charset="0"/>
                      </a:endParaRPr>
                    </a:p>
                  </a:txBody>
                  <a:tcPr marL="36116" marR="36116" marT="0" marB="0"/>
                </a:tc>
                <a:tc>
                  <a:txBody>
                    <a:bodyPr/>
                    <a:lstStyle/>
                    <a:p>
                      <a:pPr marL="0" algn="ctr" defTabSz="914400" rtl="0" eaLnBrk="1" latinLnBrk="0" hangingPunct="1">
                        <a:lnSpc>
                          <a:spcPct val="107000"/>
                        </a:lnSpc>
                        <a:spcAft>
                          <a:spcPts val="800"/>
                        </a:spcAft>
                      </a:pPr>
                      <a:r>
                        <a:rPr lang="fr-FR" sz="800" b="0" kern="1200" dirty="0">
                          <a:solidFill>
                            <a:schemeClr val="tx1"/>
                          </a:solidFill>
                          <a:effectLst/>
                          <a:latin typeface="Gotham Book" panose="02000604040000020004" pitchFamily="50" charset="0"/>
                        </a:rPr>
                        <a:t>100% </a:t>
                      </a:r>
                      <a:br>
                        <a:rPr lang="fr-FR" sz="800" b="0" kern="1200" dirty="0">
                          <a:solidFill>
                            <a:schemeClr val="tx1"/>
                          </a:solidFill>
                          <a:effectLst/>
                          <a:latin typeface="Gotham Book" panose="02000604040000020004" pitchFamily="50" charset="0"/>
                        </a:rPr>
                      </a:br>
                      <a:r>
                        <a:rPr lang="fr-FR" sz="800" b="0" kern="1200" dirty="0">
                          <a:solidFill>
                            <a:schemeClr val="tx1"/>
                          </a:solidFill>
                          <a:effectLst/>
                          <a:latin typeface="Gotham Book" panose="02000604040000020004" pitchFamily="50" charset="0"/>
                        </a:rPr>
                        <a:t>Plafond 500 DH par consultation</a:t>
                      </a:r>
                      <a:br>
                        <a:rPr lang="fr-FR" sz="800" b="0" kern="1200" dirty="0">
                          <a:solidFill>
                            <a:schemeClr val="tx1"/>
                          </a:solidFill>
                          <a:effectLst/>
                          <a:latin typeface="Gotham Book" panose="02000604040000020004" pitchFamily="50" charset="0"/>
                        </a:rPr>
                      </a:br>
                      <a:r>
                        <a:rPr lang="fr-FR" sz="800" b="0" kern="1200" dirty="0">
                          <a:solidFill>
                            <a:schemeClr val="tx1"/>
                          </a:solidFill>
                          <a:effectLst/>
                          <a:latin typeface="Gotham Book" panose="02000604040000020004" pitchFamily="50" charset="0"/>
                        </a:rPr>
                        <a:t>Maximum 12 séances</a:t>
                      </a:r>
                      <a:endParaRPr lang="fr-FR" sz="800" b="0" kern="1200" dirty="0">
                        <a:solidFill>
                          <a:schemeClr val="tx1"/>
                        </a:solidFill>
                        <a:effectLst/>
                        <a:latin typeface="Gotham Book" panose="02000604040000020004" pitchFamily="50" charset="0"/>
                        <a:ea typeface="+mn-ea"/>
                        <a:cs typeface="+mn-cs"/>
                      </a:endParaRPr>
                    </a:p>
                  </a:txBody>
                  <a:tcPr marL="36116" marR="36116" marT="0" marB="0"/>
                </a:tc>
                <a:extLst>
                  <a:ext uri="{0D108BD9-81ED-4DB2-BD59-A6C34878D82A}">
                    <a16:rowId xmlns:a16="http://schemas.microsoft.com/office/drawing/2014/main" val="1359996384"/>
                  </a:ext>
                </a:extLst>
              </a:tr>
            </a:tbl>
          </a:graphicData>
        </a:graphic>
      </p:graphicFrame>
      <p:sp>
        <p:nvSpPr>
          <p:cNvPr id="20" name="ZoneTexte 19">
            <a:extLst>
              <a:ext uri="{FF2B5EF4-FFF2-40B4-BE49-F238E27FC236}">
                <a16:creationId xmlns:a16="http://schemas.microsoft.com/office/drawing/2014/main" id="{AFA0DF4D-5558-C838-242E-607E5DFC9634}"/>
              </a:ext>
            </a:extLst>
          </p:cNvPr>
          <p:cNvSpPr txBox="1"/>
          <p:nvPr/>
        </p:nvSpPr>
        <p:spPr>
          <a:xfrm>
            <a:off x="563518" y="7979777"/>
            <a:ext cx="5532482" cy="353943"/>
          </a:xfrm>
          <a:prstGeom prst="rect">
            <a:avLst/>
          </a:prstGeom>
          <a:noFill/>
        </p:spPr>
        <p:txBody>
          <a:bodyPr wrap="square">
            <a:spAutoFit/>
          </a:bodyPr>
          <a:lstStyle/>
          <a:p>
            <a:r>
              <a:rPr lang="fr-FR" sz="900" dirty="0">
                <a:solidFill>
                  <a:schemeClr val="bg2">
                    <a:lumMod val="50000"/>
                  </a:schemeClr>
                </a:solidFill>
                <a:latin typeface="Gotham Book" panose="02000604040000020004" pitchFamily="50" charset="0"/>
              </a:rPr>
              <a:t>Prestations du service de Conciergerie Médicale en France</a:t>
            </a:r>
          </a:p>
          <a:p>
            <a:r>
              <a:rPr lang="fr-FR" sz="800" i="1" dirty="0">
                <a:solidFill>
                  <a:schemeClr val="bg2">
                    <a:lumMod val="50000"/>
                  </a:schemeClr>
                </a:solidFill>
                <a:latin typeface="Gotham Book" panose="02000604040000020004" pitchFamily="50" charset="0"/>
              </a:rPr>
              <a:t>Prestation opérée par C3Medical</a:t>
            </a:r>
          </a:p>
        </p:txBody>
      </p:sp>
      <p:sp>
        <p:nvSpPr>
          <p:cNvPr id="22" name="ZoneTexte 21">
            <a:extLst>
              <a:ext uri="{FF2B5EF4-FFF2-40B4-BE49-F238E27FC236}">
                <a16:creationId xmlns:a16="http://schemas.microsoft.com/office/drawing/2014/main" id="{023E931E-4791-191D-43C8-01375EB91CFB}"/>
              </a:ext>
            </a:extLst>
          </p:cNvPr>
          <p:cNvSpPr txBox="1"/>
          <p:nvPr/>
        </p:nvSpPr>
        <p:spPr>
          <a:xfrm>
            <a:off x="563518" y="8265289"/>
            <a:ext cx="5976936" cy="1446550"/>
          </a:xfrm>
          <a:prstGeom prst="rect">
            <a:avLst/>
          </a:prstGeom>
          <a:noFill/>
        </p:spPr>
        <p:txBody>
          <a:bodyPr wrap="square">
            <a:spAutoFit/>
          </a:bodyPr>
          <a:lstStyle/>
          <a:p>
            <a:pPr marL="171450" indent="-171450" algn="just">
              <a:buClr>
                <a:srgbClr val="006EB7"/>
              </a:buClr>
              <a:buFont typeface="Arial" panose="020B0604020202020204" pitchFamily="34" charset="0"/>
              <a:buChar char="•"/>
            </a:pPr>
            <a:r>
              <a:rPr lang="fr-FR" sz="800" dirty="0">
                <a:latin typeface="Gotham Book" panose="02000604040000020004" pitchFamily="50" charset="0"/>
              </a:rPr>
              <a:t>Numéro d’accès privilégié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Prise de rendez-vous rapide auprès de professionnels de santé ou d’établissements de référence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Obtention de devis pour soins en France dans l’hôpital du choix de l’Assuré ou dans l’hôpital le plus adapté à sa situation/pathologie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Organisation de bilan de santé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Organisation des transports (aéroport/établissement de santé, établissement de santé/domicile ou autre lieu d’hébergement) dans les véhicules adaptés à la situation de l’Assuré, pendant la durée du séjour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Support téléphonique 24/7 pendant la durée du séjour pour répondre aux questions de l’Assuré et pour l’accompagner.</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En plus des prestations ci-dessus, les Assurés ont une remise préférentielle </a:t>
            </a:r>
          </a:p>
          <a:p>
            <a:pPr algn="just">
              <a:buClr>
                <a:srgbClr val="006EB7"/>
              </a:buClr>
            </a:pPr>
            <a:r>
              <a:rPr lang="fr-FR" sz="800" dirty="0">
                <a:latin typeface="Gotham Book" panose="02000604040000020004" pitchFamily="50" charset="0"/>
              </a:rPr>
              <a:t>      de 15% sur les autres services d’assurance médicale</a:t>
            </a:r>
          </a:p>
        </p:txBody>
      </p:sp>
    </p:spTree>
    <p:extLst>
      <p:ext uri="{BB962C8B-B14F-4D97-AF65-F5344CB8AC3E}">
        <p14:creationId xmlns:p14="http://schemas.microsoft.com/office/powerpoint/2010/main" val="360836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Image 34">
            <a:extLst>
              <a:ext uri="{FF2B5EF4-FFF2-40B4-BE49-F238E27FC236}">
                <a16:creationId xmlns:a16="http://schemas.microsoft.com/office/drawing/2014/main" id="{81D1EAE4-9D88-74D7-30E6-56262ECE807C}"/>
              </a:ext>
            </a:extLst>
          </p:cNvPr>
          <p:cNvPicPr>
            <a:picLocks noChangeAspect="1"/>
          </p:cNvPicPr>
          <p:nvPr/>
        </p:nvPicPr>
        <p:blipFill>
          <a:blip r:embed="rId2">
            <a:alphaModFix amt="20000"/>
          </a:blip>
          <a:stretch>
            <a:fillRect/>
          </a:stretch>
        </p:blipFill>
        <p:spPr>
          <a:xfrm>
            <a:off x="-1137574" y="2540508"/>
            <a:ext cx="11821668" cy="8390211"/>
          </a:xfrm>
          <a:prstGeom prst="rect">
            <a:avLst/>
          </a:prstGeom>
        </p:spPr>
      </p:pic>
      <p:pic>
        <p:nvPicPr>
          <p:cNvPr id="16" name="Image 15">
            <a:extLst>
              <a:ext uri="{FF2B5EF4-FFF2-40B4-BE49-F238E27FC236}">
                <a16:creationId xmlns:a16="http://schemas.microsoft.com/office/drawing/2014/main" id="{5DE05C4A-09C1-4645-9659-04B14D3028C9}"/>
              </a:ext>
            </a:extLst>
          </p:cNvPr>
          <p:cNvPicPr>
            <a:picLocks noChangeAspect="1"/>
          </p:cNvPicPr>
          <p:nvPr/>
        </p:nvPicPr>
        <p:blipFill>
          <a:blip r:embed="rId3"/>
          <a:stretch>
            <a:fillRect/>
          </a:stretch>
        </p:blipFill>
        <p:spPr>
          <a:xfrm>
            <a:off x="4909820" y="9367520"/>
            <a:ext cx="1625600" cy="457200"/>
          </a:xfrm>
          <a:prstGeom prst="rect">
            <a:avLst/>
          </a:prstGeom>
        </p:spPr>
      </p:pic>
      <p:sp>
        <p:nvSpPr>
          <p:cNvPr id="23" name="ZoneTexte 22">
            <a:extLst>
              <a:ext uri="{FF2B5EF4-FFF2-40B4-BE49-F238E27FC236}">
                <a16:creationId xmlns:a16="http://schemas.microsoft.com/office/drawing/2014/main" id="{25D020E3-0B6E-7725-88C2-BC0D16B7CAF4}"/>
              </a:ext>
            </a:extLst>
          </p:cNvPr>
          <p:cNvSpPr txBox="1"/>
          <p:nvPr/>
        </p:nvSpPr>
        <p:spPr>
          <a:xfrm>
            <a:off x="563518" y="388461"/>
            <a:ext cx="5532482" cy="261610"/>
          </a:xfrm>
          <a:prstGeom prst="rect">
            <a:avLst/>
          </a:prstGeom>
          <a:noFill/>
        </p:spPr>
        <p:txBody>
          <a:bodyPr wrap="square">
            <a:spAutoFit/>
          </a:bodyPr>
          <a:lstStyle/>
          <a:p>
            <a:r>
              <a:rPr lang="fr-FR" sz="1100" dirty="0">
                <a:solidFill>
                  <a:srgbClr val="006EB7"/>
                </a:solidFill>
                <a:latin typeface="Gotham Light" pitchFamily="50" charset="0"/>
              </a:rPr>
              <a:t>PRINCIPALES EXCLUSIONS</a:t>
            </a:r>
          </a:p>
        </p:txBody>
      </p:sp>
      <p:sp>
        <p:nvSpPr>
          <p:cNvPr id="25" name="ZoneTexte 24">
            <a:extLst>
              <a:ext uri="{FF2B5EF4-FFF2-40B4-BE49-F238E27FC236}">
                <a16:creationId xmlns:a16="http://schemas.microsoft.com/office/drawing/2014/main" id="{A6A6AF11-DEE1-7FE7-E2AF-D9AC8AC2C3D8}"/>
              </a:ext>
            </a:extLst>
          </p:cNvPr>
          <p:cNvSpPr txBox="1"/>
          <p:nvPr/>
        </p:nvSpPr>
        <p:spPr>
          <a:xfrm>
            <a:off x="592079" y="596047"/>
            <a:ext cx="6050076" cy="3416320"/>
          </a:xfrm>
          <a:prstGeom prst="rect">
            <a:avLst/>
          </a:prstGeom>
          <a:noFill/>
        </p:spPr>
        <p:txBody>
          <a:bodyPr wrap="square">
            <a:spAutoFit/>
          </a:bodyPr>
          <a:lstStyle/>
          <a:p>
            <a:pPr marL="171450" indent="-171450" algn="just">
              <a:buClr>
                <a:srgbClr val="006EB7"/>
              </a:buClr>
              <a:buFont typeface="Arial" panose="020B0604020202020204" pitchFamily="34" charset="0"/>
              <a:buChar char="•"/>
            </a:pPr>
            <a:r>
              <a:rPr lang="fr-FR" sz="800" dirty="0">
                <a:latin typeface="Gotham Book" panose="02000604040000020004" pitchFamily="50" charset="0"/>
              </a:rPr>
              <a:t>Frais engagés avant l’entrée en vigueur ou après la date de cessation des garanties ou après la date de résiliation du contrat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Maladies antérieures ou lésions corporelles non-signalées par l’Assuré dans le questionnaire médical remis à l’Assureur au moment de la souscription du contrat ;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Maladies et infirmités congénitales, ainsi que leurs suites, sauf pour les enfants nés en cours d'assurance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Soins donnés par les médecins radiés de l’ordre des médecins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Traitement considéré par l’Assureur après avis médical, comme étant expérimental ou m’ayant pas fait ses preuves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Tout avis médical secondaire ou complémentaire auprès d’un médecin généraliste ou spécialiste pour la même pathologie sauf si autorisé par l’Assureur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Examens médicaux de routine (check-up), certificats médicaux, attestations et examens pour justifier une demande d’emploi ou de voyage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Traitements subis par l’Assuré, son/ses conjoint(s), ou ses enfants sans prescription médicale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Maladies vénériennes, sida et Maladies en relation avec le sida ou avec les anticorps de séropositivité VIH (Virus de l'Immunodéficience Humaine).</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Coûts associés à la recherche d’un organe de remplacement ou tous les coûts engendrés par l’extraction dudit organe du corps du donneur, les coût de transport et tous les coûts administratifs afférents ;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Traitements à visée esthétique sauf en cas de nécessité médicale prescrite par un médecin et approuvés par l’Assureur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Opérations chirurgicales à but esthétique dues à l’obésité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Traitements de contraception y compris la stérilisation, de prévention et/ou de substitution ;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Tout examen ou traitement de fertilité, traitements hormonaux et traitements semblables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Traitement des dysfonctionnements sexuels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Bilan et de traitement d’induction d’ovulation et de Fécondation In Vitro « F.I.V »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Traitement de la ménopause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Objets et fournitures à usage médical courant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Produits alimentaires, produits de régime, produits de beauté et fortifiants.</a:t>
            </a:r>
          </a:p>
        </p:txBody>
      </p:sp>
      <p:sp>
        <p:nvSpPr>
          <p:cNvPr id="12" name="ZoneTexte 11">
            <a:extLst>
              <a:ext uri="{FF2B5EF4-FFF2-40B4-BE49-F238E27FC236}">
                <a16:creationId xmlns:a16="http://schemas.microsoft.com/office/drawing/2014/main" id="{F2415A48-DCAE-F145-C9F1-1980752CB9C4}"/>
              </a:ext>
            </a:extLst>
          </p:cNvPr>
          <p:cNvSpPr txBox="1"/>
          <p:nvPr/>
        </p:nvSpPr>
        <p:spPr>
          <a:xfrm>
            <a:off x="563518" y="4036688"/>
            <a:ext cx="5532482" cy="261610"/>
          </a:xfrm>
          <a:prstGeom prst="rect">
            <a:avLst/>
          </a:prstGeom>
          <a:noFill/>
        </p:spPr>
        <p:txBody>
          <a:bodyPr wrap="square">
            <a:spAutoFit/>
          </a:bodyPr>
          <a:lstStyle/>
          <a:p>
            <a:r>
              <a:rPr lang="fr-FR" sz="1100" dirty="0">
                <a:solidFill>
                  <a:srgbClr val="006EB7"/>
                </a:solidFill>
                <a:latin typeface="Gotham Light" pitchFamily="50" charset="0"/>
              </a:rPr>
              <a:t>VALEUR AJOUTEE DU PRODUIT</a:t>
            </a:r>
          </a:p>
        </p:txBody>
      </p:sp>
      <p:sp>
        <p:nvSpPr>
          <p:cNvPr id="13" name="ZoneTexte 12">
            <a:extLst>
              <a:ext uri="{FF2B5EF4-FFF2-40B4-BE49-F238E27FC236}">
                <a16:creationId xmlns:a16="http://schemas.microsoft.com/office/drawing/2014/main" id="{1B5965F5-8395-1D44-C62B-149CC3F3A46F}"/>
              </a:ext>
            </a:extLst>
          </p:cNvPr>
          <p:cNvSpPr txBox="1"/>
          <p:nvPr/>
        </p:nvSpPr>
        <p:spPr>
          <a:xfrm>
            <a:off x="592079" y="4242506"/>
            <a:ext cx="6050076" cy="1446550"/>
          </a:xfrm>
          <a:prstGeom prst="rect">
            <a:avLst/>
          </a:prstGeom>
          <a:noFill/>
        </p:spPr>
        <p:txBody>
          <a:bodyPr wrap="square">
            <a:spAutoFit/>
          </a:bodyPr>
          <a:lstStyle/>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Une couverture étoffée des frais d’hospitalisation au Maroc et à l’International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 plafond de couverture important pouvant aller jusqu’à 7 500 000 DH / personne / année d’assurance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Une prise en charge totale en mode Tiers payant ou un remboursement intégral des frais engagés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Une couverture au Maroc sans franchise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 libre choix des médecins et établissements de soins au Maroc et à l’international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 produit accessible, décliné en 3 niveaux de franchise à l’international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 large réseau de prestataires conventionnés ; Une plateforme téléphonique multilingue disponible 24h/24 et 7j/7 au Maroc et à l’étranger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La gratuité pour un enfant dont l’âge est inférieur à 16 ans par parent assuré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Un service de conciergerie médicale en France offrant des prestations à forte valeur ajoutée ;</a:t>
            </a:r>
          </a:p>
          <a:p>
            <a:pPr marL="171450" indent="-171450" algn="just">
              <a:buClr>
                <a:srgbClr val="006EB7"/>
              </a:buClr>
              <a:buFont typeface="Arial" panose="020B0604020202020204" pitchFamily="34" charset="0"/>
              <a:buChar char="•"/>
            </a:pPr>
            <a:r>
              <a:rPr lang="fr-FR" sz="800" dirty="0">
                <a:latin typeface="Gotham Book" panose="02000604040000020004" pitchFamily="50" charset="0"/>
              </a:rPr>
              <a:t>Des tarifs finement étudiés et très compétitifs.</a:t>
            </a:r>
          </a:p>
        </p:txBody>
      </p:sp>
      <p:sp>
        <p:nvSpPr>
          <p:cNvPr id="17" name="ZoneTexte 16">
            <a:extLst>
              <a:ext uri="{FF2B5EF4-FFF2-40B4-BE49-F238E27FC236}">
                <a16:creationId xmlns:a16="http://schemas.microsoft.com/office/drawing/2014/main" id="{0A55C547-0BE0-454D-AE2E-DB8B70DE359F}"/>
              </a:ext>
            </a:extLst>
          </p:cNvPr>
          <p:cNvSpPr txBox="1"/>
          <p:nvPr/>
        </p:nvSpPr>
        <p:spPr>
          <a:xfrm>
            <a:off x="265884" y="8711634"/>
            <a:ext cx="6327921" cy="553998"/>
          </a:xfrm>
          <a:prstGeom prst="rect">
            <a:avLst/>
          </a:prstGeom>
          <a:noFill/>
        </p:spPr>
        <p:txBody>
          <a:bodyPr wrap="square">
            <a:spAutoFit/>
          </a:bodyPr>
          <a:lstStyle/>
          <a:p>
            <a:pPr algn="just"/>
            <a:r>
              <a:rPr lang="fr-FR" sz="600" dirty="0">
                <a:solidFill>
                  <a:srgbClr val="3B3838"/>
                </a:solidFill>
                <a:effectLst/>
                <a:latin typeface="Gotham Book" panose="02000604040000020004" pitchFamily="50" charset="0"/>
                <a:ea typeface="Calibri" panose="020F0502020204030204" pitchFamily="34" charset="0"/>
                <a:cs typeface="Times New Roman" panose="02020603050405020304" pitchFamily="18" charset="0"/>
              </a:rPr>
              <a:t>Pour en savoir plus, n’hésitez pas à contacter votre Assureur Conseil.</a:t>
            </a:r>
            <a:endParaRPr lang="fr-FR" sz="600" dirty="0">
              <a:effectLst/>
              <a:latin typeface="Gotham Book" panose="02000604040000020004" pitchFamily="50" charset="0"/>
              <a:ea typeface="Calibri" panose="020F0502020204030204" pitchFamily="34" charset="0"/>
              <a:cs typeface="Times New Roman" panose="02020603050405020304" pitchFamily="18" charset="0"/>
            </a:endParaRPr>
          </a:p>
          <a:p>
            <a:pPr algn="just"/>
            <a:r>
              <a:rPr lang="fr-FR" sz="600" dirty="0">
                <a:solidFill>
                  <a:srgbClr val="3B3838"/>
                </a:solidFill>
                <a:effectLst/>
                <a:latin typeface="Gotham Book" panose="02000604040000020004" pitchFamily="50" charset="0"/>
                <a:ea typeface="Calibri" panose="020F0502020204030204" pitchFamily="34" charset="0"/>
                <a:cs typeface="Times New Roman" panose="02020603050405020304" pitchFamily="18" charset="0"/>
              </a:rPr>
              <a:t>Document régi par les Conditions Générales du produit Santé Internationale Référence N° SANT-INT-IND AS03/2023</a:t>
            </a:r>
            <a:endParaRPr lang="fr-FR" sz="600" dirty="0">
              <a:effectLst/>
              <a:latin typeface="Gotham Book" panose="02000604040000020004" pitchFamily="50" charset="0"/>
              <a:ea typeface="Calibri" panose="020F0502020204030204" pitchFamily="34" charset="0"/>
              <a:cs typeface="Times New Roman" panose="02020603050405020304" pitchFamily="18" charset="0"/>
            </a:endParaRPr>
          </a:p>
          <a:p>
            <a:pPr algn="just"/>
            <a:r>
              <a:rPr lang="fr-FR" sz="600" b="1" dirty="0">
                <a:solidFill>
                  <a:srgbClr val="3B3838"/>
                </a:solidFill>
                <a:effectLst/>
                <a:latin typeface="Gotham Book" panose="02000604040000020004" pitchFamily="50" charset="0"/>
                <a:ea typeface="Calibri" panose="020F0502020204030204" pitchFamily="34" charset="0"/>
                <a:cs typeface="Times New Roman" panose="02020603050405020304" pitchFamily="18" charset="0"/>
              </a:rPr>
              <a:t>AtlantaSanad</a:t>
            </a:r>
            <a:r>
              <a:rPr lang="fr-FR" sz="600" dirty="0">
                <a:solidFill>
                  <a:srgbClr val="3B3838"/>
                </a:solidFill>
                <a:effectLst/>
                <a:latin typeface="Gotham Book" panose="02000604040000020004" pitchFamily="50" charset="0"/>
                <a:ea typeface="Calibri" panose="020F0502020204030204" pitchFamily="34" charset="0"/>
                <a:cs typeface="Times New Roman" panose="02020603050405020304" pitchFamily="18" charset="0"/>
              </a:rPr>
              <a:t> – Entreprise régie par la loi N°17-99 portant code des Assurances </a:t>
            </a:r>
            <a:endParaRPr lang="fr-FR" sz="600" dirty="0">
              <a:effectLst/>
              <a:latin typeface="Gotham Book" panose="02000604040000020004" pitchFamily="50" charset="0"/>
              <a:ea typeface="Calibri" panose="020F0502020204030204" pitchFamily="34" charset="0"/>
              <a:cs typeface="Times New Roman" panose="02020603050405020304" pitchFamily="18" charset="0"/>
            </a:endParaRPr>
          </a:p>
          <a:p>
            <a:pPr algn="just"/>
            <a:r>
              <a:rPr lang="fr-FR" sz="600" dirty="0">
                <a:solidFill>
                  <a:srgbClr val="3B3838"/>
                </a:solidFill>
                <a:effectLst/>
                <a:latin typeface="Gotham Book" panose="02000604040000020004" pitchFamily="50" charset="0"/>
                <a:ea typeface="Calibri" panose="020F0502020204030204" pitchFamily="34" charset="0"/>
                <a:cs typeface="Times New Roman" panose="02020603050405020304" pitchFamily="18" charset="0"/>
              </a:rPr>
              <a:t>Société Anonyme au capital de 602.835.950 DH – RC Casablanca : 16747 – CNSS : 1090109 –TP : 37990058 – IF : 1085137 – ICE : 001529660000034 </a:t>
            </a:r>
            <a:endParaRPr lang="fr-FR" sz="600" dirty="0">
              <a:effectLst/>
              <a:latin typeface="Gotham Book" panose="02000604040000020004" pitchFamily="50" charset="0"/>
              <a:ea typeface="Calibri" panose="020F0502020204030204" pitchFamily="34" charset="0"/>
              <a:cs typeface="Times New Roman" panose="02020603050405020304" pitchFamily="18" charset="0"/>
            </a:endParaRPr>
          </a:p>
          <a:p>
            <a:pPr algn="just"/>
            <a:r>
              <a:rPr lang="fr-FR" sz="600" dirty="0">
                <a:solidFill>
                  <a:srgbClr val="3B3838"/>
                </a:solidFill>
                <a:effectLst/>
                <a:latin typeface="Gotham Book" panose="02000604040000020004" pitchFamily="50" charset="0"/>
                <a:ea typeface="Calibri" panose="020F0502020204030204" pitchFamily="34" charset="0"/>
                <a:cs typeface="Times New Roman" panose="02020603050405020304" pitchFamily="18" charset="0"/>
              </a:rPr>
              <a:t>181, Boulevard d’Anfa – Casablanca Tél : 05.22.95.78.00 / 05.22.95.76.76 – Fax : 05.22.36.04.36 / 05.22.36.98.12 – site web : www.atlantasanad.ma</a:t>
            </a:r>
            <a:endParaRPr lang="fr-FR" sz="600" dirty="0">
              <a:effectLst/>
              <a:latin typeface="Gotham Book" panose="02000604040000020004" pitchFamily="50" charset="0"/>
              <a:ea typeface="Calibri" panose="020F0502020204030204" pitchFamily="34" charset="0"/>
              <a:cs typeface="Times New Roman" panose="02020603050405020304" pitchFamily="18" charset="0"/>
            </a:endParaRPr>
          </a:p>
        </p:txBody>
      </p:sp>
      <p:sp>
        <p:nvSpPr>
          <p:cNvPr id="15" name="ZoneTexte 14">
            <a:extLst>
              <a:ext uri="{FF2B5EF4-FFF2-40B4-BE49-F238E27FC236}">
                <a16:creationId xmlns:a16="http://schemas.microsoft.com/office/drawing/2014/main" id="{A1C70072-27C7-F1A8-E3D3-E16FB7E08B26}"/>
              </a:ext>
            </a:extLst>
          </p:cNvPr>
          <p:cNvSpPr txBox="1"/>
          <p:nvPr/>
        </p:nvSpPr>
        <p:spPr>
          <a:xfrm>
            <a:off x="592079" y="5771397"/>
            <a:ext cx="5532482" cy="261610"/>
          </a:xfrm>
          <a:prstGeom prst="rect">
            <a:avLst/>
          </a:prstGeom>
          <a:noFill/>
        </p:spPr>
        <p:txBody>
          <a:bodyPr wrap="square">
            <a:spAutoFit/>
          </a:bodyPr>
          <a:lstStyle/>
          <a:p>
            <a:r>
              <a:rPr lang="fr-FR" sz="1100" dirty="0">
                <a:solidFill>
                  <a:srgbClr val="006EB7"/>
                </a:solidFill>
                <a:latin typeface="Gotham Light" pitchFamily="50" charset="0"/>
              </a:rPr>
              <a:t>PROCESSUS DE COMMERCIALISATION</a:t>
            </a:r>
          </a:p>
        </p:txBody>
      </p:sp>
      <p:sp>
        <p:nvSpPr>
          <p:cNvPr id="18" name="ZoneTexte 17">
            <a:extLst>
              <a:ext uri="{FF2B5EF4-FFF2-40B4-BE49-F238E27FC236}">
                <a16:creationId xmlns:a16="http://schemas.microsoft.com/office/drawing/2014/main" id="{9B645FF3-1017-F5EA-4012-5974989B3CD2}"/>
              </a:ext>
            </a:extLst>
          </p:cNvPr>
          <p:cNvSpPr txBox="1"/>
          <p:nvPr/>
        </p:nvSpPr>
        <p:spPr>
          <a:xfrm>
            <a:off x="634184" y="6029373"/>
            <a:ext cx="6050076" cy="1077218"/>
          </a:xfrm>
          <a:prstGeom prst="rect">
            <a:avLst/>
          </a:prstGeom>
          <a:noFill/>
        </p:spPr>
        <p:txBody>
          <a:bodyPr wrap="square">
            <a:spAutoFit/>
          </a:bodyPr>
          <a:lstStyle/>
          <a:p>
            <a:pPr algn="just">
              <a:buClr>
                <a:srgbClr val="006EB7"/>
              </a:buClr>
            </a:pPr>
            <a:r>
              <a:rPr lang="fr-FR" sz="800" dirty="0">
                <a:latin typeface="Gotham Bold" pitchFamily="50" charset="0"/>
              </a:rPr>
              <a:t>Santé Internationale</a:t>
            </a:r>
            <a:r>
              <a:rPr lang="fr-FR" sz="800" b="1" dirty="0">
                <a:latin typeface="Gotham Book" panose="02000604040000020004" pitchFamily="50" charset="0"/>
              </a:rPr>
              <a:t> </a:t>
            </a:r>
            <a:r>
              <a:rPr lang="fr-FR" sz="800" dirty="0">
                <a:latin typeface="Gotham Book" panose="02000604040000020004" pitchFamily="50" charset="0"/>
              </a:rPr>
              <a:t>est un produit à souscription déléguée via l’ensemble des agences bancaires de Crédit Du Maroc à travers le portail de vente. </a:t>
            </a:r>
          </a:p>
          <a:p>
            <a:pPr algn="just">
              <a:buClr>
                <a:srgbClr val="006EB7"/>
              </a:buClr>
            </a:pPr>
            <a:endParaRPr lang="fr-FR" sz="800" dirty="0">
              <a:latin typeface="Gotham Book" panose="02000604040000020004" pitchFamily="50" charset="0"/>
            </a:endParaRPr>
          </a:p>
          <a:p>
            <a:pPr algn="just">
              <a:buClr>
                <a:srgbClr val="006EB7"/>
              </a:buClr>
            </a:pPr>
            <a:r>
              <a:rPr lang="fr-FR" sz="800" dirty="0">
                <a:latin typeface="Gotham Book" panose="02000604040000020004" pitchFamily="50" charset="0"/>
              </a:rPr>
              <a:t>Le portail de vente offre un parcours de souscription simplifié, intuitif et ergonomique facilitant, ainsi, le process de souscription pour un service à la clientèle axé sur la proximité, la célérité et l’efficience. </a:t>
            </a:r>
          </a:p>
          <a:p>
            <a:pPr algn="just">
              <a:buClr>
                <a:srgbClr val="006EB7"/>
              </a:buClr>
            </a:pPr>
            <a:endParaRPr lang="fr-FR" sz="800" dirty="0">
              <a:latin typeface="Gotham Book" panose="02000604040000020004" pitchFamily="50" charset="0"/>
            </a:endParaRPr>
          </a:p>
          <a:p>
            <a:pPr algn="just">
              <a:buClr>
                <a:srgbClr val="006EB7"/>
              </a:buClr>
            </a:pPr>
            <a:r>
              <a:rPr lang="fr-FR" sz="800" dirty="0">
                <a:latin typeface="Gotham Book" panose="02000604040000020004" pitchFamily="50" charset="0"/>
              </a:rPr>
              <a:t>ATLANTASANAD et Crédit Du Maroc se tiennent à la disposition des Prospects désirant s’informer sur la couverture AMAN</a:t>
            </a:r>
            <a:r>
              <a:rPr lang="fr-FR" sz="800" dirty="0">
                <a:latin typeface="Calibri" panose="020F0502020204030204" pitchFamily="34" charset="0"/>
                <a:cs typeface="Calibri" panose="020F0502020204030204" pitchFamily="34" charset="0"/>
              </a:rPr>
              <a:t>ÉA </a:t>
            </a:r>
            <a:r>
              <a:rPr lang="fr-FR" sz="800" dirty="0">
                <a:latin typeface="Gotham Bold" pitchFamily="50" charset="0"/>
              </a:rPr>
              <a:t>Santé Internationale </a:t>
            </a:r>
            <a:r>
              <a:rPr lang="fr-FR" sz="800" dirty="0">
                <a:latin typeface="Gotham Book" panose="02000604040000020004" pitchFamily="50" charset="0"/>
              </a:rPr>
              <a:t>pour les conseiller et les orienter dans l’objectif de leur offrir la protection qui répond au mieux à leur besoin.</a:t>
            </a:r>
          </a:p>
        </p:txBody>
      </p:sp>
      <p:sp>
        <p:nvSpPr>
          <p:cNvPr id="20" name="ZoneTexte 19">
            <a:extLst>
              <a:ext uri="{FF2B5EF4-FFF2-40B4-BE49-F238E27FC236}">
                <a16:creationId xmlns:a16="http://schemas.microsoft.com/office/drawing/2014/main" id="{4E41082D-41FA-95E9-0E1A-E202F185347E}"/>
              </a:ext>
            </a:extLst>
          </p:cNvPr>
          <p:cNvSpPr txBox="1"/>
          <p:nvPr/>
        </p:nvSpPr>
        <p:spPr>
          <a:xfrm>
            <a:off x="265884" y="8134459"/>
            <a:ext cx="5976936" cy="186782"/>
          </a:xfrm>
          <a:prstGeom prst="rect">
            <a:avLst/>
          </a:prstGeom>
          <a:noFill/>
        </p:spPr>
        <p:txBody>
          <a:bodyPr wrap="square">
            <a:spAutoFit/>
          </a:bodyPr>
          <a:lstStyle/>
          <a:p>
            <a:pPr algn="just">
              <a:lnSpc>
                <a:spcPct val="107000"/>
              </a:lnSpc>
              <a:spcAft>
                <a:spcPts val="800"/>
              </a:spcAft>
            </a:pPr>
            <a:r>
              <a:rPr lang="fr-FR" sz="600" dirty="0">
                <a:solidFill>
                  <a:srgbClr val="3B3838"/>
                </a:solidFill>
                <a:latin typeface="Gotham Book" panose="02000604040000020004" pitchFamily="50" charset="0"/>
                <a:cs typeface="Times New Roman" panose="02020603050405020304" pitchFamily="18" charset="0"/>
              </a:rPr>
              <a:t>*Dans la limite du plafond, moyennant paiement de la prime correspondante et en application de la franchise indiquée au contrat</a:t>
            </a:r>
          </a:p>
        </p:txBody>
      </p:sp>
      <p:pic>
        <p:nvPicPr>
          <p:cNvPr id="19" name="Image 18">
            <a:extLst>
              <a:ext uri="{FF2B5EF4-FFF2-40B4-BE49-F238E27FC236}">
                <a16:creationId xmlns:a16="http://schemas.microsoft.com/office/drawing/2014/main" id="{12CC73ED-BFF4-2E1E-9C4A-9028BE98FA88}"/>
              </a:ext>
            </a:extLst>
          </p:cNvPr>
          <p:cNvPicPr>
            <a:picLocks noChangeAspect="1"/>
          </p:cNvPicPr>
          <p:nvPr/>
        </p:nvPicPr>
        <p:blipFill>
          <a:blip r:embed="rId4"/>
          <a:stretch>
            <a:fillRect/>
          </a:stretch>
        </p:blipFill>
        <p:spPr>
          <a:xfrm>
            <a:off x="359864" y="4027502"/>
            <a:ext cx="274320" cy="245942"/>
          </a:xfrm>
          <a:prstGeom prst="rect">
            <a:avLst/>
          </a:prstGeom>
        </p:spPr>
      </p:pic>
      <p:pic>
        <p:nvPicPr>
          <p:cNvPr id="21" name="Image 20">
            <a:extLst>
              <a:ext uri="{FF2B5EF4-FFF2-40B4-BE49-F238E27FC236}">
                <a16:creationId xmlns:a16="http://schemas.microsoft.com/office/drawing/2014/main" id="{B5F9D9F8-261C-9879-3692-028678C1F1CC}"/>
              </a:ext>
            </a:extLst>
          </p:cNvPr>
          <p:cNvPicPr>
            <a:picLocks noChangeAspect="1"/>
          </p:cNvPicPr>
          <p:nvPr/>
        </p:nvPicPr>
        <p:blipFill>
          <a:blip r:embed="rId5"/>
          <a:stretch>
            <a:fillRect/>
          </a:stretch>
        </p:blipFill>
        <p:spPr>
          <a:xfrm>
            <a:off x="329058" y="5753963"/>
            <a:ext cx="305126" cy="220953"/>
          </a:xfrm>
          <a:prstGeom prst="rect">
            <a:avLst/>
          </a:prstGeom>
        </p:spPr>
      </p:pic>
      <p:pic>
        <p:nvPicPr>
          <p:cNvPr id="22" name="Image 21">
            <a:extLst>
              <a:ext uri="{FF2B5EF4-FFF2-40B4-BE49-F238E27FC236}">
                <a16:creationId xmlns:a16="http://schemas.microsoft.com/office/drawing/2014/main" id="{CF0D6DE7-2849-7C1D-47E1-6D6AB614BD85}"/>
              </a:ext>
            </a:extLst>
          </p:cNvPr>
          <p:cNvPicPr>
            <a:picLocks noChangeAspect="1"/>
          </p:cNvPicPr>
          <p:nvPr/>
        </p:nvPicPr>
        <p:blipFill>
          <a:blip r:embed="rId6"/>
          <a:stretch>
            <a:fillRect/>
          </a:stretch>
        </p:blipFill>
        <p:spPr>
          <a:xfrm>
            <a:off x="359864" y="355094"/>
            <a:ext cx="274320" cy="274320"/>
          </a:xfrm>
          <a:prstGeom prst="rect">
            <a:avLst/>
          </a:prstGeom>
        </p:spPr>
      </p:pic>
    </p:spTree>
    <p:extLst>
      <p:ext uri="{BB962C8B-B14F-4D97-AF65-F5344CB8AC3E}">
        <p14:creationId xmlns:p14="http://schemas.microsoft.com/office/powerpoint/2010/main" val="4240796702"/>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5DFC97C4950445BB1EDEB5F50C6EBD" ma:contentTypeVersion="18" ma:contentTypeDescription="Crée un document." ma:contentTypeScope="" ma:versionID="2cbc32f3c8684b922a53d9db35fef413">
  <xsd:schema xmlns:xsd="http://www.w3.org/2001/XMLSchema" xmlns:xs="http://www.w3.org/2001/XMLSchema" xmlns:p="http://schemas.microsoft.com/office/2006/metadata/properties" xmlns:ns3="a7f2b30c-8aad-44bb-a514-750037fbc155" targetNamespace="http://schemas.microsoft.com/office/2006/metadata/properties" ma:root="true" ma:fieldsID="a20353b021d49d3766d593af96a01b22" ns3:_="">
    <xsd:import namespace="a7f2b30c-8aad-44bb-a514-750037fbc155"/>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f2b30c-8aad-44bb-a514-750037fbc155"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 xmlns="a7f2b30c-8aad-44bb-a514-750037fbc155" xsi:nil="true"/>
    <MigrationWizIdPermissionLevels xmlns="a7f2b30c-8aad-44bb-a514-750037fbc155" xsi:nil="true"/>
    <_activity xmlns="a7f2b30c-8aad-44bb-a514-750037fbc155" xsi:nil="true"/>
    <MigrationWizIdPermissions xmlns="a7f2b30c-8aad-44bb-a514-750037fbc155" xsi:nil="true"/>
    <MigrationWizIdDocumentLibraryPermissions xmlns="a7f2b30c-8aad-44bb-a514-750037fbc155" xsi:nil="true"/>
    <MigrationWizIdSecurityGroups xmlns="a7f2b30c-8aad-44bb-a514-750037fbc155" xsi:nil="true"/>
  </documentManagement>
</p:properties>
</file>

<file path=customXml/itemProps1.xml><?xml version="1.0" encoding="utf-8"?>
<ds:datastoreItem xmlns:ds="http://schemas.openxmlformats.org/officeDocument/2006/customXml" ds:itemID="{2E23C77D-4ED5-4605-8149-63360D65E7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f2b30c-8aad-44bb-a514-750037fbc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F5D1E5-2D14-4CBB-9471-9C8AC3CC805C}">
  <ds:schemaRefs>
    <ds:schemaRef ds:uri="http://schemas.microsoft.com/sharepoint/v3/contenttype/forms"/>
  </ds:schemaRefs>
</ds:datastoreItem>
</file>

<file path=customXml/itemProps3.xml><?xml version="1.0" encoding="utf-8"?>
<ds:datastoreItem xmlns:ds="http://schemas.openxmlformats.org/officeDocument/2006/customXml" ds:itemID="{6901584D-B795-4951-AB05-AD25417FC0D1}">
  <ds:schemaRefs>
    <ds:schemaRef ds:uri="http://schemas.microsoft.com/office/2006/metadata/properties"/>
    <ds:schemaRef ds:uri="http://schemas.microsoft.com/office/infopath/2007/PartnerControls"/>
    <ds:schemaRef ds:uri="a7f2b30c-8aad-44bb-a514-750037fbc155"/>
  </ds:schemaRefs>
</ds:datastoreItem>
</file>

<file path=docProps/app.xml><?xml version="1.0" encoding="utf-8"?>
<Properties xmlns="http://schemas.openxmlformats.org/officeDocument/2006/extended-properties" xmlns:vt="http://schemas.openxmlformats.org/officeDocument/2006/docPropsVTypes">
  <Template>Office Theme</Template>
  <TotalTime>4747</TotalTime>
  <Words>3099</Words>
  <Application>Microsoft Office PowerPoint</Application>
  <PresentationFormat>Format A4 (210 x 297 mm)</PresentationFormat>
  <Paragraphs>388</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Calibri</vt:lpstr>
      <vt:lpstr>Calibri Light</vt:lpstr>
      <vt:lpstr>Gotham Bold</vt:lpstr>
      <vt:lpstr>Gotham Book</vt:lpstr>
      <vt:lpstr>Gotham Light</vt:lpstr>
      <vt:lpstr>Gotham medium</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Ghita Kharbouche</dc:creator>
  <cp:lastModifiedBy>CHICHAOUI Fatima</cp:lastModifiedBy>
  <cp:revision>7</cp:revision>
  <cp:lastPrinted>2022-07-06T08:43:28Z</cp:lastPrinted>
  <dcterms:created xsi:type="dcterms:W3CDTF">2022-07-04T14:48:14Z</dcterms:created>
  <dcterms:modified xsi:type="dcterms:W3CDTF">2024-11-21T10:32:38Z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0x010100935DFC97C4950445BB1EDEB5F50C6EBD</vt:lpwstr>
  </property>
</Properties>
</file>