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26"/>
  </p:notesMasterIdLst>
  <p:sldIdLst>
    <p:sldId id="256" r:id="rId2"/>
    <p:sldId id="294" r:id="rId3"/>
    <p:sldId id="335" r:id="rId4"/>
    <p:sldId id="557" r:id="rId5"/>
    <p:sldId id="558" r:id="rId6"/>
    <p:sldId id="559" r:id="rId7"/>
    <p:sldId id="584" r:id="rId8"/>
    <p:sldId id="585" r:id="rId9"/>
    <p:sldId id="586" r:id="rId10"/>
    <p:sldId id="587" r:id="rId11"/>
    <p:sldId id="591" r:id="rId12"/>
    <p:sldId id="567" r:id="rId13"/>
    <p:sldId id="588" r:id="rId14"/>
    <p:sldId id="569" r:id="rId15"/>
    <p:sldId id="560" r:id="rId16"/>
    <p:sldId id="572" r:id="rId17"/>
    <p:sldId id="561" r:id="rId18"/>
    <p:sldId id="575" r:id="rId19"/>
    <p:sldId id="570" r:id="rId20"/>
    <p:sldId id="589" r:id="rId21"/>
    <p:sldId id="590" r:id="rId22"/>
    <p:sldId id="592" r:id="rId23"/>
    <p:sldId id="593" r:id="rId24"/>
    <p:sldId id="5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2" autoAdjust="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3D0E0-F846-48DB-8B22-AEB8DD6B42B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E806-C174-405B-94BA-2E148F3A5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E806-C174-405B-94BA-2E148F3A5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9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7E806-C174-405B-94BA-2E148F3A5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4E81-E537-4205-8532-C34716DBFBF6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942D-BFA3-4B2E-8307-DB91B5CEC555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E4B3-6A00-4C00-8301-F21A55A3B612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A878-B0A6-4427-9759-044182C6003E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1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521F-7E40-47F3-BAE5-EA5BA629897F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2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96C6-9469-4201-806C-02C0472A8391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E82FB-25DB-4F55-8F09-46509FAD1595}" type="datetime1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FFA0-316C-4FF5-B469-54932817ED85}" type="datetime1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C5B2-CBF0-4FE8-9BFF-5B83B251F594}" type="datetime1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70D006-3E72-4DF0-BAAB-0F92E970B8F2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3BDD-4A36-461E-BEEF-1ED42CA9C385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36659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70177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31DA4D74-D86C-483F-AC11-1E75DDDCD8B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558408-0529-40BC-A762-F44C34CA67EB}" type="datetime1">
              <a:rPr lang="en-US" smtClean="0"/>
              <a:t>5/8/2017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7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Single Page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30097" y="4842455"/>
            <a:ext cx="62440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Downloads: http://bit.ly/centric-ng6</a:t>
            </a:r>
          </a:p>
        </p:txBody>
      </p:sp>
    </p:spTree>
    <p:extLst>
      <p:ext uri="{BB962C8B-B14F-4D97-AF65-F5344CB8AC3E}">
        <p14:creationId xmlns:p14="http://schemas.microsoft.com/office/powerpoint/2010/main" val="20295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routes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routes table contains the list of supported routes.</a:t>
            </a:r>
          </a:p>
          <a:p>
            <a:pPr lvl="1"/>
            <a:r>
              <a:rPr lang="en-US" dirty="0"/>
              <a:t>Each route can have a number of parameters like the path, the component to render, and children routes</a:t>
            </a:r>
          </a:p>
          <a:p>
            <a:pPr lvl="1"/>
            <a:r>
              <a:rPr lang="en-US" dirty="0"/>
              <a:t>A route can match a wildcard for 404 pages and do redirects to other routes</a:t>
            </a:r>
          </a:p>
          <a:p>
            <a:r>
              <a:rPr lang="en-US" dirty="0"/>
              <a:t>Make sure to have a base </a:t>
            </a:r>
            <a:r>
              <a:rPr lang="en-US" dirty="0" err="1"/>
              <a:t>href</a:t>
            </a:r>
            <a:r>
              <a:rPr lang="en-US" dirty="0"/>
              <a:t> in your index.html page.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0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Wildcard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Wildcard or catch all routes can be addued using the ** syntax.</a:t>
            </a:r>
          </a:p>
          <a:p>
            <a:pPr lvl="1"/>
            <a:r>
              <a:rPr lang="nl-NL" dirty="0"/>
              <a:t>Allows for displaying a specific component or redirecting to another route.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0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RouterModule</a:t>
            </a:r>
            <a:r>
              <a:rPr lang="en-US" dirty="0"/>
              <a:t> and routes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47" y="731520"/>
            <a:ext cx="7612083" cy="525780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{ path: 'books', component: </a:t>
            </a:r>
            <a:r>
              <a:rPr lang="en-US" sz="1800" dirty="0" err="1">
                <a:latin typeface="Consolas" panose="020B0609020204030204" pitchFamily="49" charset="0"/>
              </a:rPr>
              <a:t>BooksListComponent</a:t>
            </a:r>
            <a:r>
              <a:rPr lang="en-US" sz="1800" dirty="0">
                <a:latin typeface="Consolas" panose="020B0609020204030204" pitchFamily="49" charset="0"/>
              </a:rPr>
              <a:t> 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{ path: 'book/:</a:t>
            </a:r>
            <a:r>
              <a:rPr lang="en-US" sz="1800" dirty="0" err="1">
                <a:latin typeface="Consolas" panose="020B0609020204030204" pitchFamily="49" charset="0"/>
              </a:rPr>
              <a:t>isbn</a:t>
            </a:r>
            <a:r>
              <a:rPr lang="en-US" sz="1800" dirty="0">
                <a:latin typeface="Consolas" panose="020B0609020204030204" pitchFamily="49" charset="0"/>
              </a:rPr>
              <a:t>',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component: </a:t>
            </a:r>
            <a:r>
              <a:rPr lang="en-US" sz="1800" dirty="0" err="1">
                <a:latin typeface="Consolas" panose="020B0609020204030204" pitchFamily="49" charset="0"/>
              </a:rPr>
              <a:t>BookDetailsComponent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children: [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{ path: '', component: </a:t>
            </a:r>
            <a:r>
              <a:rPr lang="en-US" sz="1800" dirty="0" err="1">
                <a:latin typeface="Consolas" panose="020B0609020204030204" pitchFamily="49" charset="0"/>
              </a:rPr>
              <a:t>BookOverviewComponent</a:t>
            </a:r>
            <a:r>
              <a:rPr lang="en-US" sz="1800" dirty="0">
                <a:latin typeface="Consolas" panose="020B0609020204030204" pitchFamily="49" charset="0"/>
              </a:rPr>
              <a:t> 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{ path: 'author', component: </a:t>
            </a:r>
            <a:r>
              <a:rPr lang="en-US" sz="1800" dirty="0" err="1">
                <a:latin typeface="Consolas" panose="020B0609020204030204" pitchFamily="49" charset="0"/>
              </a:rPr>
              <a:t>BookAuthorComponent</a:t>
            </a:r>
            <a:r>
              <a:rPr lang="en-US" sz="1800" dirty="0"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]},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{ path: '**', </a:t>
            </a:r>
            <a:r>
              <a:rPr lang="en-US" sz="1800" dirty="0" err="1">
                <a:latin typeface="Consolas" panose="020B0609020204030204" pitchFamily="49" charset="0"/>
              </a:rPr>
              <a:t>redirectTo</a:t>
            </a:r>
            <a:r>
              <a:rPr lang="en-US" sz="1800" dirty="0">
                <a:latin typeface="Consolas" panose="020B0609020204030204" pitchFamily="49" charset="0"/>
              </a:rPr>
              <a:t>:'/books'}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];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routerModule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RouterModule.forRoot</a:t>
            </a:r>
            <a:r>
              <a:rPr lang="en-US" sz="1800" dirty="0">
                <a:latin typeface="Consolas" panose="020B0609020204030204" pitchFamily="49" charset="0"/>
              </a:rPr>
              <a:t>(routes);</a:t>
            </a:r>
          </a:p>
          <a:p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RouterOutlet</a:t>
            </a:r>
            <a:r>
              <a:rPr lang="en-US" dirty="0"/>
              <a:t> directive is used as the placeholder to render the route component view.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RouterOutlet</a:t>
            </a:r>
            <a:r>
              <a:rPr lang="en-US" dirty="0"/>
              <a:t> can be used in a single template when they are named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RouterOutlet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&lt;h1&gt;My book library&lt;/h1&gt;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&lt;router-outlet&gt;&lt;/router-outlet&gt;</a:t>
            </a:r>
          </a:p>
          <a:p>
            <a:r>
              <a:rPr lang="en-US" dirty="0">
                <a:latin typeface="Consolas" panose="020B0609020204030204" pitchFamily="49" charset="0"/>
              </a:rPr>
              <a:t>&lt;/div&gt;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between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between components can be done from markup using an anchor tag with the </a:t>
            </a:r>
            <a:r>
              <a:rPr lang="en-US" dirty="0" err="1"/>
              <a:t>RouterLink</a:t>
            </a:r>
            <a:r>
              <a:rPr lang="en-US" dirty="0"/>
              <a:t> directive.</a:t>
            </a:r>
          </a:p>
          <a:p>
            <a:pPr lvl="1"/>
            <a:r>
              <a:rPr lang="en-US" dirty="0"/>
              <a:t>From a component code, there is the Router type with a </a:t>
            </a:r>
            <a:br>
              <a:rPr lang="en-US" dirty="0"/>
            </a:br>
            <a:r>
              <a:rPr lang="en-US" dirty="0"/>
              <a:t>navigate()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6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// Declarative in markup</a:t>
            </a:r>
          </a:p>
          <a:p>
            <a:r>
              <a:rPr lang="en-US" dirty="0">
                <a:latin typeface="Consolas" panose="020B0609020204030204" pitchFamily="49" charset="0"/>
              </a:rPr>
              <a:t>&lt;a class="</a:t>
            </a:r>
            <a:r>
              <a:rPr lang="en-US" dirty="0" err="1">
                <a:latin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btn</a:t>
            </a:r>
            <a:r>
              <a:rPr lang="en-US" dirty="0">
                <a:latin typeface="Consolas" panose="020B0609020204030204" pitchFamily="49" charset="0"/>
              </a:rPr>
              <a:t>-primary“</a:t>
            </a:r>
          </a:p>
          <a:p>
            <a:r>
              <a:rPr lang="en-US" dirty="0">
                <a:latin typeface="Consolas" panose="020B0609020204030204" pitchFamily="49" charset="0"/>
              </a:rPr>
              <a:t>   [</a:t>
            </a:r>
            <a:r>
              <a:rPr lang="en-US" dirty="0" err="1">
                <a:latin typeface="Consolas" panose="020B0609020204030204" pitchFamily="49" charset="0"/>
              </a:rPr>
              <a:t>routerLink</a:t>
            </a:r>
            <a:r>
              <a:rPr lang="en-US" dirty="0">
                <a:latin typeface="Consolas" panose="020B0609020204030204" pitchFamily="49" charset="0"/>
              </a:rPr>
              <a:t>]="['/book', </a:t>
            </a:r>
            <a:r>
              <a:rPr lang="en-US" dirty="0" err="1">
                <a:latin typeface="Consolas" panose="020B0609020204030204" pitchFamily="49" charset="0"/>
              </a:rPr>
              <a:t>book.isbn</a:t>
            </a:r>
            <a:r>
              <a:rPr lang="en-US" dirty="0">
                <a:latin typeface="Consolas" panose="020B0609020204030204" pitchFamily="49" charset="0"/>
              </a:rPr>
              <a:t>]"&gt;</a:t>
            </a:r>
          </a:p>
          <a:p>
            <a:r>
              <a:rPr lang="en-US" dirty="0">
                <a:latin typeface="Consolas" panose="020B0609020204030204" pitchFamily="49" charset="0"/>
              </a:rPr>
              <a:t>  Details</a:t>
            </a:r>
          </a:p>
          <a:p>
            <a:r>
              <a:rPr lang="en-US" dirty="0">
                <a:latin typeface="Consolas" panose="020B0609020204030204" pitchFamily="49" charset="0"/>
              </a:rPr>
              <a:t>&lt;/a&gt;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Imperative from code</a:t>
            </a:r>
          </a:p>
          <a:p>
            <a:r>
              <a:rPr lang="en-US" dirty="0" err="1">
                <a:latin typeface="Consolas" panose="020B0609020204030204" pitchFamily="49" charset="0"/>
              </a:rPr>
              <a:t>onSubmit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this.booksService.saveBook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this.book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.subscribe(</a:t>
            </a:r>
          </a:p>
          <a:p>
            <a:r>
              <a:rPr lang="en-US" dirty="0">
                <a:latin typeface="Consolas" panose="020B0609020204030204" pitchFamily="49" charset="0"/>
              </a:rPr>
              <a:t>      () =&gt; </a:t>
            </a:r>
            <a:r>
              <a:rPr lang="en-US" dirty="0" err="1">
                <a:latin typeface="Consolas" panose="020B0609020204030204" pitchFamily="49" charset="0"/>
              </a:rPr>
              <a:t>this.router.navigate</a:t>
            </a:r>
            <a:r>
              <a:rPr lang="en-US" dirty="0">
                <a:latin typeface="Consolas" panose="020B0609020204030204" pitchFamily="49" charset="0"/>
              </a:rPr>
              <a:t>(['/books']));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 path can have required parameters indicated with a colon.</a:t>
            </a:r>
          </a:p>
          <a:p>
            <a:pPr lvl="1"/>
            <a:r>
              <a:rPr lang="en-US" dirty="0"/>
              <a:t>Optional parameters aren’t specified in the path</a:t>
            </a:r>
          </a:p>
          <a:p>
            <a:r>
              <a:rPr lang="en-US" dirty="0"/>
              <a:t>The </a:t>
            </a:r>
            <a:r>
              <a:rPr lang="en-US" dirty="0" err="1"/>
              <a:t>ActivatedRoute</a:t>
            </a:r>
            <a:r>
              <a:rPr lang="en-US" dirty="0"/>
              <a:t> type has a </a:t>
            </a:r>
            <a:r>
              <a:rPr lang="en-US" dirty="0" err="1"/>
              <a:t>params</a:t>
            </a:r>
            <a:r>
              <a:rPr lang="en-US" dirty="0"/>
              <a:t> observable to retrieve the values in a component.</a:t>
            </a:r>
          </a:p>
          <a:p>
            <a:r>
              <a:rPr lang="en-US" dirty="0"/>
              <a:t>The resulting URL.</a:t>
            </a:r>
          </a:p>
          <a:p>
            <a:pPr lvl="1"/>
            <a:r>
              <a:rPr lang="en-US" dirty="0"/>
              <a:t>Required parameters become part of the normal URL.</a:t>
            </a:r>
          </a:p>
          <a:p>
            <a:pPr lvl="1"/>
            <a:r>
              <a:rPr lang="en-US" dirty="0"/>
              <a:t>Optional parameters use matrix URL notation.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3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BookDetailsComponent</a:t>
            </a:r>
            <a:r>
              <a:rPr lang="en-US" dirty="0">
                <a:latin typeface="Consolas" panose="020B0609020204030204" pitchFamily="49" charset="0"/>
              </a:rPr>
              <a:t> implements </a:t>
            </a:r>
            <a:r>
              <a:rPr lang="en-US" dirty="0" err="1">
                <a:latin typeface="Consolas" panose="020B0609020204030204" pitchFamily="49" charset="0"/>
              </a:rPr>
              <a:t>OnInit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book: Book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constructor(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activatedRoute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ActivatedRoute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booksService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BooksService</a:t>
            </a:r>
            <a:r>
              <a:rPr lang="en-US" dirty="0">
                <a:latin typeface="Consolas" panose="020B0609020204030204" pitchFamily="49" charset="0"/>
              </a:rPr>
              <a:t>) {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ngOnInit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this.activatedRoute.params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.</a:t>
            </a:r>
            <a:r>
              <a:rPr lang="en-US" dirty="0" err="1">
                <a:latin typeface="Consolas" panose="020B0609020204030204" pitchFamily="49" charset="0"/>
              </a:rPr>
              <a:t>switchMap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</a:rPr>
              <a:t>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this.booksService.getBook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Consolas" panose="020B0609020204030204" pitchFamily="49" charset="0"/>
              </a:rPr>
              <a:t>['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']))</a:t>
            </a:r>
          </a:p>
          <a:p>
            <a:r>
              <a:rPr lang="en-US" dirty="0">
                <a:latin typeface="Consolas" panose="020B0609020204030204" pitchFamily="49" charset="0"/>
              </a:rPr>
              <a:t>      .subscribe(book =&gt; </a:t>
            </a:r>
            <a:r>
              <a:rPr lang="en-US" dirty="0" err="1">
                <a:latin typeface="Consolas" panose="020B0609020204030204" pitchFamily="49" charset="0"/>
              </a:rPr>
              <a:t>this.book</a:t>
            </a:r>
            <a:r>
              <a:rPr lang="en-US" dirty="0">
                <a:latin typeface="Consolas" panose="020B0609020204030204" pitchFamily="49" charset="0"/>
              </a:rPr>
              <a:t> = book);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5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route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cases when you do not want a user to enter or exit a </a:t>
            </a:r>
            <a:br>
              <a:rPr lang="en-US" dirty="0"/>
            </a:br>
            <a:r>
              <a:rPr lang="en-US" dirty="0"/>
              <a:t>specific route.</a:t>
            </a:r>
          </a:p>
          <a:p>
            <a:pPr lvl="1"/>
            <a:r>
              <a:rPr lang="en-US" dirty="0"/>
              <a:t>Possibly because of authorization or pending changes</a:t>
            </a:r>
          </a:p>
          <a:p>
            <a:r>
              <a:rPr lang="en-US" dirty="0"/>
              <a:t>Route guards are executed before activating or deactivating a </a:t>
            </a:r>
            <a:br>
              <a:rPr lang="en-US" dirty="0"/>
            </a:br>
            <a:r>
              <a:rPr lang="en-US" dirty="0"/>
              <a:t>specific route.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7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95774"/>
              </p:ext>
            </p:extLst>
          </p:nvPr>
        </p:nvGraphicFramePr>
        <p:xfrm>
          <a:off x="1096963" y="1846263"/>
          <a:ext cx="100584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Onderwerp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1-2-2017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strike="noStrike" dirty="0"/>
                        <a:t>TypeScript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0" dirty="0"/>
                        <a:t>15-2-2017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Advanced </a:t>
                      </a:r>
                      <a:r>
                        <a:rPr lang="nl-NL" b="0" strike="noStrike" dirty="0"/>
                        <a:t>TypeScript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1-3-2017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Angular </a:t>
                      </a:r>
                      <a:r>
                        <a:rPr lang="nl-NL" b="0" strike="noStrike" dirty="0"/>
                        <a:t>Introduction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15-3-2017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Angular Building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29-3-2017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12-4-2017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RxJS</a:t>
                      </a:r>
                      <a:r>
                        <a:rPr lang="en-US" dirty="0"/>
                        <a:t> and 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26-4-2017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10-5-2017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Page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96963" y="5820018"/>
            <a:ext cx="1005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Downloads: http://bit.ly</a:t>
            </a:r>
            <a:r>
              <a:rPr lang="en-US" sz="2400"/>
              <a:t>/centric-ng6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22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 configuration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routes: Routes = [</a:t>
            </a:r>
          </a:p>
          <a:p>
            <a:r>
              <a:rPr lang="en-US" dirty="0">
                <a:latin typeface="Consolas" panose="020B0609020204030204" pitchFamily="49" charset="0"/>
              </a:rPr>
              <a:t>  { path: 'books', component: </a:t>
            </a:r>
            <a:r>
              <a:rPr lang="en-US" dirty="0" err="1">
                <a:latin typeface="Consolas" panose="020B0609020204030204" pitchFamily="49" charset="0"/>
              </a:rPr>
              <a:t>BooksListComponent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latin typeface="Consolas" panose="020B0609020204030204" pitchFamily="49" charset="0"/>
              </a:rPr>
              <a:t>  { path: 'book/: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', </a:t>
            </a:r>
          </a:p>
          <a:p>
            <a:r>
              <a:rPr lang="en-US" dirty="0">
                <a:latin typeface="Consolas" panose="020B0609020204030204" pitchFamily="49" charset="0"/>
              </a:rPr>
              <a:t>    component: </a:t>
            </a:r>
            <a:r>
              <a:rPr lang="en-US" dirty="0" err="1">
                <a:latin typeface="Consolas" panose="020B0609020204030204" pitchFamily="49" charset="0"/>
              </a:rPr>
              <a:t>BookDetailsComponent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    children: [</a:t>
            </a:r>
          </a:p>
          <a:p>
            <a:r>
              <a:rPr lang="en-US" dirty="0">
                <a:latin typeface="Consolas" panose="020B0609020204030204" pitchFamily="49" charset="0"/>
              </a:rPr>
              <a:t>    { path: '', component: </a:t>
            </a:r>
            <a:r>
              <a:rPr lang="en-US" dirty="0" err="1">
                <a:latin typeface="Consolas" panose="020B0609020204030204" pitchFamily="49" charset="0"/>
              </a:rPr>
              <a:t>BookOverviewComponent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latin typeface="Consolas" panose="020B0609020204030204" pitchFamily="49" charset="0"/>
              </a:rPr>
              <a:t>    { path: 'author', component: </a:t>
            </a:r>
            <a:r>
              <a:rPr lang="en-US" dirty="0" err="1">
                <a:latin typeface="Consolas" panose="020B0609020204030204" pitchFamily="49" charset="0"/>
              </a:rPr>
              <a:t>BookAuthorComponent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'price', </a:t>
            </a:r>
          </a:p>
          <a:p>
            <a:r>
              <a:rPr lang="en-US" dirty="0">
                <a:latin typeface="Consolas" panose="020B0609020204030204" pitchFamily="49" charset="0"/>
              </a:rPr>
              <a:t>      component: </a:t>
            </a:r>
            <a:r>
              <a:rPr lang="en-US" dirty="0" err="1">
                <a:latin typeface="Consolas" panose="020B0609020204030204" pitchFamily="49" charset="0"/>
              </a:rPr>
              <a:t>BookPriceComponent</a:t>
            </a:r>
            <a:r>
              <a:rPr lang="en-US" dirty="0"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canActivate</a:t>
            </a:r>
            <a:r>
              <a:rPr lang="en-US" dirty="0">
                <a:latin typeface="Consolas" panose="020B0609020204030204" pitchFamily="49" charset="0"/>
              </a:rPr>
              <a:t>: [</a:t>
            </a:r>
            <a:r>
              <a:rPr lang="en-US" dirty="0" err="1">
                <a:latin typeface="Consolas" panose="020B0609020204030204" pitchFamily="49" charset="0"/>
              </a:rPr>
              <a:t>CanViewBookPriceService</a:t>
            </a:r>
            <a:r>
              <a:rPr lang="en-US" dirty="0">
                <a:latin typeface="Consolas" panose="020B0609020204030204" pitchFamily="49" charset="0"/>
              </a:rPr>
              <a:t>] },</a:t>
            </a:r>
          </a:p>
          <a:p>
            <a:r>
              <a:rPr lang="en-US" dirty="0">
                <a:latin typeface="Consolas" panose="020B0609020204030204" pitchFamily="49" charset="0"/>
              </a:rPr>
              <a:t>  ]}</a:t>
            </a:r>
          </a:p>
          <a:p>
            <a:r>
              <a:rPr lang="en-US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 service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@Injectable()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export class </a:t>
            </a:r>
            <a:r>
              <a:rPr lang="en-US" sz="1800" dirty="0" err="1">
                <a:latin typeface="Consolas" panose="020B0609020204030204" pitchFamily="49" charset="0"/>
              </a:rPr>
              <a:t>CanViewBookPriceService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implements </a:t>
            </a:r>
            <a:r>
              <a:rPr lang="en-US" sz="1800" dirty="0" err="1">
                <a:latin typeface="Consolas" panose="020B0609020204030204" pitchFamily="49" charset="0"/>
              </a:rPr>
              <a:t>CanDeactivate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BookPriceComponent</a:t>
            </a:r>
            <a:r>
              <a:rPr lang="en-US" sz="1800" dirty="0">
                <a:latin typeface="Consolas" panose="020B0609020204030204" pitchFamily="49" charset="0"/>
              </a:rPr>
              <a:t>&gt;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canDeactivate</a:t>
            </a:r>
            <a:r>
              <a:rPr lang="en-US" sz="1800" dirty="0">
                <a:latin typeface="Consolas" panose="020B0609020204030204" pitchFamily="49" charset="0"/>
              </a:rPr>
              <a:t>(component: </a:t>
            </a:r>
            <a:r>
              <a:rPr lang="en-US" sz="1800" dirty="0" err="1">
                <a:latin typeface="Consolas" panose="020B0609020204030204" pitchFamily="49" charset="0"/>
              </a:rPr>
              <a:t>BookPriceComponent</a:t>
            </a:r>
            <a:r>
              <a:rPr lang="en-US" sz="1800" dirty="0">
                <a:latin typeface="Consolas" panose="020B0609020204030204" pitchFamily="49" charset="0"/>
              </a:rPr>
              <a:t>):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Observable&lt;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&gt;|Promise&lt;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&gt;|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2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 loading of code can speed up the initial page load.</a:t>
            </a:r>
          </a:p>
          <a:p>
            <a:pPr lvl="1"/>
            <a:r>
              <a:rPr lang="en-US" dirty="0"/>
              <a:t>Only load what you really need</a:t>
            </a:r>
          </a:p>
          <a:p>
            <a:r>
              <a:rPr lang="en-US" dirty="0"/>
              <a:t>Use routes with a </a:t>
            </a:r>
            <a:r>
              <a:rPr lang="en-US" b="1" dirty="0"/>
              <a:t>path</a:t>
            </a:r>
            <a:r>
              <a:rPr lang="en-US" dirty="0"/>
              <a:t> and </a:t>
            </a:r>
            <a:r>
              <a:rPr lang="en-US" b="1" dirty="0" err="1"/>
              <a:t>loadChildren</a:t>
            </a:r>
            <a:r>
              <a:rPr lang="en-US" dirty="0"/>
              <a:t> instead of importing the code.</a:t>
            </a:r>
          </a:p>
          <a:p>
            <a:pPr lvl="1"/>
            <a:r>
              <a:rPr lang="en-US" dirty="0"/>
              <a:t>The Angular CLI/</a:t>
            </a:r>
            <a:r>
              <a:rPr lang="en-US" dirty="0" err="1"/>
              <a:t>Webpack</a:t>
            </a:r>
            <a:r>
              <a:rPr lang="en-US" dirty="0"/>
              <a:t> will automatically create multiple bundles</a:t>
            </a:r>
          </a:p>
          <a:p>
            <a:pPr lvl="1"/>
            <a:r>
              <a:rPr lang="en-US" dirty="0"/>
              <a:t>Each bundle is loaded only when </a:t>
            </a:r>
            <a:r>
              <a:rPr lang="en-US"/>
              <a:t>first 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38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7166" y="731520"/>
            <a:ext cx="6715674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 err="1">
                <a:latin typeface="Consolas" panose="020B0609020204030204" pitchFamily="49" charset="0"/>
              </a:rPr>
              <a:t>NgModule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</a:rPr>
              <a:t>  declarations: [</a:t>
            </a:r>
            <a:r>
              <a:rPr lang="en-US" dirty="0" err="1">
                <a:latin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latin typeface="Consolas" panose="020B0609020204030204" pitchFamily="49" charset="0"/>
              </a:rPr>
              <a:t>  imports: [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BrowserModule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RouterModule.forRoot</a:t>
            </a:r>
            <a:r>
              <a:rPr lang="en-US" dirty="0">
                <a:latin typeface="Consolas" panose="020B0609020204030204" pitchFamily="49" charset="0"/>
              </a:rPr>
              <a:t>([{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'movies',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loadChildren</a:t>
            </a:r>
            <a:r>
              <a:rPr lang="en-US" dirty="0">
                <a:latin typeface="Consolas" panose="020B0609020204030204" pitchFamily="49" charset="0"/>
              </a:rPr>
              <a:t>: './movies/</a:t>
            </a:r>
            <a:r>
              <a:rPr lang="en-US" dirty="0" err="1">
                <a:latin typeface="Consolas" panose="020B0609020204030204" pitchFamily="49" charset="0"/>
              </a:rPr>
              <a:t>movies.module#MoviesModule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   }, {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'directors',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loadChildren</a:t>
            </a:r>
            <a:r>
              <a:rPr lang="en-US" dirty="0">
                <a:latin typeface="Consolas" panose="020B0609020204030204" pitchFamily="49" charset="0"/>
              </a:rPr>
              <a:t>: './directors/</a:t>
            </a:r>
            <a:r>
              <a:rPr lang="en-US" dirty="0" err="1">
                <a:latin typeface="Consolas" panose="020B0609020204030204" pitchFamily="49" charset="0"/>
              </a:rPr>
              <a:t>directors.module#DirectorsModule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latin typeface="Consolas" panose="020B0609020204030204" pitchFamily="49" charset="0"/>
              </a:rPr>
              <a:t>    }]),</a:t>
            </a:r>
          </a:p>
          <a:p>
            <a:r>
              <a:rPr lang="en-US" dirty="0">
                <a:latin typeface="Consolas" panose="020B0609020204030204" pitchFamily="49" charset="0"/>
              </a:rPr>
              <a:t>  ],</a:t>
            </a:r>
          </a:p>
          <a:p>
            <a:r>
              <a:rPr lang="en-US" dirty="0">
                <a:latin typeface="Consolas" panose="020B0609020204030204" pitchFamily="49" charset="0"/>
              </a:rPr>
              <a:t>  providers: [],</a:t>
            </a:r>
          </a:p>
          <a:p>
            <a:r>
              <a:rPr lang="en-US" dirty="0">
                <a:latin typeface="Consolas" panose="020B0609020204030204" pitchFamily="49" charset="0"/>
              </a:rPr>
              <a:t>  bootstrap: [</a:t>
            </a:r>
            <a:r>
              <a:rPr lang="en-US" dirty="0" err="1">
                <a:latin typeface="Consolas" panose="020B0609020204030204" pitchFamily="49" charset="0"/>
              </a:rPr>
              <a:t>AppComponent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latin typeface="Consolas" panose="020B0609020204030204" pitchFamily="49" charset="0"/>
              </a:rPr>
              <a:t>export class </a:t>
            </a:r>
            <a:r>
              <a:rPr lang="en-US" dirty="0" err="1">
                <a:latin typeface="Consolas" panose="020B0609020204030204" pitchFamily="49" charset="0"/>
              </a:rPr>
              <a:t>AppModule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9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Single-page applications are much more responsive than traditional web applications.</a:t>
            </a:r>
          </a:p>
          <a:p>
            <a:pPr lvl="1"/>
            <a:r>
              <a:rPr lang="en-US" dirty="0"/>
              <a:t>Because all navigation occurs locally in the browser</a:t>
            </a:r>
          </a:p>
          <a:p>
            <a:r>
              <a:rPr lang="en-US" dirty="0"/>
              <a:t>The Angular Router supports most common scenarios.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RouterModule</a:t>
            </a:r>
            <a:r>
              <a:rPr lang="en-US" dirty="0"/>
              <a:t> and use the </a:t>
            </a:r>
            <a:r>
              <a:rPr lang="en-US" dirty="0" err="1"/>
              <a:t>RouterOutlet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the templates</a:t>
            </a:r>
          </a:p>
          <a:p>
            <a:pPr lvl="1"/>
            <a:r>
              <a:rPr lang="en-US" dirty="0"/>
              <a:t>Optionally, add route guards to control navigation 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Single-page applications</a:t>
            </a:r>
          </a:p>
          <a:p>
            <a:r>
              <a:rPr lang="en-US" dirty="0"/>
              <a:t>Angular and single-page applications</a:t>
            </a:r>
          </a:p>
          <a:p>
            <a:r>
              <a:rPr lang="en-US" dirty="0" err="1"/>
              <a:t>RouterModule</a:t>
            </a:r>
            <a:r>
              <a:rPr lang="en-US" dirty="0"/>
              <a:t> and the route table</a:t>
            </a:r>
          </a:p>
          <a:p>
            <a:r>
              <a:rPr lang="en-US" dirty="0"/>
              <a:t>The </a:t>
            </a:r>
            <a:r>
              <a:rPr lang="en-US" dirty="0" err="1"/>
              <a:t>RouterOutlet</a:t>
            </a:r>
            <a:endParaRPr lang="en-US" dirty="0"/>
          </a:p>
          <a:p>
            <a:r>
              <a:rPr lang="en-US" dirty="0"/>
              <a:t>Navigating between components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Using route guards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single-page application?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single-page application (SPA) is a web application or web site that fits on a single web page with the goal of providing a user experience similar to that of a desktop application.</a:t>
            </a:r>
          </a:p>
          <a:p>
            <a:endParaRPr lang="en-US" dirty="0"/>
          </a:p>
          <a:p>
            <a:r>
              <a:rPr lang="en-US" dirty="0"/>
              <a:t>All navigation is done inside of a single main page.</a:t>
            </a:r>
          </a:p>
          <a:p>
            <a:pPr lvl="1"/>
            <a:r>
              <a:rPr lang="en-US" dirty="0"/>
              <a:t>Content like markup, CSS, and JavaScript is loaded at application start</a:t>
            </a:r>
          </a:p>
          <a:p>
            <a:pPr lvl="1"/>
            <a:r>
              <a:rPr lang="en-US" dirty="0"/>
              <a:t>The result is a very fast response for the end user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SPAs and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use the browsers Back and Forward buttons the same way with any web application.</a:t>
            </a:r>
          </a:p>
          <a:p>
            <a:pPr lvl="1"/>
            <a:r>
              <a:rPr lang="en-US" dirty="0"/>
              <a:t>Navigation is normally done using the HTML5 History API</a:t>
            </a:r>
          </a:p>
          <a:p>
            <a:pPr lvl="1"/>
            <a:r>
              <a:rPr lang="en-US" dirty="0"/>
              <a:t>It can also be done using hash navigation on older browsers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3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 inside an SPA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ECMAScript code can maintain state inside </a:t>
            </a:r>
            <a:br>
              <a:rPr lang="en-US" dirty="0"/>
            </a:br>
            <a:r>
              <a:rPr lang="en-US" dirty="0"/>
              <a:t>the application.</a:t>
            </a:r>
          </a:p>
          <a:p>
            <a:pPr lvl="1"/>
            <a:r>
              <a:rPr lang="en-US" dirty="0"/>
              <a:t>The objects and services can stay around as long as the page is not reloaded.</a:t>
            </a:r>
          </a:p>
          <a:p>
            <a:endParaRPr lang="en-US" dirty="0"/>
          </a:p>
          <a:p>
            <a:r>
              <a:rPr lang="en-US" dirty="0"/>
              <a:t>Beware of memory leaks!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SPAs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538370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9271355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969188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</a:t>
                      </a:r>
                      <a:r>
                        <a:rPr lang="en-US" dirty="0"/>
                        <a:t>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👎 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3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Fast navigation between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Tighter coupling between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5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can become </a:t>
                      </a:r>
                      <a:r>
                        <a:rPr lang="en-US" dirty="0" err="1"/>
                        <a:t>stateful</a:t>
                      </a:r>
                      <a:r>
                        <a:rPr lang="en-US" dirty="0"/>
                        <a:t> where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memory leaks adding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838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1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and single-page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Router contains all the types needed to build an SPA with Angular.</a:t>
            </a:r>
          </a:p>
          <a:p>
            <a:pPr lvl="1"/>
            <a:r>
              <a:rPr lang="en-US" dirty="0"/>
              <a:t>The Angular Router is very flexible and supports all common scenarios like nested routes and lazy loading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4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and the routes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RouterModule</a:t>
            </a:r>
            <a:r>
              <a:rPr lang="en-US" dirty="0"/>
              <a:t> contains all routing related types.</a:t>
            </a:r>
          </a:p>
          <a:p>
            <a:pPr lvl="1"/>
            <a:r>
              <a:rPr lang="en-US" dirty="0"/>
              <a:t>It is used slightly differently from other modules because you need to call </a:t>
            </a:r>
            <a:r>
              <a:rPr lang="en-US" dirty="0" err="1"/>
              <a:t>forRoot</a:t>
            </a:r>
            <a:r>
              <a:rPr lang="en-US" dirty="0"/>
              <a:t>() or </a:t>
            </a:r>
            <a:r>
              <a:rPr lang="en-US" dirty="0" err="1"/>
              <a:t>forChild</a:t>
            </a:r>
            <a:r>
              <a:rPr lang="en-US" dirty="0"/>
              <a:t>() to create the actual module to import</a:t>
            </a:r>
          </a:p>
          <a:p>
            <a:r>
              <a:rPr lang="en-US" dirty="0"/>
              <a:t>Importing the </a:t>
            </a:r>
            <a:r>
              <a:rPr lang="en-US" dirty="0" err="1"/>
              <a:t>RouterModule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forRoot</a:t>
            </a:r>
            <a:r>
              <a:rPr lang="en-US" dirty="0"/>
              <a:t>() once in your bootstrap module.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forChild</a:t>
            </a:r>
            <a:r>
              <a:rPr lang="en-US" dirty="0"/>
              <a:t>() once for each </a:t>
            </a:r>
            <a:r>
              <a:rPr lang="en-US" dirty="0" err="1"/>
              <a:t>dependend</a:t>
            </a:r>
            <a:r>
              <a:rPr lang="en-US" dirty="0"/>
              <a:t> module.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ABL - The Problem Solver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4D74-D86C-483F-AC11-1E75DDDCD8B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98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4118</TotalTime>
  <Words>1238</Words>
  <Application>Microsoft Office PowerPoint</Application>
  <PresentationFormat>Widescreen</PresentationFormat>
  <Paragraphs>234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Consolas</vt:lpstr>
      <vt:lpstr>Retrospect</vt:lpstr>
      <vt:lpstr>Single Page Applications</vt:lpstr>
      <vt:lpstr>Agenda</vt:lpstr>
      <vt:lpstr>What are we going to cover?</vt:lpstr>
      <vt:lpstr>What is a single-page application?</vt:lpstr>
      <vt:lpstr>SPAs and the browser</vt:lpstr>
      <vt:lpstr>Application state inside an SPA</vt:lpstr>
      <vt:lpstr>Pros and cons of SPAs</vt:lpstr>
      <vt:lpstr>Angular and single-page applications</vt:lpstr>
      <vt:lpstr>The RouterModule and the routes table</vt:lpstr>
      <vt:lpstr>The routes table</vt:lpstr>
      <vt:lpstr>Wildcard routes</vt:lpstr>
      <vt:lpstr>RouterModule and routes table example</vt:lpstr>
      <vt:lpstr>The RouterOutlet</vt:lpstr>
      <vt:lpstr>RouterOutlet example</vt:lpstr>
      <vt:lpstr>Navigating between components</vt:lpstr>
      <vt:lpstr>Navigating example</vt:lpstr>
      <vt:lpstr>Route parameters</vt:lpstr>
      <vt:lpstr>PowerPoint Presentation</vt:lpstr>
      <vt:lpstr>Using route guards</vt:lpstr>
      <vt:lpstr>route guard configuration example</vt:lpstr>
      <vt:lpstr>route guard service example</vt:lpstr>
      <vt:lpstr>Lazy loading</vt:lpstr>
      <vt:lpstr>Lazy loading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JavaScript</dc:title>
  <dc:creator>Maurice de Beijer</dc:creator>
  <cp:lastModifiedBy>Maurice de Beijer</cp:lastModifiedBy>
  <cp:revision>361</cp:revision>
  <dcterms:created xsi:type="dcterms:W3CDTF">2015-01-27T08:17:36Z</dcterms:created>
  <dcterms:modified xsi:type="dcterms:W3CDTF">2017-05-08T19:44:18Z</dcterms:modified>
</cp:coreProperties>
</file>