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7" r:id="rId6"/>
    <p:sldId id="268" r:id="rId7"/>
    <p:sldId id="266" r:id="rId8"/>
    <p:sldId id="260" r:id="rId9"/>
    <p:sldId id="263" r:id="rId10"/>
    <p:sldId id="259" r:id="rId11"/>
    <p:sldId id="265" r:id="rId12"/>
    <p:sldId id="261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2AB55-6CF5-48F2-8E64-9C4BDC58C1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BA7FEC-3A0C-4D19-88A9-8320472A1BB6}">
      <dgm:prSet/>
      <dgm:spPr/>
      <dgm:t>
        <a:bodyPr/>
        <a:lstStyle/>
        <a:p>
          <a:r>
            <a:rPr lang="en-US"/>
            <a:t>Mike Hobbs previously was in the travel industry.</a:t>
          </a:r>
        </a:p>
      </dgm:t>
    </dgm:pt>
    <dgm:pt modelId="{F2B58798-4332-4869-AAD2-71D05418BD26}" type="parTrans" cxnId="{FCF05E31-3785-40E1-82F9-54283E0EBC99}">
      <dgm:prSet/>
      <dgm:spPr/>
      <dgm:t>
        <a:bodyPr/>
        <a:lstStyle/>
        <a:p>
          <a:endParaRPr lang="en-US"/>
        </a:p>
      </dgm:t>
    </dgm:pt>
    <dgm:pt modelId="{6A15A607-BF5E-4699-9880-3A150D2D107A}" type="sibTrans" cxnId="{FCF05E31-3785-40E1-82F9-54283E0EBC99}">
      <dgm:prSet/>
      <dgm:spPr/>
      <dgm:t>
        <a:bodyPr/>
        <a:lstStyle/>
        <a:p>
          <a:endParaRPr lang="en-US"/>
        </a:p>
      </dgm:t>
    </dgm:pt>
    <dgm:pt modelId="{AD2DEA61-0710-4129-875B-04B30EFAED56}">
      <dgm:prSet/>
      <dgm:spPr/>
      <dgm:t>
        <a:bodyPr/>
        <a:lstStyle/>
        <a:p>
          <a:r>
            <a:rPr lang="en-US"/>
            <a:t>After discussing we all signed up for this class to learn abut Crypto so we bravely decided to do our capstone project using solidity.</a:t>
          </a:r>
        </a:p>
      </dgm:t>
    </dgm:pt>
    <dgm:pt modelId="{2EF8C1BA-B0DC-4DB1-AB2C-E736B73B5521}" type="parTrans" cxnId="{AF5E396D-1AE0-4292-8B24-8D899B390D58}">
      <dgm:prSet/>
      <dgm:spPr/>
      <dgm:t>
        <a:bodyPr/>
        <a:lstStyle/>
        <a:p>
          <a:endParaRPr lang="en-US"/>
        </a:p>
      </dgm:t>
    </dgm:pt>
    <dgm:pt modelId="{8B433429-2215-4796-8669-F0FBB0DE9CCC}" type="sibTrans" cxnId="{AF5E396D-1AE0-4292-8B24-8D899B390D58}">
      <dgm:prSet/>
      <dgm:spPr/>
      <dgm:t>
        <a:bodyPr/>
        <a:lstStyle/>
        <a:p>
          <a:endParaRPr lang="en-US"/>
        </a:p>
      </dgm:t>
    </dgm:pt>
    <dgm:pt modelId="{677D397D-A8E1-4459-97DE-C43F06840A4C}" type="pres">
      <dgm:prSet presAssocID="{CA42AB55-6CF5-48F2-8E64-9C4BDC58C171}" presName="root" presStyleCnt="0">
        <dgm:presLayoutVars>
          <dgm:dir/>
          <dgm:resizeHandles val="exact"/>
        </dgm:presLayoutVars>
      </dgm:prSet>
      <dgm:spPr/>
    </dgm:pt>
    <dgm:pt modelId="{11714CC9-FE77-4A34-9120-26F32EAB19FD}" type="pres">
      <dgm:prSet presAssocID="{AFBA7FEC-3A0C-4D19-88A9-8320472A1BB6}" presName="compNode" presStyleCnt="0"/>
      <dgm:spPr/>
    </dgm:pt>
    <dgm:pt modelId="{138C2E45-B0FD-49E3-A90A-13B80401649C}" type="pres">
      <dgm:prSet presAssocID="{AFBA7FEC-3A0C-4D19-88A9-8320472A1BB6}" presName="bgRect" presStyleLbl="bgShp" presStyleIdx="0" presStyleCnt="2"/>
      <dgm:spPr/>
    </dgm:pt>
    <dgm:pt modelId="{CF4B4143-F4FF-4770-BD05-42A275D276ED}" type="pres">
      <dgm:prSet presAssocID="{AFBA7FEC-3A0C-4D19-88A9-8320472A1B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 with solid fill"/>
        </a:ext>
      </dgm:extLst>
    </dgm:pt>
    <dgm:pt modelId="{C93C7A55-D6AA-4C1C-8DB9-4289B7F0A63D}" type="pres">
      <dgm:prSet presAssocID="{AFBA7FEC-3A0C-4D19-88A9-8320472A1BB6}" presName="spaceRect" presStyleCnt="0"/>
      <dgm:spPr/>
    </dgm:pt>
    <dgm:pt modelId="{D9EFE740-88DA-47F8-A8B9-C54AF7E567CF}" type="pres">
      <dgm:prSet presAssocID="{AFBA7FEC-3A0C-4D19-88A9-8320472A1BB6}" presName="parTx" presStyleLbl="revTx" presStyleIdx="0" presStyleCnt="2">
        <dgm:presLayoutVars>
          <dgm:chMax val="0"/>
          <dgm:chPref val="0"/>
        </dgm:presLayoutVars>
      </dgm:prSet>
      <dgm:spPr/>
    </dgm:pt>
    <dgm:pt modelId="{EB9E869B-CB64-48B4-BBC5-BFA77F688F82}" type="pres">
      <dgm:prSet presAssocID="{6A15A607-BF5E-4699-9880-3A150D2D107A}" presName="sibTrans" presStyleCnt="0"/>
      <dgm:spPr/>
    </dgm:pt>
    <dgm:pt modelId="{17B00A62-BE44-441C-B6CA-83B68FF65AEC}" type="pres">
      <dgm:prSet presAssocID="{AD2DEA61-0710-4129-875B-04B30EFAED56}" presName="compNode" presStyleCnt="0"/>
      <dgm:spPr/>
    </dgm:pt>
    <dgm:pt modelId="{627F5316-48BF-4B45-9C36-C24E5EEB53A1}" type="pres">
      <dgm:prSet presAssocID="{AD2DEA61-0710-4129-875B-04B30EFAED56}" presName="bgRect" presStyleLbl="bgShp" presStyleIdx="1" presStyleCnt="2"/>
      <dgm:spPr/>
    </dgm:pt>
    <dgm:pt modelId="{1338DF62-626B-4926-9074-C7AA671011C2}" type="pres">
      <dgm:prSet presAssocID="{AD2DEA61-0710-4129-875B-04B30EFAED56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 with solid fill"/>
        </a:ext>
      </dgm:extLst>
    </dgm:pt>
    <dgm:pt modelId="{963EE9BA-5D2A-448F-882A-FADAC74B879C}" type="pres">
      <dgm:prSet presAssocID="{AD2DEA61-0710-4129-875B-04B30EFAED56}" presName="spaceRect" presStyleCnt="0"/>
      <dgm:spPr/>
    </dgm:pt>
    <dgm:pt modelId="{A72AF229-D3C8-407E-86B1-16911F88595A}" type="pres">
      <dgm:prSet presAssocID="{AD2DEA61-0710-4129-875B-04B30EFAED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F05E31-3785-40E1-82F9-54283E0EBC99}" srcId="{CA42AB55-6CF5-48F2-8E64-9C4BDC58C171}" destId="{AFBA7FEC-3A0C-4D19-88A9-8320472A1BB6}" srcOrd="0" destOrd="0" parTransId="{F2B58798-4332-4869-AAD2-71D05418BD26}" sibTransId="{6A15A607-BF5E-4699-9880-3A150D2D107A}"/>
    <dgm:cxn modelId="{AF5E396D-1AE0-4292-8B24-8D899B390D58}" srcId="{CA42AB55-6CF5-48F2-8E64-9C4BDC58C171}" destId="{AD2DEA61-0710-4129-875B-04B30EFAED56}" srcOrd="1" destOrd="0" parTransId="{2EF8C1BA-B0DC-4DB1-AB2C-E736B73B5521}" sibTransId="{8B433429-2215-4796-8669-F0FBB0DE9CCC}"/>
    <dgm:cxn modelId="{2826EF53-5AFE-4151-8507-89F96CF0B57D}" type="presOf" srcId="{CA42AB55-6CF5-48F2-8E64-9C4BDC58C171}" destId="{677D397D-A8E1-4459-97DE-C43F06840A4C}" srcOrd="0" destOrd="0" presId="urn:microsoft.com/office/officeart/2018/2/layout/IconVerticalSolidList"/>
    <dgm:cxn modelId="{6311F3A0-DF5E-4F8A-A25F-CDDCC61A02E0}" type="presOf" srcId="{AD2DEA61-0710-4129-875B-04B30EFAED56}" destId="{A72AF229-D3C8-407E-86B1-16911F88595A}" srcOrd="0" destOrd="0" presId="urn:microsoft.com/office/officeart/2018/2/layout/IconVerticalSolidList"/>
    <dgm:cxn modelId="{34868CFD-567F-44A5-B736-F27AAC5284BE}" type="presOf" srcId="{AFBA7FEC-3A0C-4D19-88A9-8320472A1BB6}" destId="{D9EFE740-88DA-47F8-A8B9-C54AF7E567CF}" srcOrd="0" destOrd="0" presId="urn:microsoft.com/office/officeart/2018/2/layout/IconVerticalSolidList"/>
    <dgm:cxn modelId="{2FF09A3E-D9F2-44C8-98FA-9AEF1FAD43AF}" type="presParOf" srcId="{677D397D-A8E1-4459-97DE-C43F06840A4C}" destId="{11714CC9-FE77-4A34-9120-26F32EAB19FD}" srcOrd="0" destOrd="0" presId="urn:microsoft.com/office/officeart/2018/2/layout/IconVerticalSolidList"/>
    <dgm:cxn modelId="{65B5702C-D81A-4B08-A1BA-2BB265800D3F}" type="presParOf" srcId="{11714CC9-FE77-4A34-9120-26F32EAB19FD}" destId="{138C2E45-B0FD-49E3-A90A-13B80401649C}" srcOrd="0" destOrd="0" presId="urn:microsoft.com/office/officeart/2018/2/layout/IconVerticalSolidList"/>
    <dgm:cxn modelId="{128B65B2-A769-4C6A-BD63-E140238335B6}" type="presParOf" srcId="{11714CC9-FE77-4A34-9120-26F32EAB19FD}" destId="{CF4B4143-F4FF-4770-BD05-42A275D276ED}" srcOrd="1" destOrd="0" presId="urn:microsoft.com/office/officeart/2018/2/layout/IconVerticalSolidList"/>
    <dgm:cxn modelId="{8C2C7A42-E9B8-4CEC-847B-083236B11B14}" type="presParOf" srcId="{11714CC9-FE77-4A34-9120-26F32EAB19FD}" destId="{C93C7A55-D6AA-4C1C-8DB9-4289B7F0A63D}" srcOrd="2" destOrd="0" presId="urn:microsoft.com/office/officeart/2018/2/layout/IconVerticalSolidList"/>
    <dgm:cxn modelId="{5B50D0DB-C1BE-48FA-B7D0-B36A9DA3FAB4}" type="presParOf" srcId="{11714CC9-FE77-4A34-9120-26F32EAB19FD}" destId="{D9EFE740-88DA-47F8-A8B9-C54AF7E567CF}" srcOrd="3" destOrd="0" presId="urn:microsoft.com/office/officeart/2018/2/layout/IconVerticalSolidList"/>
    <dgm:cxn modelId="{4EEE3222-3CAA-4D2C-8AAA-F8BF1242BCD3}" type="presParOf" srcId="{677D397D-A8E1-4459-97DE-C43F06840A4C}" destId="{EB9E869B-CB64-48B4-BBC5-BFA77F688F82}" srcOrd="1" destOrd="0" presId="urn:microsoft.com/office/officeart/2018/2/layout/IconVerticalSolidList"/>
    <dgm:cxn modelId="{0AF70EE8-69A1-4C7A-A913-F1E4468225F0}" type="presParOf" srcId="{677D397D-A8E1-4459-97DE-C43F06840A4C}" destId="{17B00A62-BE44-441C-B6CA-83B68FF65AEC}" srcOrd="2" destOrd="0" presId="urn:microsoft.com/office/officeart/2018/2/layout/IconVerticalSolidList"/>
    <dgm:cxn modelId="{BE87C486-A3CC-4EF3-B793-5E7A2EAC5168}" type="presParOf" srcId="{17B00A62-BE44-441C-B6CA-83B68FF65AEC}" destId="{627F5316-48BF-4B45-9C36-C24E5EEB53A1}" srcOrd="0" destOrd="0" presId="urn:microsoft.com/office/officeart/2018/2/layout/IconVerticalSolidList"/>
    <dgm:cxn modelId="{D3866796-CC32-4002-B07B-0719A424EE93}" type="presParOf" srcId="{17B00A62-BE44-441C-B6CA-83B68FF65AEC}" destId="{1338DF62-626B-4926-9074-C7AA671011C2}" srcOrd="1" destOrd="0" presId="urn:microsoft.com/office/officeart/2018/2/layout/IconVerticalSolidList"/>
    <dgm:cxn modelId="{458183E4-F05D-49CF-AC42-463F9C68EAF5}" type="presParOf" srcId="{17B00A62-BE44-441C-B6CA-83B68FF65AEC}" destId="{963EE9BA-5D2A-448F-882A-FADAC74B879C}" srcOrd="2" destOrd="0" presId="urn:microsoft.com/office/officeart/2018/2/layout/IconVerticalSolidList"/>
    <dgm:cxn modelId="{F0199787-1495-4514-975A-37471E330101}" type="presParOf" srcId="{17B00A62-BE44-441C-B6CA-83B68FF65AEC}" destId="{A72AF229-D3C8-407E-86B1-16911F8859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6259B-C8F4-4E40-AB8A-A8184CF6DA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DDEE8-9829-439B-BEF3-CC063C8FCD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Immediate: </a:t>
          </a:r>
        </a:p>
      </dgm:t>
    </dgm:pt>
    <dgm:pt modelId="{467D8EE9-98D0-4A5A-AEB0-9AECDB26A3A1}" type="parTrans" cxnId="{15F89F57-8BC2-4643-924F-3554C9691FA2}">
      <dgm:prSet/>
      <dgm:spPr/>
      <dgm:t>
        <a:bodyPr/>
        <a:lstStyle/>
        <a:p>
          <a:endParaRPr lang="en-US"/>
        </a:p>
      </dgm:t>
    </dgm:pt>
    <dgm:pt modelId="{1D548C1F-AEF3-461C-88AE-01C6BC1B8525}" type="sibTrans" cxnId="{15F89F57-8BC2-4643-924F-3554C9691FA2}">
      <dgm:prSet/>
      <dgm:spPr/>
      <dgm:t>
        <a:bodyPr/>
        <a:lstStyle/>
        <a:p>
          <a:endParaRPr lang="en-US"/>
        </a:p>
      </dgm:t>
    </dgm:pt>
    <dgm:pt modelId="{D144A961-C265-4DB6-AFE5-AB1A64872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on some of the challenges we had with the functions</a:t>
          </a:r>
        </a:p>
      </dgm:t>
    </dgm:pt>
    <dgm:pt modelId="{E95F52A8-0E59-43FA-8C6E-CA486FBA00F2}" type="parTrans" cxnId="{CAD8F23C-C7A3-44B7-9744-DBA83B4FC905}">
      <dgm:prSet/>
      <dgm:spPr/>
      <dgm:t>
        <a:bodyPr/>
        <a:lstStyle/>
        <a:p>
          <a:endParaRPr lang="en-US"/>
        </a:p>
      </dgm:t>
    </dgm:pt>
    <dgm:pt modelId="{69999C09-3047-43ED-84F3-6045185DBD30}" type="sibTrans" cxnId="{CAD8F23C-C7A3-44B7-9744-DBA83B4FC905}">
      <dgm:prSet/>
      <dgm:spPr/>
      <dgm:t>
        <a:bodyPr/>
        <a:lstStyle/>
        <a:p>
          <a:endParaRPr lang="en-US"/>
        </a:p>
      </dgm:t>
    </dgm:pt>
    <dgm:pt modelId="{DC6D67D3-8ED2-414E-A6C3-5BF48CBCB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Future:</a:t>
          </a:r>
        </a:p>
      </dgm:t>
    </dgm:pt>
    <dgm:pt modelId="{C945539F-8ED0-4C98-A678-3FBDFE2C515F}" type="parTrans" cxnId="{8ADD10CF-9EF8-4E8C-BF8F-8821158B4627}">
      <dgm:prSet/>
      <dgm:spPr/>
      <dgm:t>
        <a:bodyPr/>
        <a:lstStyle/>
        <a:p>
          <a:endParaRPr lang="en-US"/>
        </a:p>
      </dgm:t>
    </dgm:pt>
    <dgm:pt modelId="{911063EE-F267-4E6E-9B3C-25C0719DFA95}" type="sibTrans" cxnId="{8ADD10CF-9EF8-4E8C-BF8F-8821158B4627}">
      <dgm:prSet/>
      <dgm:spPr/>
      <dgm:t>
        <a:bodyPr/>
        <a:lstStyle/>
        <a:p>
          <a:endParaRPr lang="en-US"/>
        </a:p>
      </dgm:t>
    </dgm:pt>
    <dgm:pt modelId="{19AE1584-EB3C-4F63-BE5B-3396F208A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front-end functionality</a:t>
          </a:r>
        </a:p>
      </dgm:t>
    </dgm:pt>
    <dgm:pt modelId="{7D25C20D-CDC6-4FB4-92F7-11D0495A7E18}" type="parTrans" cxnId="{B403B9E0-44A1-4C0A-A320-3615943C79F1}">
      <dgm:prSet/>
      <dgm:spPr/>
      <dgm:t>
        <a:bodyPr/>
        <a:lstStyle/>
        <a:p>
          <a:endParaRPr lang="en-US"/>
        </a:p>
      </dgm:t>
    </dgm:pt>
    <dgm:pt modelId="{4001E323-0AC2-4E6E-B090-C9F7590845BE}" type="sibTrans" cxnId="{B403B9E0-44A1-4C0A-A320-3615943C79F1}">
      <dgm:prSet/>
      <dgm:spPr/>
      <dgm:t>
        <a:bodyPr/>
        <a:lstStyle/>
        <a:p>
          <a:endParaRPr lang="en-US"/>
        </a:p>
      </dgm:t>
    </dgm:pt>
    <dgm:pt modelId="{86EDC02C-A539-4AC2-8556-EBCEE89D10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back-end that is not coded into the contract.</a:t>
          </a:r>
        </a:p>
      </dgm:t>
    </dgm:pt>
    <dgm:pt modelId="{8F3F4098-488C-4905-82D3-C35EA1D3AFAD}" type="parTrans" cxnId="{A1BAD77D-1408-4114-AA9D-FFCBEB86F976}">
      <dgm:prSet/>
      <dgm:spPr/>
      <dgm:t>
        <a:bodyPr/>
        <a:lstStyle/>
        <a:p>
          <a:endParaRPr lang="en-US"/>
        </a:p>
      </dgm:t>
    </dgm:pt>
    <dgm:pt modelId="{15DAE255-03EC-4376-B89B-AA0BA150E0D5}" type="sibTrans" cxnId="{A1BAD77D-1408-4114-AA9D-FFCBEB86F976}">
      <dgm:prSet/>
      <dgm:spPr/>
      <dgm:t>
        <a:bodyPr/>
        <a:lstStyle/>
        <a:p>
          <a:endParaRPr lang="en-US"/>
        </a:p>
      </dgm:t>
    </dgm:pt>
    <dgm:pt modelId="{4ED3412B-11F1-4D48-A870-D8120CFD94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 to Cruise lines.</a:t>
          </a:r>
        </a:p>
      </dgm:t>
    </dgm:pt>
    <dgm:pt modelId="{B0D7ADDC-2632-491B-99D4-A74556428FD8}" type="parTrans" cxnId="{3EFA0AFA-590A-409C-96FF-B427158CB106}">
      <dgm:prSet/>
      <dgm:spPr/>
      <dgm:t>
        <a:bodyPr/>
        <a:lstStyle/>
        <a:p>
          <a:endParaRPr lang="en-US"/>
        </a:p>
      </dgm:t>
    </dgm:pt>
    <dgm:pt modelId="{8D91F3EA-8B46-46A7-9562-6BCD91FA16AC}" type="sibTrans" cxnId="{3EFA0AFA-590A-409C-96FF-B427158CB106}">
      <dgm:prSet/>
      <dgm:spPr/>
      <dgm:t>
        <a:bodyPr/>
        <a:lstStyle/>
        <a:p>
          <a:endParaRPr lang="en-US"/>
        </a:p>
      </dgm:t>
    </dgm:pt>
    <dgm:pt modelId="{DB187C74-9DAB-4CBB-8B74-E79E6828B500}" type="pres">
      <dgm:prSet presAssocID="{ACB6259B-C8F4-4E40-AB8A-A8184CF6DA0D}" presName="root" presStyleCnt="0">
        <dgm:presLayoutVars>
          <dgm:dir/>
          <dgm:resizeHandles val="exact"/>
        </dgm:presLayoutVars>
      </dgm:prSet>
      <dgm:spPr/>
    </dgm:pt>
    <dgm:pt modelId="{A65F85ED-C076-404D-A4FA-168B6A04C287}" type="pres">
      <dgm:prSet presAssocID="{C68DDEE8-9829-439B-BEF3-CC063C8FCDE1}" presName="compNode" presStyleCnt="0"/>
      <dgm:spPr/>
    </dgm:pt>
    <dgm:pt modelId="{25C8AE73-BA2E-4F3F-9FD4-91B738064AAC}" type="pres">
      <dgm:prSet presAssocID="{C68DDEE8-9829-439B-BEF3-CC063C8FCDE1}" presName="bgRect" presStyleLbl="bgShp" presStyleIdx="0" presStyleCnt="2"/>
      <dgm:spPr/>
    </dgm:pt>
    <dgm:pt modelId="{A1F757E7-0A80-49E4-9483-B268532FEAA1}" type="pres">
      <dgm:prSet presAssocID="{C68DDEE8-9829-439B-BEF3-CC063C8FCD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 with solid fill"/>
        </a:ext>
      </dgm:extLst>
    </dgm:pt>
    <dgm:pt modelId="{84F911E0-5C87-4DBC-B3DF-B9F0F2DF56C1}" type="pres">
      <dgm:prSet presAssocID="{C68DDEE8-9829-439B-BEF3-CC063C8FCDE1}" presName="spaceRect" presStyleCnt="0"/>
      <dgm:spPr/>
    </dgm:pt>
    <dgm:pt modelId="{3456F9F7-FB56-4298-9422-4EF9E1517BAC}" type="pres">
      <dgm:prSet presAssocID="{C68DDEE8-9829-439B-BEF3-CC063C8FCDE1}" presName="parTx" presStyleLbl="revTx" presStyleIdx="0" presStyleCnt="4">
        <dgm:presLayoutVars>
          <dgm:chMax val="0"/>
          <dgm:chPref val="0"/>
        </dgm:presLayoutVars>
      </dgm:prSet>
      <dgm:spPr/>
    </dgm:pt>
    <dgm:pt modelId="{809D0827-CB70-4BE2-993B-F385977FE6E6}" type="pres">
      <dgm:prSet presAssocID="{C68DDEE8-9829-439B-BEF3-CC063C8FCDE1}" presName="desTx" presStyleLbl="revTx" presStyleIdx="1" presStyleCnt="4">
        <dgm:presLayoutVars/>
      </dgm:prSet>
      <dgm:spPr/>
    </dgm:pt>
    <dgm:pt modelId="{4DADCEB2-218B-4ED7-AD11-0BACECBA9CC6}" type="pres">
      <dgm:prSet presAssocID="{1D548C1F-AEF3-461C-88AE-01C6BC1B8525}" presName="sibTrans" presStyleCnt="0"/>
      <dgm:spPr/>
    </dgm:pt>
    <dgm:pt modelId="{5D96340E-D43E-4067-833A-812B34BB5A59}" type="pres">
      <dgm:prSet presAssocID="{DC6D67D3-8ED2-414E-A6C3-5BF48CBCBD07}" presName="compNode" presStyleCnt="0"/>
      <dgm:spPr/>
    </dgm:pt>
    <dgm:pt modelId="{3A66DAEE-1AE4-4CE6-A72D-5C8942E3955C}" type="pres">
      <dgm:prSet presAssocID="{DC6D67D3-8ED2-414E-A6C3-5BF48CBCBD07}" presName="bgRect" presStyleLbl="bgShp" presStyleIdx="1" presStyleCnt="2"/>
      <dgm:spPr/>
    </dgm:pt>
    <dgm:pt modelId="{1733BE4C-C13C-414C-A32A-9666D0C33E4E}" type="pres">
      <dgm:prSet presAssocID="{DC6D67D3-8ED2-414E-A6C3-5BF48CBCBD07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 with solid fill"/>
        </a:ext>
      </dgm:extLst>
    </dgm:pt>
    <dgm:pt modelId="{46D29DDD-B66F-4BB8-B2BC-6E23002D1A4F}" type="pres">
      <dgm:prSet presAssocID="{DC6D67D3-8ED2-414E-A6C3-5BF48CBCBD07}" presName="spaceRect" presStyleCnt="0"/>
      <dgm:spPr/>
    </dgm:pt>
    <dgm:pt modelId="{5F7F3412-8ACD-4F94-B90E-6BB51669847E}" type="pres">
      <dgm:prSet presAssocID="{DC6D67D3-8ED2-414E-A6C3-5BF48CBCBD07}" presName="parTx" presStyleLbl="revTx" presStyleIdx="2" presStyleCnt="4">
        <dgm:presLayoutVars>
          <dgm:chMax val="0"/>
          <dgm:chPref val="0"/>
        </dgm:presLayoutVars>
      </dgm:prSet>
      <dgm:spPr/>
    </dgm:pt>
    <dgm:pt modelId="{0A2E5F2D-2F0C-47FD-AE03-B2CB39FA4DF1}" type="pres">
      <dgm:prSet presAssocID="{DC6D67D3-8ED2-414E-A6C3-5BF48CBCBD07}" presName="desTx" presStyleLbl="revTx" presStyleIdx="3" presStyleCnt="4">
        <dgm:presLayoutVars/>
      </dgm:prSet>
      <dgm:spPr/>
    </dgm:pt>
  </dgm:ptLst>
  <dgm:cxnLst>
    <dgm:cxn modelId="{CAD8F23C-C7A3-44B7-9744-DBA83B4FC905}" srcId="{C68DDEE8-9829-439B-BEF3-CC063C8FCDE1}" destId="{D144A961-C265-4DB6-AFE5-AB1A64872D26}" srcOrd="0" destOrd="0" parTransId="{E95F52A8-0E59-43FA-8C6E-CA486FBA00F2}" sibTransId="{69999C09-3047-43ED-84F3-6045185DBD30}"/>
    <dgm:cxn modelId="{E5169668-4078-4A19-B7A7-048EA1EE17DA}" type="presOf" srcId="{ACB6259B-C8F4-4E40-AB8A-A8184CF6DA0D}" destId="{DB187C74-9DAB-4CBB-8B74-E79E6828B500}" srcOrd="0" destOrd="0" presId="urn:microsoft.com/office/officeart/2018/2/layout/IconVerticalSolidList"/>
    <dgm:cxn modelId="{FAEBA84C-7F67-4A45-948A-F85126E8EDAC}" type="presOf" srcId="{19AE1584-EB3C-4F63-BE5B-3396F208A980}" destId="{0A2E5F2D-2F0C-47FD-AE03-B2CB39FA4DF1}" srcOrd="0" destOrd="0" presId="urn:microsoft.com/office/officeart/2018/2/layout/IconVerticalSolidList"/>
    <dgm:cxn modelId="{0255E355-39C7-4762-8762-7E6FEE610EF5}" type="presOf" srcId="{86EDC02C-A539-4AC2-8556-EBCEE89D1059}" destId="{0A2E5F2D-2F0C-47FD-AE03-B2CB39FA4DF1}" srcOrd="0" destOrd="1" presId="urn:microsoft.com/office/officeart/2018/2/layout/IconVerticalSolidList"/>
    <dgm:cxn modelId="{15F89F57-8BC2-4643-924F-3554C9691FA2}" srcId="{ACB6259B-C8F4-4E40-AB8A-A8184CF6DA0D}" destId="{C68DDEE8-9829-439B-BEF3-CC063C8FCDE1}" srcOrd="0" destOrd="0" parTransId="{467D8EE9-98D0-4A5A-AEB0-9AECDB26A3A1}" sibTransId="{1D548C1F-AEF3-461C-88AE-01C6BC1B8525}"/>
    <dgm:cxn modelId="{A1BAD77D-1408-4114-AA9D-FFCBEB86F976}" srcId="{DC6D67D3-8ED2-414E-A6C3-5BF48CBCBD07}" destId="{86EDC02C-A539-4AC2-8556-EBCEE89D1059}" srcOrd="1" destOrd="0" parTransId="{8F3F4098-488C-4905-82D3-C35EA1D3AFAD}" sibTransId="{15DAE255-03EC-4376-B89B-AA0BA150E0D5}"/>
    <dgm:cxn modelId="{7797029F-D40A-4378-A39E-96ACD379CE03}" type="presOf" srcId="{4ED3412B-11F1-4D48-A870-D8120CFD9472}" destId="{0A2E5F2D-2F0C-47FD-AE03-B2CB39FA4DF1}" srcOrd="0" destOrd="2" presId="urn:microsoft.com/office/officeart/2018/2/layout/IconVerticalSolidList"/>
    <dgm:cxn modelId="{571DF3BB-F365-4B3C-BCBF-D2B39744B614}" type="presOf" srcId="{C68DDEE8-9829-439B-BEF3-CC063C8FCDE1}" destId="{3456F9F7-FB56-4298-9422-4EF9E1517BAC}" srcOrd="0" destOrd="0" presId="urn:microsoft.com/office/officeart/2018/2/layout/IconVerticalSolidList"/>
    <dgm:cxn modelId="{8ADD10CF-9EF8-4E8C-BF8F-8821158B4627}" srcId="{ACB6259B-C8F4-4E40-AB8A-A8184CF6DA0D}" destId="{DC6D67D3-8ED2-414E-A6C3-5BF48CBCBD07}" srcOrd="1" destOrd="0" parTransId="{C945539F-8ED0-4C98-A678-3FBDFE2C515F}" sibTransId="{911063EE-F267-4E6E-9B3C-25C0719DFA95}"/>
    <dgm:cxn modelId="{B403B9E0-44A1-4C0A-A320-3615943C79F1}" srcId="{DC6D67D3-8ED2-414E-A6C3-5BF48CBCBD07}" destId="{19AE1584-EB3C-4F63-BE5B-3396F208A980}" srcOrd="0" destOrd="0" parTransId="{7D25C20D-CDC6-4FB4-92F7-11D0495A7E18}" sibTransId="{4001E323-0AC2-4E6E-B090-C9F7590845BE}"/>
    <dgm:cxn modelId="{26CF45EA-204D-4081-9515-94E2119FCB08}" type="presOf" srcId="{DC6D67D3-8ED2-414E-A6C3-5BF48CBCBD07}" destId="{5F7F3412-8ACD-4F94-B90E-6BB51669847E}" srcOrd="0" destOrd="0" presId="urn:microsoft.com/office/officeart/2018/2/layout/IconVerticalSolidList"/>
    <dgm:cxn modelId="{82ED60ED-0830-4FA2-B3C1-BC4FE13F624F}" type="presOf" srcId="{D144A961-C265-4DB6-AFE5-AB1A64872D26}" destId="{809D0827-CB70-4BE2-993B-F385977FE6E6}" srcOrd="0" destOrd="0" presId="urn:microsoft.com/office/officeart/2018/2/layout/IconVerticalSolidList"/>
    <dgm:cxn modelId="{3EFA0AFA-590A-409C-96FF-B427158CB106}" srcId="{DC6D67D3-8ED2-414E-A6C3-5BF48CBCBD07}" destId="{4ED3412B-11F1-4D48-A870-D8120CFD9472}" srcOrd="2" destOrd="0" parTransId="{B0D7ADDC-2632-491B-99D4-A74556428FD8}" sibTransId="{8D91F3EA-8B46-46A7-9562-6BCD91FA16AC}"/>
    <dgm:cxn modelId="{10F637C0-0395-48B6-8AE3-21CA4E4D0E8E}" type="presParOf" srcId="{DB187C74-9DAB-4CBB-8B74-E79E6828B500}" destId="{A65F85ED-C076-404D-A4FA-168B6A04C287}" srcOrd="0" destOrd="0" presId="urn:microsoft.com/office/officeart/2018/2/layout/IconVerticalSolidList"/>
    <dgm:cxn modelId="{F2A0CA8F-751E-4474-9254-0B719BFA3949}" type="presParOf" srcId="{A65F85ED-C076-404D-A4FA-168B6A04C287}" destId="{25C8AE73-BA2E-4F3F-9FD4-91B738064AAC}" srcOrd="0" destOrd="0" presId="urn:microsoft.com/office/officeart/2018/2/layout/IconVerticalSolidList"/>
    <dgm:cxn modelId="{02736C77-8D23-4F20-A75B-234E50DF3252}" type="presParOf" srcId="{A65F85ED-C076-404D-A4FA-168B6A04C287}" destId="{A1F757E7-0A80-49E4-9483-B268532FEAA1}" srcOrd="1" destOrd="0" presId="urn:microsoft.com/office/officeart/2018/2/layout/IconVerticalSolidList"/>
    <dgm:cxn modelId="{2DF3F9BD-7099-439D-9DB6-D3F43DD46C24}" type="presParOf" srcId="{A65F85ED-C076-404D-A4FA-168B6A04C287}" destId="{84F911E0-5C87-4DBC-B3DF-B9F0F2DF56C1}" srcOrd="2" destOrd="0" presId="urn:microsoft.com/office/officeart/2018/2/layout/IconVerticalSolidList"/>
    <dgm:cxn modelId="{0C0BD9FA-32E6-4BD5-B812-7E50C9DD8013}" type="presParOf" srcId="{A65F85ED-C076-404D-A4FA-168B6A04C287}" destId="{3456F9F7-FB56-4298-9422-4EF9E1517BAC}" srcOrd="3" destOrd="0" presId="urn:microsoft.com/office/officeart/2018/2/layout/IconVerticalSolidList"/>
    <dgm:cxn modelId="{3B186BFC-5E32-4B63-B5EA-2643B4152E87}" type="presParOf" srcId="{A65F85ED-C076-404D-A4FA-168B6A04C287}" destId="{809D0827-CB70-4BE2-993B-F385977FE6E6}" srcOrd="4" destOrd="0" presId="urn:microsoft.com/office/officeart/2018/2/layout/IconVerticalSolidList"/>
    <dgm:cxn modelId="{0A8021AA-2223-404B-92EB-1FB3F3320A04}" type="presParOf" srcId="{DB187C74-9DAB-4CBB-8B74-E79E6828B500}" destId="{4DADCEB2-218B-4ED7-AD11-0BACECBA9CC6}" srcOrd="1" destOrd="0" presId="urn:microsoft.com/office/officeart/2018/2/layout/IconVerticalSolidList"/>
    <dgm:cxn modelId="{F818AFEC-BE38-4593-960A-BE5F88D17B42}" type="presParOf" srcId="{DB187C74-9DAB-4CBB-8B74-E79E6828B500}" destId="{5D96340E-D43E-4067-833A-812B34BB5A59}" srcOrd="2" destOrd="0" presId="urn:microsoft.com/office/officeart/2018/2/layout/IconVerticalSolidList"/>
    <dgm:cxn modelId="{AFE684A2-CDF8-45B0-B35F-DAB49A392F50}" type="presParOf" srcId="{5D96340E-D43E-4067-833A-812B34BB5A59}" destId="{3A66DAEE-1AE4-4CE6-A72D-5C8942E3955C}" srcOrd="0" destOrd="0" presId="urn:microsoft.com/office/officeart/2018/2/layout/IconVerticalSolidList"/>
    <dgm:cxn modelId="{E71F1C61-DB6C-4256-8AA1-52AF68621B19}" type="presParOf" srcId="{5D96340E-D43E-4067-833A-812B34BB5A59}" destId="{1733BE4C-C13C-414C-A32A-9666D0C33E4E}" srcOrd="1" destOrd="0" presId="urn:microsoft.com/office/officeart/2018/2/layout/IconVerticalSolidList"/>
    <dgm:cxn modelId="{E3D1E3C4-BBE0-457C-8BDA-156BB3FC801D}" type="presParOf" srcId="{5D96340E-D43E-4067-833A-812B34BB5A59}" destId="{46D29DDD-B66F-4BB8-B2BC-6E23002D1A4F}" srcOrd="2" destOrd="0" presId="urn:microsoft.com/office/officeart/2018/2/layout/IconVerticalSolidList"/>
    <dgm:cxn modelId="{AFAD15D1-FB9E-4BC0-B9C8-396F7EA1E99A}" type="presParOf" srcId="{5D96340E-D43E-4067-833A-812B34BB5A59}" destId="{5F7F3412-8ACD-4F94-B90E-6BB51669847E}" srcOrd="3" destOrd="0" presId="urn:microsoft.com/office/officeart/2018/2/layout/IconVerticalSolidList"/>
    <dgm:cxn modelId="{A0BBC43B-23F8-49CA-A6C0-8E126EE6ECEF}" type="presParOf" srcId="{5D96340E-D43E-4067-833A-812B34BB5A59}" destId="{0A2E5F2D-2F0C-47FD-AE03-B2CB39FA4D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C2E45-B0FD-49E3-A90A-13B80401649C}">
      <dsp:nvSpPr>
        <dsp:cNvPr id="0" name=""/>
        <dsp:cNvSpPr/>
      </dsp:nvSpPr>
      <dsp:spPr>
        <a:xfrm>
          <a:off x="0" y="669428"/>
          <a:ext cx="4691043" cy="1235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B4143-F4FF-4770-BD05-42A275D276ED}">
      <dsp:nvSpPr>
        <dsp:cNvPr id="0" name=""/>
        <dsp:cNvSpPr/>
      </dsp:nvSpPr>
      <dsp:spPr>
        <a:xfrm>
          <a:off x="373850" y="947499"/>
          <a:ext cx="679727" cy="679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FE740-88DA-47F8-A8B9-C54AF7E567CF}">
      <dsp:nvSpPr>
        <dsp:cNvPr id="0" name=""/>
        <dsp:cNvSpPr/>
      </dsp:nvSpPr>
      <dsp:spPr>
        <a:xfrm>
          <a:off x="1427428" y="669428"/>
          <a:ext cx="3263614" cy="1235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96" tIns="130796" rIns="130796" bIns="13079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Mike Hobbs previously was in the travel industry.</a:t>
          </a:r>
        </a:p>
      </dsp:txBody>
      <dsp:txXfrm>
        <a:off x="1427428" y="669428"/>
        <a:ext cx="3263614" cy="1235868"/>
      </dsp:txXfrm>
    </dsp:sp>
    <dsp:sp modelId="{627F5316-48BF-4B45-9C36-C24E5EEB53A1}">
      <dsp:nvSpPr>
        <dsp:cNvPr id="0" name=""/>
        <dsp:cNvSpPr/>
      </dsp:nvSpPr>
      <dsp:spPr>
        <a:xfrm>
          <a:off x="0" y="2214264"/>
          <a:ext cx="4691043" cy="12358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8DF62-626B-4926-9074-C7AA671011C2}">
      <dsp:nvSpPr>
        <dsp:cNvPr id="0" name=""/>
        <dsp:cNvSpPr/>
      </dsp:nvSpPr>
      <dsp:spPr>
        <a:xfrm>
          <a:off x="373850" y="2492335"/>
          <a:ext cx="679727" cy="679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F229-D3C8-407E-86B1-16911F88595A}">
      <dsp:nvSpPr>
        <dsp:cNvPr id="0" name=""/>
        <dsp:cNvSpPr/>
      </dsp:nvSpPr>
      <dsp:spPr>
        <a:xfrm>
          <a:off x="1427428" y="2214264"/>
          <a:ext cx="3263614" cy="1235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96" tIns="130796" rIns="130796" bIns="13079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After discussing we all signed up for this class to learn abut Crypto so we bravely decided to do our capstone project using solidity.</a:t>
          </a:r>
        </a:p>
      </dsp:txBody>
      <dsp:txXfrm>
        <a:off x="1427428" y="2214264"/>
        <a:ext cx="3263614" cy="1235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8AE73-BA2E-4F3F-9FD4-91B738064AAC}">
      <dsp:nvSpPr>
        <dsp:cNvPr id="0" name=""/>
        <dsp:cNvSpPr/>
      </dsp:nvSpPr>
      <dsp:spPr>
        <a:xfrm>
          <a:off x="0" y="555165"/>
          <a:ext cx="8520600" cy="1024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757E7-0A80-49E4-9483-B268532FEAA1}">
      <dsp:nvSpPr>
        <dsp:cNvPr id="0" name=""/>
        <dsp:cNvSpPr/>
      </dsp:nvSpPr>
      <dsp:spPr>
        <a:xfrm>
          <a:off x="310038" y="785772"/>
          <a:ext cx="563706" cy="563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F9F7-FB56-4298-9422-4EF9E1517BAC}">
      <dsp:nvSpPr>
        <dsp:cNvPr id="0" name=""/>
        <dsp:cNvSpPr/>
      </dsp:nvSpPr>
      <dsp:spPr>
        <a:xfrm>
          <a:off x="1183782" y="555165"/>
          <a:ext cx="3834270" cy="102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71" tIns="108471" rIns="108471" bIns="1084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Immediate: </a:t>
          </a:r>
        </a:p>
      </dsp:txBody>
      <dsp:txXfrm>
        <a:off x="1183782" y="555165"/>
        <a:ext cx="3834270" cy="1024920"/>
      </dsp:txXfrm>
    </dsp:sp>
    <dsp:sp modelId="{809D0827-CB70-4BE2-993B-F385977FE6E6}">
      <dsp:nvSpPr>
        <dsp:cNvPr id="0" name=""/>
        <dsp:cNvSpPr/>
      </dsp:nvSpPr>
      <dsp:spPr>
        <a:xfrm>
          <a:off x="5018052" y="555165"/>
          <a:ext cx="3502547" cy="102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71" tIns="108471" rIns="108471" bIns="10847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 on some of the challenges we had with the functions</a:t>
          </a:r>
        </a:p>
      </dsp:txBody>
      <dsp:txXfrm>
        <a:off x="5018052" y="555165"/>
        <a:ext cx="3502547" cy="1024920"/>
      </dsp:txXfrm>
    </dsp:sp>
    <dsp:sp modelId="{3A66DAEE-1AE4-4CE6-A72D-5C8942E3955C}">
      <dsp:nvSpPr>
        <dsp:cNvPr id="0" name=""/>
        <dsp:cNvSpPr/>
      </dsp:nvSpPr>
      <dsp:spPr>
        <a:xfrm>
          <a:off x="0" y="1836315"/>
          <a:ext cx="8520600" cy="1024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3BE4C-C13C-414C-A32A-9666D0C33E4E}">
      <dsp:nvSpPr>
        <dsp:cNvPr id="0" name=""/>
        <dsp:cNvSpPr/>
      </dsp:nvSpPr>
      <dsp:spPr>
        <a:xfrm>
          <a:off x="310038" y="2066922"/>
          <a:ext cx="563706" cy="563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F3412-8ACD-4F94-B90E-6BB51669847E}">
      <dsp:nvSpPr>
        <dsp:cNvPr id="0" name=""/>
        <dsp:cNvSpPr/>
      </dsp:nvSpPr>
      <dsp:spPr>
        <a:xfrm>
          <a:off x="1183782" y="1836315"/>
          <a:ext cx="3834270" cy="102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71" tIns="108471" rIns="108471" bIns="1084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Future:</a:t>
          </a:r>
        </a:p>
      </dsp:txBody>
      <dsp:txXfrm>
        <a:off x="1183782" y="1836315"/>
        <a:ext cx="3834270" cy="1024920"/>
      </dsp:txXfrm>
    </dsp:sp>
    <dsp:sp modelId="{0A2E5F2D-2F0C-47FD-AE03-B2CB39FA4DF1}">
      <dsp:nvSpPr>
        <dsp:cNvPr id="0" name=""/>
        <dsp:cNvSpPr/>
      </dsp:nvSpPr>
      <dsp:spPr>
        <a:xfrm>
          <a:off x="5018052" y="1836315"/>
          <a:ext cx="3502547" cy="102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71" tIns="108471" rIns="108471" bIns="10847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the front-end functionality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back-end that is not coded into the contract.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Market to Cruise lines.</a:t>
          </a:r>
        </a:p>
      </dsp:txBody>
      <dsp:txXfrm>
        <a:off x="5018052" y="1836315"/>
        <a:ext cx="3502547" cy="1024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you tested the code was working?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1086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77875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529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90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46377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0908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79312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5744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704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35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20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60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3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ansport, watercraft, ship, naval architecture&#10;&#10;Description automatically generated">
            <a:extLst>
              <a:ext uri="{FF2B5EF4-FFF2-40B4-BE49-F238E27FC236}">
                <a16:creationId xmlns:a16="http://schemas.microsoft.com/office/drawing/2014/main" id="{0D9DA003-6353-A24A-2F70-B9CA971FB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35250" b="136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9" name="Rectangle 59">
            <a:extLst>
              <a:ext uri="{FF2B5EF4-FFF2-40B4-BE49-F238E27FC236}">
                <a16:creationId xmlns:a16="http://schemas.microsoft.com/office/drawing/2014/main" id="{F78FA41B-9A77-4FFE-A10F-9443EFDE6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026" y="1698777"/>
            <a:ext cx="5650974" cy="19715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45654" y="1858010"/>
            <a:ext cx="5075196" cy="123444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u="sng">
                <a:solidFill>
                  <a:schemeClr val="tx1"/>
                </a:solidFill>
              </a:rPr>
              <a:t>aWei</a:t>
            </a:r>
            <a:br>
              <a:rPr lang="en-US" sz="4100">
                <a:solidFill>
                  <a:schemeClr val="tx1"/>
                </a:solidFill>
              </a:rPr>
            </a:br>
            <a:r>
              <a:rPr lang="en-US" sz="4100">
                <a:solidFill>
                  <a:schemeClr val="tx1"/>
                </a:solidFill>
              </a:rPr>
              <a:t> “Cruising with Crypto”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93661" y="3155157"/>
            <a:ext cx="5027190" cy="3981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>
                <a:solidFill>
                  <a:srgbClr val="F1B351"/>
                </a:solidFill>
              </a:rPr>
              <a:t>By Mike Hobbs, Antonio Garza, and Ezra Hsiao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29724" y="479822"/>
            <a:ext cx="2960998" cy="41195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120">
                <a:solidFill>
                  <a:srgbClr val="FFFFFF"/>
                </a:solidFill>
              </a:rPr>
              <a:t>Challenges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28492" y="1658509"/>
            <a:ext cx="0" cy="17621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966261" y="479823"/>
            <a:ext cx="4606524" cy="41195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We were not able to utilize all the functions in the solidity contract we wanted to:</a:t>
            </a:r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r>
              <a:rPr lang="en-US" dirty="0"/>
              <a:t> </a:t>
            </a:r>
          </a:p>
          <a:p>
            <a:pPr lvl="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r>
              <a:rPr lang="en-US" dirty="0"/>
              <a:t>The functions involving minting the reservation NFT.</a:t>
            </a:r>
          </a:p>
          <a:p>
            <a:pPr lvl="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endParaRPr lang="en-US" dirty="0"/>
          </a:p>
          <a:p>
            <a:pPr lvl="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r>
              <a:rPr lang="en-US" dirty="0"/>
              <a:t>The ability to transfer cabins from one customer to another.</a:t>
            </a:r>
          </a:p>
          <a:p>
            <a:pPr lvl="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endParaRPr lang="en-US" dirty="0"/>
          </a:p>
          <a:p>
            <a:pPr lvl="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r>
              <a:rPr lang="en-US" dirty="0"/>
              <a:t>Solidity’s getters and setters.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9923-9CDE-B0E3-792D-62D975B9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593" y="374649"/>
            <a:ext cx="4940710" cy="1243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400" spc="-120">
                <a:solidFill>
                  <a:srgbClr val="807D51"/>
                </a:solidFill>
              </a:rPr>
              <a:t>Project goal</a:t>
            </a:r>
          </a:p>
        </p:txBody>
      </p:sp>
      <p:pic>
        <p:nvPicPr>
          <p:cNvPr id="1026" name="Picture 2" descr="3d Gold star Stock Illustration | Adobe Stock">
            <a:extLst>
              <a:ext uri="{FF2B5EF4-FFF2-40B4-BE49-F238E27FC236}">
                <a16:creationId xmlns:a16="http://schemas.microsoft.com/office/drawing/2014/main" id="{257D097A-35F8-4261-4E1E-EA919436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99" y="1075104"/>
            <a:ext cx="3000986" cy="30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EF32-164E-1A05-F43A-2796D0BD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6593" y="1508760"/>
            <a:ext cx="4940710" cy="289854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/>
              <a:t>Implement NFT’s into the purchase and sale of cruise ship tickets using the solidity we learned in class, the reason we took this class!</a:t>
            </a:r>
          </a:p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endParaRPr lang="en-US" dirty="0"/>
          </a:p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endParaRPr lang="en-US" dirty="0"/>
          </a:p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endParaRPr lang="en-US" dirty="0"/>
          </a:p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endParaRPr lang="en-US" dirty="0"/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r>
              <a:rPr lang="en-US" b="1" dirty="0"/>
              <a:t>Success!</a:t>
            </a:r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Directions for Future Development</a:t>
            </a:r>
          </a:p>
        </p:txBody>
      </p:sp>
      <p:graphicFrame>
        <p:nvGraphicFramePr>
          <p:cNvPr id="86" name="Google Shape;83;p18">
            <a:extLst>
              <a:ext uri="{FF2B5EF4-FFF2-40B4-BE49-F238E27FC236}">
                <a16:creationId xmlns:a16="http://schemas.microsoft.com/office/drawing/2014/main" id="{D987E49D-E778-64DB-7EE1-6EC990DB0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012704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https://github.com/GitHobbs/project_3/blob/main/README.md </a:t>
            </a:r>
            <a:r>
              <a:rPr lang="en" dirty="0"/>
              <a:t>GitHub repo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810782" y="577850"/>
            <a:ext cx="4956722" cy="2514600"/>
          </a:xfrm>
          <a:prstGeom prst="rect">
            <a:avLst/>
          </a:prstGeom>
        </p:spPr>
        <p:txBody>
          <a:bodyPr spcFirstLastPara="1" vert="horz" lIns="91440" tIns="45720" rIns="91440" bIns="45720" numCol="1" rtlCol="0" anchor="b" anchorCtr="0">
            <a:normAutofit fontScale="90000"/>
          </a:bodyPr>
          <a:lstStyle/>
          <a:p>
            <a:pPr lvl="0" algn="l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200" b="1" spc="-120">
                <a:solidFill>
                  <a:srgbClr val="FFFFFF"/>
                </a:solidFill>
              </a:rPr>
              <a:t>Anyone want to go on a cruise ship this summer?</a:t>
            </a:r>
            <a:br>
              <a:rPr lang="en-US" sz="2200" b="1" spc="-120">
                <a:solidFill>
                  <a:srgbClr val="FFFFFF"/>
                </a:solidFill>
              </a:rPr>
            </a:br>
            <a:br>
              <a:rPr lang="en-US" sz="2200" b="1" spc="-120">
                <a:solidFill>
                  <a:srgbClr val="FFFFFF"/>
                </a:solidFill>
              </a:rPr>
            </a:br>
            <a:r>
              <a:rPr lang="en-US" sz="2200" b="1" spc="-120">
                <a:solidFill>
                  <a:srgbClr val="FFFFFF"/>
                </a:solidFill>
              </a:rPr>
              <a:t>Would you like to pay with Crypto?</a:t>
            </a:r>
            <a:br>
              <a:rPr lang="en-US" sz="2200" b="1" spc="-120">
                <a:solidFill>
                  <a:srgbClr val="FFFFFF"/>
                </a:solidFill>
              </a:rPr>
            </a:br>
            <a:br>
              <a:rPr lang="en-US" sz="2200" b="1" spc="-120">
                <a:solidFill>
                  <a:srgbClr val="FFFFFF"/>
                </a:solidFill>
              </a:rPr>
            </a:br>
            <a:r>
              <a:rPr lang="en-US" sz="2200" b="1" spc="-120">
                <a:solidFill>
                  <a:srgbClr val="FFFFFF"/>
                </a:solidFill>
              </a:rPr>
              <a:t>This is possible IF…</a:t>
            </a:r>
            <a:br>
              <a:rPr lang="en-US" sz="2200" b="1" spc="-120">
                <a:solidFill>
                  <a:srgbClr val="FFFFFF"/>
                </a:solidFill>
              </a:rPr>
            </a:br>
            <a:br>
              <a:rPr lang="en-US" sz="2200" b="1" spc="-120">
                <a:solidFill>
                  <a:srgbClr val="FFFFFF"/>
                </a:solidFill>
              </a:rPr>
            </a:br>
            <a:r>
              <a:rPr lang="en-US" sz="2200" b="1" spc="-120">
                <a:solidFill>
                  <a:srgbClr val="FFFFFF"/>
                </a:solidFill>
              </a:rPr>
              <a:t>Implementation?</a:t>
            </a:r>
            <a:br>
              <a:rPr lang="en-US" sz="2200" b="1" spc="-120">
                <a:solidFill>
                  <a:srgbClr val="FFFFFF"/>
                </a:solidFill>
              </a:rPr>
            </a:br>
            <a:br>
              <a:rPr lang="en-US" sz="2200" b="1" spc="-120">
                <a:solidFill>
                  <a:srgbClr val="FFFFFF"/>
                </a:solidFill>
              </a:rPr>
            </a:br>
            <a:r>
              <a:rPr lang="en-US" sz="2200" b="1" spc="-120">
                <a:solidFill>
                  <a:srgbClr val="FFFFFF"/>
                </a:solidFill>
              </a:rPr>
              <a:t>What are the added benefits?</a:t>
            </a:r>
            <a:br>
              <a:rPr lang="en-US" sz="2200" b="1" spc="-120">
                <a:solidFill>
                  <a:srgbClr val="FFFFFF"/>
                </a:solidFill>
              </a:rPr>
            </a:br>
            <a:endParaRPr lang="en-US" sz="2200" b="1" spc="-12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929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4" name="Graphic 63" descr="Cruise Ship">
            <a:extLst>
              <a:ext uri="{FF2B5EF4-FFF2-40B4-BE49-F238E27FC236}">
                <a16:creationId xmlns:a16="http://schemas.microsoft.com/office/drawing/2014/main" id="{99671D27-62C8-7DD7-BE4D-9ED279A6A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98" y="1307026"/>
            <a:ext cx="2514096" cy="2514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4093590" cy="4423410"/>
          </a:xfrm>
          <a:prstGeom prst="rect">
            <a:avLst/>
          </a:prstGeom>
          <a:ln w="31750" cap="sq">
            <a:solidFill>
              <a:srgbClr val="FDEE5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5CBD4-DC20-8E1F-D466-8336D7A8F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89791" y="707097"/>
            <a:ext cx="3617430" cy="37293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358239"/>
            <a:ext cx="4093591" cy="4423410"/>
          </a:xfrm>
          <a:prstGeom prst="rect">
            <a:avLst/>
          </a:prstGeom>
          <a:ln w="31750" cap="sq">
            <a:solidFill>
              <a:srgbClr val="FDEE5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5DA57-E2EB-2366-3C79-877CB8288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65" t="50000" r="2194"/>
          <a:stretch/>
        </p:blipFill>
        <p:spPr>
          <a:xfrm>
            <a:off x="5081658" y="545496"/>
            <a:ext cx="3315572" cy="40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8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1492261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604653"/>
            <a:ext cx="7934706" cy="1248156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03884" y="794802"/>
            <a:ext cx="7530175" cy="9210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lvl="0" defTabSz="914400">
              <a:spcBef>
                <a:spcPct val="0"/>
              </a:spcBef>
              <a:spcAft>
                <a:spcPts val="0"/>
              </a:spcAft>
              <a:buSzPts val="1800"/>
            </a:pPr>
            <a:r>
              <a:rPr lang="en-US" sz="3000" spc="-120">
                <a:solidFill>
                  <a:srgbClr val="FFFFFF"/>
                </a:solidFill>
              </a:rPr>
              <a:t>Description</a:t>
            </a:r>
            <a:br>
              <a:rPr lang="en-US" sz="3000" spc="-120">
                <a:solidFill>
                  <a:srgbClr val="FFFFFF"/>
                </a:solidFill>
              </a:rPr>
            </a:br>
            <a:endParaRPr lang="en-US" sz="3000" spc="-120"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03884" y="2229984"/>
            <a:ext cx="7530175" cy="217732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Arial" pitchFamily="34" charset="0"/>
              <a:buChar char=" "/>
            </a:pPr>
            <a:r>
              <a:rPr lang="en-US" b="1" i="0" u="sng" dirty="0" err="1">
                <a:effectLst/>
              </a:rPr>
              <a:t>aWei</a:t>
            </a:r>
            <a:r>
              <a:rPr lang="en-US" b="0" i="0" dirty="0">
                <a:effectLst/>
              </a:rPr>
              <a:t> is a </a:t>
            </a:r>
            <a:r>
              <a:rPr lang="en-US" b="1" i="0" u="sng" dirty="0">
                <a:effectLst/>
              </a:rPr>
              <a:t>web3 platform </a:t>
            </a:r>
            <a:r>
              <a:rPr lang="en-US" b="0" i="0" dirty="0">
                <a:effectLst/>
              </a:rPr>
              <a:t>that allows cruise lines to </a:t>
            </a:r>
            <a:r>
              <a:rPr lang="en-US" b="1" i="0" u="sng" dirty="0">
                <a:effectLst/>
              </a:rPr>
              <a:t>transparently</a:t>
            </a:r>
            <a:r>
              <a:rPr lang="en-US" b="0" i="0" dirty="0">
                <a:effectLst/>
              </a:rPr>
              <a:t> manage, price, and sell inventory on the Ethereum blockchain. It provides </a:t>
            </a:r>
            <a:r>
              <a:rPr lang="en-US" b="1" u="sng" dirty="0"/>
              <a:t>cruise lines </a:t>
            </a:r>
            <a:r>
              <a:rPr lang="en-US" b="0" i="0" dirty="0">
                <a:effectLst/>
              </a:rPr>
              <a:t>with a </a:t>
            </a:r>
            <a:r>
              <a:rPr lang="en-US" b="1" i="0" u="sng" dirty="0">
                <a:effectLst/>
              </a:rPr>
              <a:t>UI</a:t>
            </a:r>
            <a:r>
              <a:rPr lang="en-US" b="0" i="0" dirty="0">
                <a:effectLst/>
              </a:rPr>
              <a:t> and dashboard that allows them to </a:t>
            </a:r>
            <a:r>
              <a:rPr lang="en-US" b="1" i="0" u="sng" dirty="0">
                <a:effectLst/>
              </a:rPr>
              <a:t>add </a:t>
            </a:r>
            <a:r>
              <a:rPr lang="en-US" b="1" i="0" u="sng" dirty="0" err="1">
                <a:effectLst/>
              </a:rPr>
              <a:t>mintable</a:t>
            </a:r>
            <a:r>
              <a:rPr lang="en-US" b="1" i="0" u="sng" dirty="0">
                <a:effectLst/>
              </a:rPr>
              <a:t> </a:t>
            </a:r>
            <a:r>
              <a:rPr lang="en-US" b="0" i="0" dirty="0">
                <a:effectLst/>
              </a:rPr>
              <a:t>inventory to the platform, track and fulfill bookings, and adjust pricing. It also provides them with </a:t>
            </a:r>
            <a:r>
              <a:rPr lang="en-US" b="1" i="0" u="sng" dirty="0">
                <a:effectLst/>
              </a:rPr>
              <a:t>a customer UI</a:t>
            </a:r>
            <a:r>
              <a:rPr lang="en-US" b="0" i="0" dirty="0">
                <a:effectLst/>
              </a:rPr>
              <a:t> that allows travelers to browse inventory and mint</a:t>
            </a:r>
            <a:r>
              <a:rPr lang="en-US" b="1" i="0" u="sng" dirty="0">
                <a:effectLst/>
              </a:rPr>
              <a:t>(buy) </a:t>
            </a:r>
            <a:r>
              <a:rPr lang="en-US" b="0" i="0" dirty="0">
                <a:effectLst/>
              </a:rPr>
              <a:t>cabin reservations as NFTs directly from the cruise line. Customers can also easily </a:t>
            </a:r>
            <a:r>
              <a:rPr lang="en-US" b="1" i="0" u="sng" dirty="0">
                <a:effectLst/>
              </a:rPr>
              <a:t>trade</a:t>
            </a:r>
            <a:r>
              <a:rPr lang="en-US" b="0" i="0" dirty="0">
                <a:effectLst/>
              </a:rPr>
              <a:t> cabins to others via the same </a:t>
            </a:r>
            <a:r>
              <a:rPr lang="en-US" b="1" i="0" u="sng" dirty="0">
                <a:effectLst/>
              </a:rPr>
              <a:t>UI.</a:t>
            </a:r>
            <a:endParaRPr lang="en-US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1492261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604653"/>
            <a:ext cx="7934706" cy="1248156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7CFD4-6685-C950-595C-2BF74D76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4" y="794802"/>
            <a:ext cx="7530175" cy="921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400" spc="-120">
                <a:solidFill>
                  <a:srgbClr val="FFFFFF"/>
                </a:solidFill>
              </a:rPr>
              <a:t>Benefits to cruise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DB02-994F-314B-1DEC-95DF72E6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884" y="2229984"/>
            <a:ext cx="7530175" cy="21773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0" dirty="0"/>
              <a:t>Increase direct-to-consumer bookings (increases margins by decreasing commissions paid and third party mark ups)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Reduce reliance on online travel operators and other middlemen (inventory management is under direct control of the cruise line)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Cut out significant accounts payable and inventory tracking bloat (everything tracked on chain)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Funds are escrowed on chain and cruise lines are not subject to payment </a:t>
            </a:r>
            <a:r>
              <a:rPr lang="en-US" sz="1000" dirty="0" err="1"/>
              <a:t>deliquincies</a:t>
            </a:r>
            <a:r>
              <a:rPr lang="en-US" sz="1000" dirty="0"/>
              <a:t> and OTA bankruptcies (trustless)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Provides cruise lines with access to the web3 market (reduce advertising expense)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Capture royalties on the resale of cabins on the secondary market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Increased inventory transparency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Gives cruise lines complete control over pricing and eliminates rate parity agreements with OTA's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Receive token rewards for using the platform</a:t>
            </a:r>
          </a:p>
          <a:p>
            <a:pPr defTabSz="914400">
              <a:spcAft>
                <a:spcPts val="600"/>
              </a:spcAft>
            </a:pPr>
            <a:r>
              <a:rPr lang="en-US" sz="1000" dirty="0"/>
              <a:t>Market to past customers more easily by issuing rewards for used NFT holders (on chain rewards program)</a:t>
            </a:r>
          </a:p>
        </p:txBody>
      </p:sp>
    </p:spTree>
    <p:extLst>
      <p:ext uri="{BB962C8B-B14F-4D97-AF65-F5344CB8AC3E}">
        <p14:creationId xmlns:p14="http://schemas.microsoft.com/office/powerpoint/2010/main" val="29091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1492261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604653"/>
            <a:ext cx="7934706" cy="1248156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20F54-857D-48A7-39ED-E98E79C1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4" y="794802"/>
            <a:ext cx="7530175" cy="921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400" spc="-120">
                <a:solidFill>
                  <a:srgbClr val="FFFFFF"/>
                </a:solidFill>
              </a:rPr>
              <a:t>Benefits to the consumer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14E1-BA32-7684-91F3-5F20AE78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884" y="2229984"/>
            <a:ext cx="7530175" cy="21773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500" dirty="0"/>
              <a:t>The ability to transfer and sell cabin inventory via a marketplace (no longer subject to cancellation and change policies)</a:t>
            </a:r>
          </a:p>
          <a:p>
            <a:pPr defTabSz="914400">
              <a:spcAft>
                <a:spcPts val="600"/>
              </a:spcAft>
            </a:pPr>
            <a:r>
              <a:rPr lang="en-US" sz="1500" dirty="0"/>
              <a:t>Reduce costs due to supplier cost savings that can be passed to the end user</a:t>
            </a:r>
          </a:p>
          <a:p>
            <a:pPr defTabSz="914400">
              <a:spcAft>
                <a:spcPts val="600"/>
              </a:spcAft>
            </a:pPr>
            <a:r>
              <a:rPr lang="en-US" sz="1500" dirty="0"/>
              <a:t>Status - show off your travel reservations to other members of the community (keepsake NFT)</a:t>
            </a:r>
          </a:p>
          <a:p>
            <a:pPr defTabSz="914400">
              <a:spcAft>
                <a:spcPts val="600"/>
              </a:spcAft>
            </a:pPr>
            <a:r>
              <a:rPr lang="en-US" sz="1500" dirty="0"/>
              <a:t>Keep reservations in a web3 wallet as opposed to carrying </a:t>
            </a:r>
            <a:r>
              <a:rPr lang="en-US" sz="1500" dirty="0" err="1"/>
              <a:t>physcial</a:t>
            </a:r>
            <a:r>
              <a:rPr lang="en-US" sz="1500" dirty="0"/>
              <a:t> documents</a:t>
            </a:r>
          </a:p>
          <a:p>
            <a:pPr defTabSz="914400">
              <a:spcAft>
                <a:spcPts val="600"/>
              </a:spcAft>
            </a:pPr>
            <a:r>
              <a:rPr lang="en-US" sz="1500" dirty="0"/>
              <a:t>Receive token rewards for using the platform (can be used for upgrades, excursions, </a:t>
            </a:r>
            <a:r>
              <a:rPr lang="en-US" sz="1500" dirty="0" err="1"/>
              <a:t>etc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16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482600"/>
            <a:ext cx="3008121" cy="4178299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5" y="606933"/>
            <a:ext cx="2763774" cy="392963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20E49-B1B0-CE16-DAC1-A2FAE988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9" y="773725"/>
            <a:ext cx="2526323" cy="3633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600" spc="-120">
                <a:solidFill>
                  <a:srgbClr val="FFFFFF"/>
                </a:solidFill>
              </a:rPr>
              <a:t>Executive summary.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B211-8ACA-C533-173C-AC77101D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343" y="773725"/>
            <a:ext cx="4605442" cy="35596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r>
              <a:rPr lang="en-US" sz="1300" dirty="0"/>
              <a:t>Financial potential: </a:t>
            </a:r>
          </a:p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endParaRPr lang="en-US" sz="1300" dirty="0"/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r>
              <a:rPr lang="en-US" sz="1300" dirty="0"/>
              <a:t>Cruise Industry Revenue: The global cruise industry has been a significant contributor to the travel and tourism sector. According to Cruise Lines International Association (CLIA), the cruise industry generated over $150 billion in revenue in 2019.</a:t>
            </a:r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endParaRPr lang="en-US" sz="1300" dirty="0"/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endParaRPr lang="en-US" sz="1300" dirty="0"/>
          </a:p>
          <a:p>
            <a:pPr defTabSz="914400">
              <a:spcAft>
                <a:spcPts val="600"/>
              </a:spcAft>
              <a:buFont typeface="Arial" pitchFamily="34" charset="0"/>
              <a:buChar char=" "/>
            </a:pPr>
            <a:r>
              <a:rPr lang="en-US" sz="1300" dirty="0"/>
              <a:t>Marketplace:</a:t>
            </a:r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endParaRPr lang="en-US" sz="1300" dirty="0"/>
          </a:p>
          <a:p>
            <a:pPr marL="114300" indent="0" defTabSz="914400">
              <a:spcAft>
                <a:spcPts val="600"/>
              </a:spcAft>
              <a:buFont typeface="Arial" pitchFamily="34" charset="0"/>
              <a:buChar char=" "/>
            </a:pPr>
            <a:r>
              <a:rPr lang="en-US" sz="1300" dirty="0"/>
              <a:t>The Cruise Ship Industry is dominated by three big players, 1. </a:t>
            </a:r>
            <a:r>
              <a:rPr lang="en-US" sz="1300" dirty="0" err="1"/>
              <a:t>Carninval</a:t>
            </a:r>
            <a:r>
              <a:rPr lang="en-US" sz="1300" dirty="0"/>
              <a:t>, 2. Royal Caribbean and 3. Norwegian Cruise. This is a High barrier to entry market, cruises cost $500 million to $1 billion to make. When any of these Cruises implement </a:t>
            </a:r>
            <a:r>
              <a:rPr lang="en-US" sz="1300" dirty="0" err="1"/>
              <a:t>aWei</a:t>
            </a:r>
            <a:r>
              <a:rPr lang="en-US" sz="1300" dirty="0"/>
              <a:t>, $150 billion is not so far away..</a:t>
            </a:r>
          </a:p>
        </p:txBody>
      </p:sp>
    </p:spTree>
    <p:extLst>
      <p:ext uri="{BB962C8B-B14F-4D97-AF65-F5344CB8AC3E}">
        <p14:creationId xmlns:p14="http://schemas.microsoft.com/office/powerpoint/2010/main" val="136358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</a:t>
            </a:r>
            <a:br>
              <a:rPr lang="en" sz="4000" dirty="0"/>
            </a:b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558AB-E7CA-6018-AA78-5834F7B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23" y="479822"/>
            <a:ext cx="2998270" cy="4119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200" spc="-120">
                <a:solidFill>
                  <a:srgbClr val="FFFFFF"/>
                </a:solidFill>
              </a:rPr>
              <a:t>Motivation for development</a:t>
            </a:r>
            <a:br>
              <a:rPr lang="en-US" sz="4200" spc="-120">
                <a:solidFill>
                  <a:srgbClr val="FFFFFF"/>
                </a:solidFill>
              </a:rPr>
            </a:br>
            <a:endParaRPr lang="en-US" sz="4200" spc="-120">
              <a:solidFill>
                <a:srgbClr val="FFFFFF"/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67B1FCE-C3ED-DE6F-7075-218A2B479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181243"/>
              </p:ext>
            </p:extLst>
          </p:nvPr>
        </p:nvGraphicFramePr>
        <p:xfrm>
          <a:off x="3966260" y="479822"/>
          <a:ext cx="4691043" cy="4119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4207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86</TotalTime>
  <Words>680</Words>
  <Application>Microsoft Office PowerPoint</Application>
  <PresentationFormat>On-screen Show (16:9)</PresentationFormat>
  <Paragraphs>60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aWei  “Cruising with Crypto”</vt:lpstr>
      <vt:lpstr>Anyone want to go on a cruise ship this summer?  Would you like to pay with Crypto?  This is possible IF…  Implementation?  What are the added benefits? </vt:lpstr>
      <vt:lpstr>PowerPoint Presentation</vt:lpstr>
      <vt:lpstr>Description </vt:lpstr>
      <vt:lpstr>Benefits to cruise line</vt:lpstr>
      <vt:lpstr>Benefits to the consumer</vt:lpstr>
      <vt:lpstr>Executive summary.</vt:lpstr>
      <vt:lpstr>Demo </vt:lpstr>
      <vt:lpstr>Motivation for development </vt:lpstr>
      <vt:lpstr>Challenges</vt:lpstr>
      <vt:lpstr>Project goal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hsiao</dc:creator>
  <cp:lastModifiedBy>Ezra Hsiao</cp:lastModifiedBy>
  <cp:revision>8</cp:revision>
  <dcterms:modified xsi:type="dcterms:W3CDTF">2023-06-12T23:35:26Z</dcterms:modified>
</cp:coreProperties>
</file>