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04" r:id="rId2"/>
    <p:sldId id="2721" r:id="rId3"/>
    <p:sldId id="2743" r:id="rId4"/>
    <p:sldId id="2680" r:id="rId5"/>
    <p:sldId id="2654" r:id="rId6"/>
    <p:sldId id="2868" r:id="rId7"/>
    <p:sldId id="2841" r:id="rId8"/>
    <p:sldId id="2842" r:id="rId9"/>
    <p:sldId id="2766" r:id="rId10"/>
    <p:sldId id="2794" r:id="rId11"/>
    <p:sldId id="2889" r:id="rId12"/>
    <p:sldId id="2844" r:id="rId13"/>
    <p:sldId id="2843" r:id="rId14"/>
    <p:sldId id="2826" r:id="rId15"/>
    <p:sldId id="2792" r:id="rId16"/>
    <p:sldId id="2890" r:id="rId17"/>
    <p:sldId id="2744" r:id="rId18"/>
    <p:sldId id="2769" r:id="rId19"/>
    <p:sldId id="2891" r:id="rId20"/>
    <p:sldId id="2892" r:id="rId21"/>
    <p:sldId id="2800" r:id="rId22"/>
    <p:sldId id="2865" r:id="rId23"/>
    <p:sldId id="2807" r:id="rId24"/>
    <p:sldId id="2863" r:id="rId25"/>
    <p:sldId id="2729" r:id="rId26"/>
  </p:sldIdLst>
  <p:sldSz cx="12858750" cy="7232650"/>
  <p:notesSz cx="6858000" cy="9144000"/>
  <p:custDataLst>
    <p:tags r:id="rId2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">
          <p15:clr>
            <a:srgbClr val="A4A3A4"/>
          </p15:clr>
        </p15:guide>
        <p15:guide id="2" orient="horz" pos="4183">
          <p15:clr>
            <a:srgbClr val="A4A3A4"/>
          </p15:clr>
        </p15:guide>
        <p15:guide id="3" pos="4061">
          <p15:clr>
            <a:srgbClr val="A4A3A4"/>
          </p15:clr>
        </p15:guide>
        <p15:guide id="4" pos="557">
          <p15:clr>
            <a:srgbClr val="A4A3A4"/>
          </p15:clr>
        </p15:guide>
        <p15:guide id="5" pos="7457">
          <p15:clr>
            <a:srgbClr val="A4A3A4"/>
          </p15:clr>
        </p15:guide>
        <p15:guide id="6" pos="69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FFFFFF"/>
    <a:srgbClr val="058D2A"/>
    <a:srgbClr val="003366"/>
    <a:srgbClr val="2DDE45"/>
    <a:srgbClr val="66CCFF"/>
    <a:srgbClr val="125B26"/>
    <a:srgbClr val="27B23C"/>
    <a:srgbClr val="134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4" autoAdjust="0"/>
    <p:restoredTop sz="95317" autoAdjust="0"/>
  </p:normalViewPr>
  <p:slideViewPr>
    <p:cSldViewPr>
      <p:cViewPr varScale="1">
        <p:scale>
          <a:sx n="89" d="100"/>
          <a:sy n="89" d="100"/>
        </p:scale>
        <p:origin x="114" y="222"/>
      </p:cViewPr>
      <p:guideLst>
        <p:guide orient="horz" pos="315"/>
        <p:guide orient="horz" pos="4183"/>
        <p:guide pos="4061"/>
        <p:guide pos="557"/>
        <p:guide pos="7457"/>
        <p:guide pos="6920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2020/7/3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用实际例子看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报文头，记录了很多信息，是</a:t>
            </a:r>
            <a:r>
              <a:rPr lang="en-US" altLang="zh-CN"/>
              <a:t>http</a:t>
            </a:r>
            <a:r>
              <a:rPr lang="zh-CN" altLang="en-US"/>
              <a:t>最重要的部分。一个</a:t>
            </a:r>
            <a:r>
              <a:rPr lang="en-US" altLang="zh-CN"/>
              <a:t>http</a:t>
            </a:r>
            <a:r>
              <a:rPr lang="zh-CN" altLang="en-US"/>
              <a:t>可以没有报文体，但是不能没有报文头</a:t>
            </a:r>
          </a:p>
          <a:p>
            <a:r>
              <a:rPr lang="zh-CN" altLang="en-US"/>
              <a:t>下面我们来了解下一些常见的报文头</a:t>
            </a:r>
          </a:p>
          <a:p>
            <a:endParaRPr lang="zh-CN" altLang="en-US"/>
          </a:p>
          <a:p>
            <a:r>
              <a:rPr lang="zh-CN" altLang="en-US"/>
              <a:t>https://developer.mozilla.org/zh-CN/docs/Web/HTTP/Headers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1xxx </a:t>
            </a:r>
            <a:r>
              <a:rPr lang="zh-CN" altLang="en-US"/>
              <a:t>代表性的  </a:t>
            </a:r>
            <a:r>
              <a:rPr lang="en-US" altLang="zh-CN"/>
              <a:t>101  </a:t>
            </a:r>
            <a:r>
              <a:rPr lang="zh-CN" altLang="en-US"/>
              <a:t>要求你改变请求协议</a:t>
            </a:r>
            <a:br>
              <a:rPr lang="zh-CN" altLang="en-US"/>
            </a:br>
            <a:r>
              <a:rPr lang="en-US" altLang="zh-CN"/>
              <a:t>2xx   </a:t>
            </a:r>
            <a:r>
              <a:rPr lang="zh-CN" altLang="en-US"/>
              <a:t>代表</a:t>
            </a:r>
            <a:r>
              <a:rPr lang="en-US" altLang="zh-CN"/>
              <a:t>200  </a:t>
            </a:r>
            <a:r>
              <a:rPr lang="zh-CN" altLang="en-US"/>
              <a:t>请求成功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1xxx </a:t>
            </a:r>
            <a:r>
              <a:rPr lang="zh-CN" altLang="en-US"/>
              <a:t>代表性的  </a:t>
            </a:r>
            <a:r>
              <a:rPr lang="en-US" altLang="zh-CN"/>
              <a:t>101  </a:t>
            </a:r>
            <a:r>
              <a:rPr lang="zh-CN" altLang="en-US"/>
              <a:t>要求你改变请求协议</a:t>
            </a:r>
            <a:br>
              <a:rPr lang="zh-CN" altLang="en-US"/>
            </a:br>
            <a:r>
              <a:rPr lang="en-US" altLang="zh-CN"/>
              <a:t>2xx   </a:t>
            </a:r>
            <a:r>
              <a:rPr lang="zh-CN" altLang="en-US"/>
              <a:t>代表</a:t>
            </a:r>
            <a:r>
              <a:rPr lang="en-US" altLang="zh-CN"/>
              <a:t>200  </a:t>
            </a:r>
            <a:r>
              <a:rPr lang="zh-CN" altLang="en-US"/>
              <a:t>请求成功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1xxx </a:t>
            </a:r>
            <a:r>
              <a:rPr lang="zh-CN" altLang="en-US"/>
              <a:t>代表性的  </a:t>
            </a:r>
            <a:r>
              <a:rPr lang="en-US" altLang="zh-CN"/>
              <a:t>100  </a:t>
            </a:r>
            <a:r>
              <a:rPr lang="zh-CN" altLang="en-US"/>
              <a:t>上传大文件使用  </a:t>
            </a:r>
          </a:p>
          <a:p>
            <a:r>
              <a:rPr lang="zh-CN" altLang="en-US"/>
              <a:t>客户端有一个较大的文件需要上传并保存，但是客户端不知道服务器是否愿意接受这个文件，所以希望在消耗网络资源进行传输之前，先询问一下服务器的意愿。实际操作为客户端发送一条特殊的请求报文，报文的头部应包含Expect: 100-continue此时，如果服务器愿意接受，就会返回 100 Continue 状态码，反之则返回 417 Expectation Failed 状态码</a:t>
            </a:r>
          </a:p>
          <a:p>
            <a:endParaRPr lang="zh-CN" altLang="en-US"/>
          </a:p>
          <a:p>
            <a:r>
              <a:rPr lang="en-US" altLang="zh-CN"/>
              <a:t>2xx   </a:t>
            </a:r>
            <a:r>
              <a:rPr lang="zh-CN" altLang="en-US"/>
              <a:t>代表</a:t>
            </a:r>
            <a:r>
              <a:rPr lang="en-US" altLang="zh-CN"/>
              <a:t>200  </a:t>
            </a:r>
            <a:r>
              <a:rPr lang="zh-CN" altLang="en-US"/>
              <a:t>请求成功</a:t>
            </a: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3xx   </a:t>
            </a:r>
            <a:r>
              <a:rPr lang="zh-CN" altLang="en-US">
                <a:sym typeface="+mn-ea"/>
              </a:rPr>
              <a:t>代表302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是临时重定向  </a:t>
            </a:r>
            <a:r>
              <a:rPr lang="en-US" altLang="zh-CN">
                <a:sym typeface="+mn-ea"/>
              </a:rPr>
              <a:t>304 </a:t>
            </a:r>
            <a:r>
              <a:rPr lang="zh-CN" altLang="en-US">
                <a:sym typeface="+mn-ea"/>
              </a:rPr>
              <a:t>缓存</a:t>
            </a: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4xx   </a:t>
            </a:r>
            <a:r>
              <a:rPr lang="zh-CN" altLang="en-US">
                <a:sym typeface="+mn-ea"/>
              </a:rPr>
              <a:t>代表</a:t>
            </a:r>
            <a:r>
              <a:rPr lang="en-US" altLang="zh-CN">
                <a:sym typeface="+mn-ea"/>
              </a:rPr>
              <a:t>404  </a:t>
            </a:r>
            <a:r>
              <a:rPr lang="zh-CN" altLang="en-US">
                <a:sym typeface="+mn-ea"/>
              </a:rPr>
              <a:t>请求地址有误，服务器没有找到资源</a:t>
            </a: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5xx   </a:t>
            </a:r>
            <a:r>
              <a:rPr lang="zh-CN" altLang="en-US">
                <a:sym typeface="+mn-ea"/>
              </a:rPr>
              <a:t>代表</a:t>
            </a:r>
            <a:r>
              <a:rPr lang="en-US" altLang="zh-CN">
                <a:sym typeface="+mn-ea"/>
              </a:rPr>
              <a:t>500  </a:t>
            </a:r>
            <a:r>
              <a:rPr lang="zh-CN" altLang="en-US">
                <a:sym typeface="+mn-ea"/>
              </a:rPr>
              <a:t>遇到了不知道如何处理的情况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报文头，记录了很多信息，是</a:t>
            </a:r>
            <a:r>
              <a:rPr lang="en-US" altLang="zh-CN"/>
              <a:t>http</a:t>
            </a:r>
            <a:r>
              <a:rPr lang="zh-CN" altLang="en-US"/>
              <a:t>最重要的部分。一个</a:t>
            </a:r>
            <a:r>
              <a:rPr lang="en-US" altLang="zh-CN"/>
              <a:t>http</a:t>
            </a:r>
            <a:r>
              <a:rPr lang="zh-CN" altLang="en-US"/>
              <a:t>可以没有报文体，但是不能没有报文头</a:t>
            </a:r>
          </a:p>
          <a:p>
            <a:r>
              <a:rPr lang="zh-CN" altLang="en-US"/>
              <a:t>下面我们来了解下一些常见的报文头</a:t>
            </a:r>
          </a:p>
          <a:p>
            <a:endParaRPr lang="zh-CN" altLang="en-US"/>
          </a:p>
          <a:p>
            <a:r>
              <a:rPr lang="zh-CN" altLang="en-US"/>
              <a:t>https://developer.mozilla.org/zh-CN/docs/Web/HTTP/Headers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https://developers.google.com/web/tools/chrome-devtools/network-performance/reference</a:t>
            </a:r>
          </a:p>
          <a:p>
            <a:br>
              <a:rPr lang="zh-CN" altLang="en-US"/>
            </a:br>
            <a:endParaRPr lang="zh-CN" altLang="en-US"/>
          </a:p>
          <a:p>
            <a:r>
              <a:rPr lang="zh-CN" altLang="en-US"/>
              <a:t>控制器：控制面板的外观与显示</a:t>
            </a:r>
          </a:p>
          <a:p>
            <a:r>
              <a:rPr lang="zh-CN" altLang="en-US"/>
              <a:t>过滤器：过滤请求列表中显示的资源 （</a:t>
            </a:r>
            <a:r>
              <a:rPr lang="en-US" altLang="zh-CN">
                <a:sym typeface="+mn-ea"/>
              </a:rPr>
              <a:t>ctrl k</a:t>
            </a:r>
            <a:r>
              <a:rPr lang="zh-CN" altLang="en-US">
                <a:sym typeface="+mn-ea"/>
              </a:rPr>
              <a:t>可以选择多个</a:t>
            </a:r>
            <a:r>
              <a:rPr lang="zh-CN" altLang="en-US"/>
              <a:t>）</a:t>
            </a:r>
          </a:p>
          <a:p>
            <a:r>
              <a:rPr lang="zh-CN" altLang="en-US"/>
              <a:t>概览：显示http请求、响应的时间轴</a:t>
            </a:r>
          </a:p>
          <a:p>
            <a:r>
              <a:rPr lang="zh-CN" altLang="en-US"/>
              <a:t>请求列表：默认时间排序，可选择显示列</a:t>
            </a:r>
          </a:p>
          <a:p>
            <a:r>
              <a:rPr lang="zh-CN" altLang="en-US"/>
              <a:t>概要：请求总数，总数据量，总花费时间等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演示 控制器的 功能与说明。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报文头，记录了很多信息，是</a:t>
            </a:r>
            <a:r>
              <a:rPr lang="en-US" altLang="zh-CN"/>
              <a:t>http</a:t>
            </a:r>
            <a:r>
              <a:rPr lang="zh-CN" altLang="en-US"/>
              <a:t>最重要的部分。一个</a:t>
            </a:r>
            <a:r>
              <a:rPr lang="en-US" altLang="zh-CN"/>
              <a:t>http</a:t>
            </a:r>
            <a:r>
              <a:rPr lang="zh-CN" altLang="en-US"/>
              <a:t>可以没有报文体，但是不能没有报文头</a:t>
            </a:r>
          </a:p>
          <a:p>
            <a:r>
              <a:rPr lang="zh-CN" altLang="en-US"/>
              <a:t>下面我们来了解下一些常见的报文头</a:t>
            </a:r>
          </a:p>
          <a:p>
            <a:endParaRPr lang="zh-CN" altLang="en-US"/>
          </a:p>
          <a:p>
            <a:r>
              <a:rPr lang="zh-CN" altLang="en-US"/>
              <a:t>https://developer.mozilla.org/zh-CN/docs/Web/HTTP/Headers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https://wltx.cmcc-cs.cn:8981/neth5/module/share/biddingDetail.html?id=190301170525251302&amp;province=00030025&amp;flag=1</a:t>
            </a:r>
            <a:endParaRPr lang="zh-CN" altLang="en-US" dirty="0"/>
          </a:p>
          <a:p>
            <a:r>
              <a:rPr lang="zh-CN" altLang="en-US">
                <a:sym typeface="+mn-ea"/>
              </a:rPr>
              <a:t>https://lenz310.github.io/htmlDemoTest/index.html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</a:t>
            </a:r>
            <a:r>
              <a:rPr lang="zh-CN" altLang="en-US"/>
              <a:t>报文头，记录了很多信息，是</a:t>
            </a:r>
            <a:r>
              <a:rPr lang="en-US" altLang="zh-CN"/>
              <a:t>http</a:t>
            </a:r>
            <a:r>
              <a:rPr lang="zh-CN" altLang="en-US"/>
              <a:t>最重要的部分。一个</a:t>
            </a:r>
            <a:r>
              <a:rPr lang="en-US" altLang="zh-CN"/>
              <a:t>http</a:t>
            </a:r>
            <a:r>
              <a:rPr lang="zh-CN" altLang="en-US"/>
              <a:t>可以没有报文体，但是不能没有报文头</a:t>
            </a:r>
          </a:p>
          <a:p>
            <a:r>
              <a:rPr lang="zh-CN" altLang="en-US"/>
              <a:t>下面我们来了解下一些常见的报文头</a:t>
            </a:r>
          </a:p>
          <a:p>
            <a:endParaRPr lang="zh-CN" altLang="en-US"/>
          </a:p>
          <a:p>
            <a:r>
              <a:rPr lang="zh-CN" altLang="en-US"/>
              <a:t>https://developer.mozilla.org/zh-CN/docs/Web/HTTP/Headers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为什么要单独使用抓包工具？</a:t>
            </a:r>
            <a:br>
              <a:rPr lang="zh-CN" altLang="en-US"/>
            </a:br>
            <a:r>
              <a:rPr lang="zh-CN" altLang="en-US"/>
              <a:t>抓包工具使用场景？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 </a:t>
            </a:r>
            <a:r>
              <a:rPr lang="zh-CN" altLang="en-US"/>
              <a:t>在百度上，把</a:t>
            </a:r>
            <a:r>
              <a:rPr lang="en-US" altLang="zh-CN"/>
              <a:t>http</a:t>
            </a:r>
            <a:r>
              <a:rPr lang="zh-CN" altLang="en-US"/>
              <a:t>比喻成写信格式。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 </a:t>
            </a:r>
            <a:r>
              <a:rPr lang="zh-CN" altLang="en-US"/>
              <a:t>在百度上，把</a:t>
            </a:r>
            <a:r>
              <a:rPr lang="en-US" altLang="zh-CN"/>
              <a:t>http</a:t>
            </a:r>
            <a:r>
              <a:rPr lang="zh-CN" altLang="en-US"/>
              <a:t>比喻成写信格式。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互联网五层模型：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http://www.ruanyifeng.com/blog/2012/05/internet_protocol_suite_part_i.html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发展史：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http://www.ruanyifeng.com/blog/2016/08/http.html</a:t>
            </a:r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network</a:t>
            </a:r>
            <a:r>
              <a:rPr lang="zh-CN" altLang="en-US">
                <a:sym typeface="+mn-ea"/>
              </a:rPr>
              <a:t>使用介绍（需翻墙）</a:t>
            </a:r>
            <a:br>
              <a:rPr lang="zh-CN" altLang="en-US">
                <a:sym typeface="+mn-ea"/>
              </a:rPr>
            </a:br>
            <a:r>
              <a:rPr lang="en-US" altLang="zh-CN" dirty="0">
                <a:sym typeface="+mn-ea"/>
              </a:rPr>
              <a:t>https://developers.google.com/web/tools/chrome-devtools/network-performance/reference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http </a:t>
            </a:r>
            <a:r>
              <a:rPr lang="zh-CN" altLang="en-US" dirty="0">
                <a:sym typeface="+mn-ea"/>
              </a:rPr>
              <a:t>状态码：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https://developer.mozilla.org/zh-CN/docs/Web/HTTP/Status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https://developer.mozilla.org/zh-CN/docs/Web/HTTP</a:t>
            </a:r>
            <a:br>
              <a:rPr lang="zh-CN" altLang="en-US" dirty="0">
                <a:sym typeface="+mn-ea"/>
              </a:rPr>
            </a:b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http rfc</a:t>
            </a:r>
            <a:r>
              <a:rPr lang="zh-CN" altLang="en-US" dirty="0">
                <a:sym typeface="+mn-ea"/>
              </a:rPr>
              <a:t>官方协议标准（英文）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https://tools.ietf.org/html/rfc2616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课程目的：</a:t>
            </a:r>
          </a:p>
          <a:p>
            <a:r>
              <a:rPr lang="zh-CN"/>
              <a:t>我们都知道 前端和后端是通过</a:t>
            </a:r>
            <a:r>
              <a:rPr lang="en-US" altLang="zh-CN"/>
              <a:t>http</a:t>
            </a:r>
            <a:r>
              <a:rPr lang="zh-CN" altLang="en-US"/>
              <a:t>这条纽带连接起来的，前端通过</a:t>
            </a:r>
            <a:r>
              <a:rPr lang="en-US" altLang="zh-CN"/>
              <a:t>http</a:t>
            </a:r>
            <a:r>
              <a:rPr lang="zh-CN" altLang="en-US"/>
              <a:t>获取后端数据，后端根据</a:t>
            </a:r>
            <a:r>
              <a:rPr lang="en-US" altLang="zh-CN"/>
              <a:t>http</a:t>
            </a:r>
            <a:r>
              <a:rPr lang="zh-CN" altLang="en-US"/>
              <a:t>的请求</a:t>
            </a:r>
            <a:r>
              <a:rPr lang="en-US" altLang="zh-CN"/>
              <a:t>url</a:t>
            </a:r>
            <a:r>
              <a:rPr lang="zh-CN" altLang="en-US"/>
              <a:t>和入参判断用户需要的内容，</a:t>
            </a:r>
          </a:p>
          <a:p>
            <a:r>
              <a:rPr lang="zh-CN" altLang="en-US"/>
              <a:t>当出现数据异常时，如何判断是前端问题还是后端问题，这就是需要我们队</a:t>
            </a:r>
            <a:r>
              <a:rPr lang="en-US" altLang="zh-CN"/>
              <a:t>http</a:t>
            </a:r>
            <a:r>
              <a:rPr lang="zh-CN" altLang="en-US"/>
              <a:t>有一定的了解，</a:t>
            </a:r>
            <a:br>
              <a:rPr lang="zh-CN" altLang="en-US"/>
            </a:br>
            <a:r>
              <a:rPr lang="zh-CN" altLang="en-US"/>
              <a:t>可以说</a:t>
            </a:r>
            <a:r>
              <a:rPr lang="en-US" altLang="zh-CN"/>
              <a:t>http</a:t>
            </a:r>
            <a:r>
              <a:rPr lang="zh-CN" altLang="en-US"/>
              <a:t>是前端和后端都必备的技能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Calibri" panose="020F0502020204030204" pitchFamily="34" charset="0"/>
              </a:rPr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http </a:t>
            </a:r>
            <a:r>
              <a:rPr lang="zh-CN" altLang="en-US"/>
              <a:t>是在百度上一搜，有很多，我们都知道</a:t>
            </a:r>
            <a:r>
              <a:rPr lang="en-US" altLang="zh-CN"/>
              <a:t>http</a:t>
            </a:r>
            <a:r>
              <a:rPr lang="zh-CN" altLang="en-US"/>
              <a:t>是超文本传输协议，我就不重复百度上搜到的关于</a:t>
            </a:r>
            <a:r>
              <a:rPr lang="en-US" altLang="zh-CN"/>
              <a:t>http</a:t>
            </a:r>
            <a:r>
              <a:rPr lang="zh-CN" altLang="en-US"/>
              <a:t>的解释了，我们看这样一个场景，在</a:t>
            </a:r>
            <a:r>
              <a:rPr lang="en-US" altLang="zh-CN"/>
              <a:t>A</a:t>
            </a:r>
            <a:r>
              <a:rPr lang="zh-CN" altLang="en-US"/>
              <a:t>城市小</a:t>
            </a:r>
            <a:r>
              <a:rPr lang="en-US" altLang="zh-CN"/>
              <a:t>a</a:t>
            </a:r>
            <a:r>
              <a:rPr lang="zh-CN" altLang="en-US"/>
              <a:t>，要给远在</a:t>
            </a:r>
            <a:r>
              <a:rPr lang="en-US" altLang="zh-CN"/>
              <a:t>B</a:t>
            </a:r>
            <a:r>
              <a:rPr lang="zh-CN" altLang="en-US"/>
              <a:t>城市的小</a:t>
            </a:r>
            <a:r>
              <a:rPr lang="en-US" altLang="zh-CN"/>
              <a:t>b</a:t>
            </a:r>
            <a:r>
              <a:rPr lang="zh-CN" altLang="en-US"/>
              <a:t>，写信问好，于是写了一封信塞到信封，信封上写好地址，邮寄人，收件人，然后给邮局，邮局拿到信之后根据收件人地址，找到了小</a:t>
            </a:r>
            <a:r>
              <a:rPr lang="en-US" altLang="zh-CN"/>
              <a:t>b</a:t>
            </a:r>
            <a:r>
              <a:rPr lang="zh-CN" altLang="en-US"/>
              <a:t>，并把信交给了他。小</a:t>
            </a:r>
            <a:r>
              <a:rPr lang="en-US" altLang="zh-CN"/>
              <a:t>b</a:t>
            </a:r>
            <a:r>
              <a:rPr lang="zh-CN" altLang="en-US"/>
              <a:t>拿到信看我之后，又以同样的方式通过邮局给了小</a:t>
            </a:r>
            <a:r>
              <a:rPr lang="en-US" altLang="zh-CN"/>
              <a:t>a</a:t>
            </a:r>
            <a:r>
              <a:rPr lang="zh-CN" altLang="en-US"/>
              <a:t>回复。</a:t>
            </a:r>
            <a:br>
              <a:rPr lang="zh-CN" altLang="en-US"/>
            </a:br>
            <a:r>
              <a:rPr lang="zh-CN" altLang="en-US"/>
              <a:t>在这个场景中。信的书写格式，就是</a:t>
            </a:r>
            <a:r>
              <a:rPr lang="en-US" altLang="zh-CN"/>
              <a:t>http</a:t>
            </a:r>
            <a:r>
              <a:rPr lang="zh-CN" altLang="en-US"/>
              <a:t>规范。</a:t>
            </a:r>
            <a:br>
              <a:rPr lang="zh-CN" altLang="en-US"/>
            </a:br>
            <a:r>
              <a:rPr lang="zh-CN" altLang="en-US"/>
              <a:t>问：除了</a:t>
            </a:r>
            <a:r>
              <a:rPr lang="en-US" altLang="zh-CN"/>
              <a:t>http</a:t>
            </a:r>
            <a:r>
              <a:rPr lang="zh-CN" altLang="en-US"/>
              <a:t>协议，还有哪些网络协议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既然</a:t>
            </a:r>
            <a:r>
              <a:rPr lang="en-US" altLang="zh-CN"/>
              <a:t>http</a:t>
            </a:r>
            <a:r>
              <a:rPr lang="zh-CN" altLang="en-US"/>
              <a:t>是一种规范，一种写信的格式，那么这个规范是谁来制定？权威的规范说明有在哪？</a:t>
            </a:r>
            <a:br>
              <a:rPr lang="zh-CN" altLang="en-US"/>
            </a:br>
            <a:r>
              <a:rPr lang="zh-CN" altLang="en-US"/>
              <a:t>任何协议、规范的制定，在国际上都有唯一一个权威组织机构来负责，</a:t>
            </a:r>
            <a:br>
              <a:rPr lang="zh-CN" altLang="en-US"/>
            </a:br>
            <a:r>
              <a:rPr lang="zh-CN" altLang="en-US"/>
              <a:t>IETF是推动Internet标准规范制定的最主要的组织，制定、撰写、发布</a:t>
            </a:r>
            <a:r>
              <a:rPr lang="en-US" altLang="zh-CN"/>
              <a:t>http</a:t>
            </a:r>
            <a:r>
              <a:rPr lang="zh-CN" altLang="en-US"/>
              <a:t>规范</a:t>
            </a:r>
          </a:p>
          <a:p>
            <a:r>
              <a:rPr lang="zh-CN" altLang="en-US"/>
              <a:t>协议制定后，浏览器、服务器会按协议标准实做对应支持。</a:t>
            </a:r>
            <a:br>
              <a:rPr lang="zh-CN" altLang="en-US"/>
            </a:br>
            <a:r>
              <a:rPr lang="zh-CN" altLang="en-US"/>
              <a:t>https://tools.ietf.org/html/rfc2616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我们平时发送一个</a:t>
            </a:r>
            <a:r>
              <a:rPr lang="en-US" altLang="zh-CN"/>
              <a:t>http</a:t>
            </a:r>
            <a:r>
              <a:rPr lang="zh-CN" altLang="en-US"/>
              <a:t>请求</a:t>
            </a:r>
            <a:br>
              <a:rPr lang="zh-CN" altLang="en-US"/>
            </a:br>
            <a:r>
              <a:rPr lang="zh-CN" altLang="en-US"/>
              <a:t>new XMLHttpRequest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由于一些开源库的封装，我们平时发送一个</a:t>
            </a:r>
            <a:r>
              <a:rPr lang="en-US" altLang="zh-CN"/>
              <a:t>http</a:t>
            </a:r>
            <a:r>
              <a:rPr lang="zh-CN" altLang="en-US"/>
              <a:t>请求，只需要写几行代码就可以实现，导致我们直接接触</a:t>
            </a:r>
            <a:r>
              <a:rPr lang="en-US" altLang="zh-CN"/>
              <a:t>http</a:t>
            </a:r>
            <a:r>
              <a:rPr lang="zh-CN" altLang="en-US"/>
              <a:t>很少，</a:t>
            </a:r>
            <a:r>
              <a:rPr lang="en-US" altLang="zh-CN"/>
              <a:t>http</a:t>
            </a:r>
            <a:r>
              <a:rPr lang="zh-CN" altLang="en-US"/>
              <a:t>报文到底是什么样子的呢？我们能不能脱离开源库和浏览器发送一个</a:t>
            </a:r>
            <a:r>
              <a:rPr lang="en-US" altLang="zh-CN"/>
              <a:t>http</a:t>
            </a:r>
            <a:r>
              <a:rPr lang="zh-CN" altLang="en-US"/>
              <a:t>请求呢？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Invoke-WebRequest -Uri "http://localhost:8889/api/v1/post" -Method "POST"  -ContentType "application/x-www-form-urlencoded; charset=UTF-8" -Body "name=zhanglizhao"</a:t>
            </a:r>
            <a:endParaRPr lang="zh-CN" altLang="en-US"/>
          </a:p>
          <a:p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HTTP/0.9</a:t>
            </a:r>
            <a:r>
              <a:rPr lang="en-US"/>
              <a:t>:</a:t>
            </a:r>
            <a:r>
              <a:t>该版本极其简单，只有一个命令GET</a:t>
            </a:r>
          </a:p>
          <a:p>
            <a:br/>
            <a:r>
              <a:t>1996年5月，HTTP/1.0 版本发布，内容大大增加。</a:t>
            </a:r>
          </a:p>
          <a:p>
            <a:r>
              <a:t>首先，任何格式的内容都可以发送。这使得互联网不仅可以传输文字，还能传输图像、视频、二进制文件。这为互联网的大发展奠定了基础。</a:t>
            </a:r>
          </a:p>
          <a:p>
            <a:r>
              <a:t>其次，除了GET命令，还引入了POST命令和HEAD命令，丰富了浏览器与服务器的互动手段。</a:t>
            </a:r>
          </a:p>
          <a:p>
            <a:r>
              <a:t>再次，HTTP请求和回应的格式也变了。除了数据部分，每次通信都必须包括头信息（HTTP header），用来描述一些元数据</a:t>
            </a:r>
            <a:br/>
            <a:br/>
            <a:br/>
            <a:r>
              <a:t>HTTP/1.0 版的主要缺点是，每个TCP连接只能发送一个请求。发送数据完毕，连接就关闭，如果还要请求其他资源，就必须再新建一个连接。</a:t>
            </a:r>
          </a:p>
          <a:p>
            <a:r>
              <a:t>TCP连接的新建成本很高，因为需要客户端和服务器三次握手，并且开始时发送速率较慢（slow start）。所以，HTTP 1.0版本的性能比较差。随着网页加载的外部资源越来越多，这个问题就愈发突出了</a:t>
            </a:r>
            <a:br/>
            <a:r>
              <a:t>版的最大变化，就是引入了持久连接（persistent connection），即TCP连接默认不关闭</a:t>
            </a:r>
            <a:br/>
            <a:r>
              <a:t>目前，对于同一个域名，大多数浏览器允许同时建立6个持久连接</a:t>
            </a:r>
            <a:br/>
            <a:br/>
            <a:r>
              <a:t>虽然1.1版允许复用TCP连接，但是同一个TCP连接里面，所有的数据通信是按次序进行的。服务器只有处理完一个回应，才会进行下一个回应。要是前面的回应特别慢，后面就会有许多请求排队等着。这称为"队头堵塞"（Head-of-line blocking）</a:t>
            </a:r>
            <a:br/>
            <a:r>
              <a:t>HTTP/2 允许服务器未经请求，主动向客户端发送资源，这叫做服务器推送（server push）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0"/>
            <a:ext cx="12858749" cy="914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1" y="-2"/>
            <a:ext cx="704850" cy="914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2020/7/3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1777263" y="2"/>
            <a:ext cx="2241229" cy="4120380"/>
          </a:xfrm>
          <a:custGeom>
            <a:avLst/>
            <a:gdLst>
              <a:gd name="T0" fmla="*/ 0 w 1004"/>
              <a:gd name="T1" fmla="*/ 0 h 2274"/>
              <a:gd name="T2" fmla="*/ 1004 w 1004"/>
              <a:gd name="T3" fmla="*/ 0 h 2274"/>
              <a:gd name="T4" fmla="*/ 1004 w 1004"/>
              <a:gd name="T5" fmla="*/ 1965 h 2274"/>
              <a:gd name="T6" fmla="*/ 938 w 1004"/>
              <a:gd name="T7" fmla="*/ 1971 h 2274"/>
              <a:gd name="T8" fmla="*/ 878 w 1004"/>
              <a:gd name="T9" fmla="*/ 1983 h 2274"/>
              <a:gd name="T10" fmla="*/ 821 w 1004"/>
              <a:gd name="T11" fmla="*/ 2000 h 2274"/>
              <a:gd name="T12" fmla="*/ 770 w 1004"/>
              <a:gd name="T13" fmla="*/ 2021 h 2274"/>
              <a:gd name="T14" fmla="*/ 721 w 1004"/>
              <a:gd name="T15" fmla="*/ 2046 h 2274"/>
              <a:gd name="T16" fmla="*/ 674 w 1004"/>
              <a:gd name="T17" fmla="*/ 2074 h 2274"/>
              <a:gd name="T18" fmla="*/ 630 w 1004"/>
              <a:gd name="T19" fmla="*/ 2102 h 2274"/>
              <a:gd name="T20" fmla="*/ 587 w 1004"/>
              <a:gd name="T21" fmla="*/ 2131 h 2274"/>
              <a:gd name="T22" fmla="*/ 545 w 1004"/>
              <a:gd name="T23" fmla="*/ 2161 h 2274"/>
              <a:gd name="T24" fmla="*/ 501 w 1004"/>
              <a:gd name="T25" fmla="*/ 2189 h 2274"/>
              <a:gd name="T26" fmla="*/ 458 w 1004"/>
              <a:gd name="T27" fmla="*/ 2215 h 2274"/>
              <a:gd name="T28" fmla="*/ 412 w 1004"/>
              <a:gd name="T29" fmla="*/ 2236 h 2274"/>
              <a:gd name="T30" fmla="*/ 365 w 1004"/>
              <a:gd name="T31" fmla="*/ 2255 h 2274"/>
              <a:gd name="T32" fmla="*/ 314 w 1004"/>
              <a:gd name="T33" fmla="*/ 2267 h 2274"/>
              <a:gd name="T34" fmla="*/ 260 w 1004"/>
              <a:gd name="T35" fmla="*/ 2274 h 2274"/>
              <a:gd name="T36" fmla="*/ 203 w 1004"/>
              <a:gd name="T37" fmla="*/ 2274 h 2274"/>
              <a:gd name="T38" fmla="*/ 147 w 1004"/>
              <a:gd name="T39" fmla="*/ 2267 h 2274"/>
              <a:gd name="T40" fmla="*/ 94 w 1004"/>
              <a:gd name="T41" fmla="*/ 2253 h 2274"/>
              <a:gd name="T42" fmla="*/ 46 w 1004"/>
              <a:gd name="T43" fmla="*/ 2234 h 2274"/>
              <a:gd name="T44" fmla="*/ 0 w 1004"/>
              <a:gd name="T45" fmla="*/ 2213 h 2274"/>
              <a:gd name="T46" fmla="*/ 0 w 1004"/>
              <a:gd name="T47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04" h="2274">
                <a:moveTo>
                  <a:pt x="0" y="0"/>
                </a:moveTo>
                <a:lnTo>
                  <a:pt x="1004" y="0"/>
                </a:lnTo>
                <a:lnTo>
                  <a:pt x="1004" y="1965"/>
                </a:lnTo>
                <a:lnTo>
                  <a:pt x="938" y="1971"/>
                </a:lnTo>
                <a:lnTo>
                  <a:pt x="878" y="1983"/>
                </a:lnTo>
                <a:lnTo>
                  <a:pt x="821" y="2000"/>
                </a:lnTo>
                <a:lnTo>
                  <a:pt x="770" y="2021"/>
                </a:lnTo>
                <a:lnTo>
                  <a:pt x="721" y="2046"/>
                </a:lnTo>
                <a:lnTo>
                  <a:pt x="674" y="2074"/>
                </a:lnTo>
                <a:lnTo>
                  <a:pt x="630" y="2102"/>
                </a:lnTo>
                <a:lnTo>
                  <a:pt x="587" y="2131"/>
                </a:lnTo>
                <a:lnTo>
                  <a:pt x="545" y="2161"/>
                </a:lnTo>
                <a:lnTo>
                  <a:pt x="501" y="2189"/>
                </a:lnTo>
                <a:lnTo>
                  <a:pt x="458" y="2215"/>
                </a:lnTo>
                <a:lnTo>
                  <a:pt x="412" y="2236"/>
                </a:lnTo>
                <a:lnTo>
                  <a:pt x="365" y="2255"/>
                </a:lnTo>
                <a:lnTo>
                  <a:pt x="314" y="2267"/>
                </a:lnTo>
                <a:lnTo>
                  <a:pt x="260" y="2274"/>
                </a:lnTo>
                <a:lnTo>
                  <a:pt x="203" y="2274"/>
                </a:lnTo>
                <a:lnTo>
                  <a:pt x="147" y="2267"/>
                </a:lnTo>
                <a:lnTo>
                  <a:pt x="94" y="2253"/>
                </a:lnTo>
                <a:lnTo>
                  <a:pt x="46" y="2234"/>
                </a:lnTo>
                <a:lnTo>
                  <a:pt x="0" y="22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4096624" y="2"/>
            <a:ext cx="2245693" cy="4120380"/>
          </a:xfrm>
          <a:custGeom>
            <a:avLst/>
            <a:gdLst>
              <a:gd name="T0" fmla="*/ 0 w 1006"/>
              <a:gd name="T1" fmla="*/ 0 h 2274"/>
              <a:gd name="T2" fmla="*/ 1006 w 1006"/>
              <a:gd name="T3" fmla="*/ 0 h 2274"/>
              <a:gd name="T4" fmla="*/ 1006 w 1006"/>
              <a:gd name="T5" fmla="*/ 2213 h 2274"/>
              <a:gd name="T6" fmla="*/ 959 w 1006"/>
              <a:gd name="T7" fmla="*/ 2234 h 2274"/>
              <a:gd name="T8" fmla="*/ 910 w 1006"/>
              <a:gd name="T9" fmla="*/ 2253 h 2274"/>
              <a:gd name="T10" fmla="*/ 857 w 1006"/>
              <a:gd name="T11" fmla="*/ 2267 h 2274"/>
              <a:gd name="T12" fmla="*/ 803 w 1006"/>
              <a:gd name="T13" fmla="*/ 2274 h 2274"/>
              <a:gd name="T14" fmla="*/ 746 w 1006"/>
              <a:gd name="T15" fmla="*/ 2274 h 2274"/>
              <a:gd name="T16" fmla="*/ 691 w 1006"/>
              <a:gd name="T17" fmla="*/ 2267 h 2274"/>
              <a:gd name="T18" fmla="*/ 641 w 1006"/>
              <a:gd name="T19" fmla="*/ 2255 h 2274"/>
              <a:gd name="T20" fmla="*/ 592 w 1006"/>
              <a:gd name="T21" fmla="*/ 2236 h 2274"/>
              <a:gd name="T22" fmla="*/ 547 w 1006"/>
              <a:gd name="T23" fmla="*/ 2215 h 2274"/>
              <a:gd name="T24" fmla="*/ 503 w 1006"/>
              <a:gd name="T25" fmla="*/ 2189 h 2274"/>
              <a:gd name="T26" fmla="*/ 461 w 1006"/>
              <a:gd name="T27" fmla="*/ 2161 h 2274"/>
              <a:gd name="T28" fmla="*/ 419 w 1006"/>
              <a:gd name="T29" fmla="*/ 2131 h 2274"/>
              <a:gd name="T30" fmla="*/ 375 w 1006"/>
              <a:gd name="T31" fmla="*/ 2102 h 2274"/>
              <a:gd name="T32" fmla="*/ 332 w 1006"/>
              <a:gd name="T33" fmla="*/ 2074 h 2274"/>
              <a:gd name="T34" fmla="*/ 285 w 1006"/>
              <a:gd name="T35" fmla="*/ 2046 h 2274"/>
              <a:gd name="T36" fmla="*/ 236 w 1006"/>
              <a:gd name="T37" fmla="*/ 2021 h 2274"/>
              <a:gd name="T38" fmla="*/ 183 w 1006"/>
              <a:gd name="T39" fmla="*/ 2000 h 2274"/>
              <a:gd name="T40" fmla="*/ 127 w 1006"/>
              <a:gd name="T41" fmla="*/ 1983 h 2274"/>
              <a:gd name="T42" fmla="*/ 66 w 1006"/>
              <a:gd name="T43" fmla="*/ 1971 h 2274"/>
              <a:gd name="T44" fmla="*/ 0 w 1006"/>
              <a:gd name="T45" fmla="*/ 1965 h 2274"/>
              <a:gd name="T46" fmla="*/ 0 w 1006"/>
              <a:gd name="T47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06" h="2274">
                <a:moveTo>
                  <a:pt x="0" y="0"/>
                </a:moveTo>
                <a:lnTo>
                  <a:pt x="1006" y="0"/>
                </a:lnTo>
                <a:lnTo>
                  <a:pt x="1006" y="2213"/>
                </a:lnTo>
                <a:lnTo>
                  <a:pt x="959" y="2234"/>
                </a:lnTo>
                <a:lnTo>
                  <a:pt x="910" y="2253"/>
                </a:lnTo>
                <a:lnTo>
                  <a:pt x="857" y="2267"/>
                </a:lnTo>
                <a:lnTo>
                  <a:pt x="803" y="2274"/>
                </a:lnTo>
                <a:lnTo>
                  <a:pt x="746" y="2274"/>
                </a:lnTo>
                <a:lnTo>
                  <a:pt x="691" y="2267"/>
                </a:lnTo>
                <a:lnTo>
                  <a:pt x="641" y="2255"/>
                </a:lnTo>
                <a:lnTo>
                  <a:pt x="592" y="2236"/>
                </a:lnTo>
                <a:lnTo>
                  <a:pt x="547" y="2215"/>
                </a:lnTo>
                <a:lnTo>
                  <a:pt x="503" y="2189"/>
                </a:lnTo>
                <a:lnTo>
                  <a:pt x="461" y="2161"/>
                </a:lnTo>
                <a:lnTo>
                  <a:pt x="419" y="2131"/>
                </a:lnTo>
                <a:lnTo>
                  <a:pt x="375" y="2102"/>
                </a:lnTo>
                <a:lnTo>
                  <a:pt x="332" y="2074"/>
                </a:lnTo>
                <a:lnTo>
                  <a:pt x="285" y="2046"/>
                </a:lnTo>
                <a:lnTo>
                  <a:pt x="236" y="2021"/>
                </a:lnTo>
                <a:lnTo>
                  <a:pt x="183" y="2000"/>
                </a:lnTo>
                <a:lnTo>
                  <a:pt x="127" y="1983"/>
                </a:lnTo>
                <a:lnTo>
                  <a:pt x="66" y="1971"/>
                </a:lnTo>
                <a:lnTo>
                  <a:pt x="0" y="1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6415982" y="2"/>
            <a:ext cx="2245693" cy="4120380"/>
          </a:xfrm>
          <a:custGeom>
            <a:avLst/>
            <a:gdLst>
              <a:gd name="T0" fmla="*/ 0 w 1006"/>
              <a:gd name="T1" fmla="*/ 0 h 2274"/>
              <a:gd name="T2" fmla="*/ 1006 w 1006"/>
              <a:gd name="T3" fmla="*/ 0 h 2274"/>
              <a:gd name="T4" fmla="*/ 1006 w 1006"/>
              <a:gd name="T5" fmla="*/ 1965 h 2274"/>
              <a:gd name="T6" fmla="*/ 939 w 1006"/>
              <a:gd name="T7" fmla="*/ 1971 h 2274"/>
              <a:gd name="T8" fmla="*/ 878 w 1006"/>
              <a:gd name="T9" fmla="*/ 1983 h 2274"/>
              <a:gd name="T10" fmla="*/ 822 w 1006"/>
              <a:gd name="T11" fmla="*/ 2000 h 2274"/>
              <a:gd name="T12" fmla="*/ 770 w 1006"/>
              <a:gd name="T13" fmla="*/ 2021 h 2274"/>
              <a:gd name="T14" fmla="*/ 721 w 1006"/>
              <a:gd name="T15" fmla="*/ 2046 h 2274"/>
              <a:gd name="T16" fmla="*/ 676 w 1006"/>
              <a:gd name="T17" fmla="*/ 2074 h 2274"/>
              <a:gd name="T18" fmla="*/ 630 w 1006"/>
              <a:gd name="T19" fmla="*/ 2102 h 2274"/>
              <a:gd name="T20" fmla="*/ 588 w 1006"/>
              <a:gd name="T21" fmla="*/ 2131 h 2274"/>
              <a:gd name="T22" fmla="*/ 545 w 1006"/>
              <a:gd name="T23" fmla="*/ 2161 h 2274"/>
              <a:gd name="T24" fmla="*/ 503 w 1006"/>
              <a:gd name="T25" fmla="*/ 2189 h 2274"/>
              <a:gd name="T26" fmla="*/ 459 w 1006"/>
              <a:gd name="T27" fmla="*/ 2215 h 2274"/>
              <a:gd name="T28" fmla="*/ 414 w 1006"/>
              <a:gd name="T29" fmla="*/ 2236 h 2274"/>
              <a:gd name="T30" fmla="*/ 365 w 1006"/>
              <a:gd name="T31" fmla="*/ 2255 h 2274"/>
              <a:gd name="T32" fmla="*/ 314 w 1006"/>
              <a:gd name="T33" fmla="*/ 2267 h 2274"/>
              <a:gd name="T34" fmla="*/ 260 w 1006"/>
              <a:gd name="T35" fmla="*/ 2274 h 2274"/>
              <a:gd name="T36" fmla="*/ 202 w 1006"/>
              <a:gd name="T37" fmla="*/ 2274 h 2274"/>
              <a:gd name="T38" fmla="*/ 148 w 1006"/>
              <a:gd name="T39" fmla="*/ 2267 h 2274"/>
              <a:gd name="T40" fmla="*/ 96 w 1006"/>
              <a:gd name="T41" fmla="*/ 2253 h 2274"/>
              <a:gd name="T42" fmla="*/ 47 w 1006"/>
              <a:gd name="T43" fmla="*/ 2234 h 2274"/>
              <a:gd name="T44" fmla="*/ 0 w 1006"/>
              <a:gd name="T45" fmla="*/ 2213 h 2274"/>
              <a:gd name="T46" fmla="*/ 0 w 1006"/>
              <a:gd name="T47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06" h="2274">
                <a:moveTo>
                  <a:pt x="0" y="0"/>
                </a:moveTo>
                <a:lnTo>
                  <a:pt x="1006" y="0"/>
                </a:lnTo>
                <a:lnTo>
                  <a:pt x="1006" y="1965"/>
                </a:lnTo>
                <a:lnTo>
                  <a:pt x="939" y="1971"/>
                </a:lnTo>
                <a:lnTo>
                  <a:pt x="878" y="1983"/>
                </a:lnTo>
                <a:lnTo>
                  <a:pt x="822" y="2000"/>
                </a:lnTo>
                <a:lnTo>
                  <a:pt x="770" y="2021"/>
                </a:lnTo>
                <a:lnTo>
                  <a:pt x="721" y="2046"/>
                </a:lnTo>
                <a:lnTo>
                  <a:pt x="676" y="2074"/>
                </a:lnTo>
                <a:lnTo>
                  <a:pt x="630" y="2102"/>
                </a:lnTo>
                <a:lnTo>
                  <a:pt x="588" y="2131"/>
                </a:lnTo>
                <a:lnTo>
                  <a:pt x="545" y="2161"/>
                </a:lnTo>
                <a:lnTo>
                  <a:pt x="503" y="2189"/>
                </a:lnTo>
                <a:lnTo>
                  <a:pt x="459" y="2215"/>
                </a:lnTo>
                <a:lnTo>
                  <a:pt x="414" y="2236"/>
                </a:lnTo>
                <a:lnTo>
                  <a:pt x="365" y="2255"/>
                </a:lnTo>
                <a:lnTo>
                  <a:pt x="314" y="2267"/>
                </a:lnTo>
                <a:lnTo>
                  <a:pt x="260" y="2274"/>
                </a:lnTo>
                <a:lnTo>
                  <a:pt x="202" y="2274"/>
                </a:lnTo>
                <a:lnTo>
                  <a:pt x="148" y="2267"/>
                </a:lnTo>
                <a:lnTo>
                  <a:pt x="96" y="2253"/>
                </a:lnTo>
                <a:lnTo>
                  <a:pt x="47" y="2234"/>
                </a:lnTo>
                <a:lnTo>
                  <a:pt x="0" y="22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8737572" y="2"/>
            <a:ext cx="2241229" cy="4120380"/>
          </a:xfrm>
          <a:custGeom>
            <a:avLst/>
            <a:gdLst>
              <a:gd name="T0" fmla="*/ 0 w 1004"/>
              <a:gd name="T1" fmla="*/ 0 h 2274"/>
              <a:gd name="T2" fmla="*/ 1004 w 1004"/>
              <a:gd name="T3" fmla="*/ 0 h 2274"/>
              <a:gd name="T4" fmla="*/ 1004 w 1004"/>
              <a:gd name="T5" fmla="*/ 2213 h 2274"/>
              <a:gd name="T6" fmla="*/ 959 w 1004"/>
              <a:gd name="T7" fmla="*/ 2234 h 2274"/>
              <a:gd name="T8" fmla="*/ 910 w 1004"/>
              <a:gd name="T9" fmla="*/ 2253 h 2274"/>
              <a:gd name="T10" fmla="*/ 858 w 1004"/>
              <a:gd name="T11" fmla="*/ 2267 h 2274"/>
              <a:gd name="T12" fmla="*/ 802 w 1004"/>
              <a:gd name="T13" fmla="*/ 2274 h 2274"/>
              <a:gd name="T14" fmla="*/ 744 w 1004"/>
              <a:gd name="T15" fmla="*/ 2274 h 2274"/>
              <a:gd name="T16" fmla="*/ 690 w 1004"/>
              <a:gd name="T17" fmla="*/ 2267 h 2274"/>
              <a:gd name="T18" fmla="*/ 640 w 1004"/>
              <a:gd name="T19" fmla="*/ 2255 h 2274"/>
              <a:gd name="T20" fmla="*/ 592 w 1004"/>
              <a:gd name="T21" fmla="*/ 2236 h 2274"/>
              <a:gd name="T22" fmla="*/ 547 w 1004"/>
              <a:gd name="T23" fmla="*/ 2215 h 2274"/>
              <a:gd name="T24" fmla="*/ 503 w 1004"/>
              <a:gd name="T25" fmla="*/ 2189 h 2274"/>
              <a:gd name="T26" fmla="*/ 460 w 1004"/>
              <a:gd name="T27" fmla="*/ 2161 h 2274"/>
              <a:gd name="T28" fmla="*/ 418 w 1004"/>
              <a:gd name="T29" fmla="*/ 2131 h 2274"/>
              <a:gd name="T30" fmla="*/ 374 w 1004"/>
              <a:gd name="T31" fmla="*/ 2102 h 2274"/>
              <a:gd name="T32" fmla="*/ 330 w 1004"/>
              <a:gd name="T33" fmla="*/ 2074 h 2274"/>
              <a:gd name="T34" fmla="*/ 285 w 1004"/>
              <a:gd name="T35" fmla="*/ 2046 h 2274"/>
              <a:gd name="T36" fmla="*/ 236 w 1004"/>
              <a:gd name="T37" fmla="*/ 2021 h 2274"/>
              <a:gd name="T38" fmla="*/ 184 w 1004"/>
              <a:gd name="T39" fmla="*/ 2000 h 2274"/>
              <a:gd name="T40" fmla="*/ 128 w 1004"/>
              <a:gd name="T41" fmla="*/ 1983 h 2274"/>
              <a:gd name="T42" fmla="*/ 67 w 1004"/>
              <a:gd name="T43" fmla="*/ 1971 h 2274"/>
              <a:gd name="T44" fmla="*/ 0 w 1004"/>
              <a:gd name="T45" fmla="*/ 1965 h 2274"/>
              <a:gd name="T46" fmla="*/ 0 w 1004"/>
              <a:gd name="T47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04" h="2274">
                <a:moveTo>
                  <a:pt x="0" y="0"/>
                </a:moveTo>
                <a:lnTo>
                  <a:pt x="1004" y="0"/>
                </a:lnTo>
                <a:lnTo>
                  <a:pt x="1004" y="2213"/>
                </a:lnTo>
                <a:lnTo>
                  <a:pt x="959" y="2234"/>
                </a:lnTo>
                <a:lnTo>
                  <a:pt x="910" y="2253"/>
                </a:lnTo>
                <a:lnTo>
                  <a:pt x="858" y="2267"/>
                </a:lnTo>
                <a:lnTo>
                  <a:pt x="802" y="2274"/>
                </a:lnTo>
                <a:lnTo>
                  <a:pt x="744" y="2274"/>
                </a:lnTo>
                <a:lnTo>
                  <a:pt x="690" y="2267"/>
                </a:lnTo>
                <a:lnTo>
                  <a:pt x="640" y="2255"/>
                </a:lnTo>
                <a:lnTo>
                  <a:pt x="592" y="2236"/>
                </a:lnTo>
                <a:lnTo>
                  <a:pt x="547" y="2215"/>
                </a:lnTo>
                <a:lnTo>
                  <a:pt x="503" y="2189"/>
                </a:lnTo>
                <a:lnTo>
                  <a:pt x="460" y="2161"/>
                </a:lnTo>
                <a:lnTo>
                  <a:pt x="418" y="2131"/>
                </a:lnTo>
                <a:lnTo>
                  <a:pt x="374" y="2102"/>
                </a:lnTo>
                <a:lnTo>
                  <a:pt x="330" y="2074"/>
                </a:lnTo>
                <a:lnTo>
                  <a:pt x="285" y="2046"/>
                </a:lnTo>
                <a:lnTo>
                  <a:pt x="236" y="2021"/>
                </a:lnTo>
                <a:lnTo>
                  <a:pt x="184" y="2000"/>
                </a:lnTo>
                <a:lnTo>
                  <a:pt x="128" y="1983"/>
                </a:lnTo>
                <a:lnTo>
                  <a:pt x="67" y="1971"/>
                </a:lnTo>
                <a:lnTo>
                  <a:pt x="0" y="1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22864" y="4771450"/>
            <a:ext cx="621302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你不了解的</a:t>
            </a:r>
            <a:r>
              <a:rPr lang="en-US" altLang="zh-CN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HTTP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743779" y="5262394"/>
            <a:ext cx="53711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  </a:t>
            </a: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DON'T KNOW</a:t>
            </a: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024865" y="5945811"/>
            <a:ext cx="480902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微软雅黑" panose="020B0503020204020204" pitchFamily="34" charset="-122"/>
              </a:rPr>
              <a:t>----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cs typeface="微软雅黑" panose="020B0503020204020204" pitchFamily="34" charset="-122"/>
              </a:rPr>
              <a:t>张利召</a:t>
            </a: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517265" y="1213485"/>
            <a:ext cx="5598160" cy="212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b="1" cap="all" dirty="0">
                <a:solidFill>
                  <a:schemeClr val="bg1"/>
                </a:solidFill>
                <a:cs typeface="Arial" panose="020B0604020202020204" pitchFamily="34" charset="0"/>
              </a:rPr>
              <a:t>HTTP</a:t>
            </a:r>
            <a:endParaRPr lang="zh-CN" altLang="en-US" sz="138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99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99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849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349"/>
                            </p:stCondLst>
                            <p:childTnLst>
                              <p:par>
                                <p:cTn id="5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855472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从输入 URL 到页面加载完成的过程中都发生了什么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55" y="964565"/>
            <a:ext cx="7594600" cy="6282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598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报文头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4605" y="3101340"/>
            <a:ext cx="122358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报文头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3043555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常见报文头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1150" y="1322070"/>
            <a:ext cx="1223581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endParaRPr lang="zh-CN" altLang="en-US"/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Connection：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表示是否需要持久连接。</a:t>
            </a: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Cookie：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设置cookie,这是最重要的请求头信息之一</a:t>
            </a: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Host：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初始URL中的主机和端口。</a:t>
            </a: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Referer：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包含一个URL，用户从该URL代表的页面出发访问当前请求的页面。 </a:t>
            </a:r>
          </a:p>
          <a:p>
            <a:pPr eaLnBrk="1" latinLnBrk="0" hangingPunct="1">
              <a:lnSpc>
                <a:spcPct val="150000"/>
              </a:lnSpc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User-Agent：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浏览器类型，如果Servlet返回的内容与浏览器类型有关则该值非常有用</a:t>
            </a:r>
          </a:p>
          <a:p>
            <a:pPr eaLnBrk="1" latinLnBrk="0" hangingPunct="1">
              <a:lnSpc>
                <a:spcPct val="150000"/>
              </a:lnSpc>
            </a:pPr>
            <a:r>
              <a:rPr lang="en-US" altLang="zh-CN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431927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http报文头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请求方法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6865" y="1094105"/>
            <a:ext cx="1222565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GET</a:t>
            </a:r>
            <a:r>
              <a:rPr lang="en-US" altLang="zh-CN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: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主要的获取信息的方法，没有请求体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POST</a:t>
            </a:r>
            <a:r>
              <a:rPr lang="en-US" altLang="zh-CN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: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提交html form表单，新增资源等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PUT</a:t>
            </a:r>
            <a:r>
              <a:rPr lang="en-US" altLang="zh-CN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: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更新资源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DELETE</a:t>
            </a:r>
            <a:r>
              <a:rPr lang="en-US" altLang="zh-CN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: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删除资源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OPTIONS</a:t>
            </a:r>
            <a:r>
              <a:rPr lang="en-US" altLang="zh-CN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: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显示访问服务器对访问资源支持的方法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HEAD</a:t>
            </a:r>
            <a:r>
              <a:rPr lang="en-US" altLang="zh-CN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: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类似get方法，但是服务器不发送body，用于获取head元数据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CONNECT</a:t>
            </a:r>
            <a:r>
              <a:rPr lang="en-US" altLang="zh-CN" sz="32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: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 </a:t>
            </a:r>
            <a:r>
              <a:rPr lang="zh-CN" altLang="en-US" sz="32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建立tunnel隧道 ，主要是vpn代理用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3204845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http报文头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状态码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985" y="1631315"/>
            <a:ext cx="78397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zh-CN" altLang="en-US" sz="36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1**：</a:t>
            </a:r>
            <a:r>
              <a:rPr lang="zh-CN" altLang="en-US" sz="3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请求收到，继续处理</a:t>
            </a: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36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2**：</a:t>
            </a:r>
            <a:r>
              <a:rPr lang="zh-CN" altLang="en-US" sz="3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操作成功收到，分析、接受</a:t>
            </a: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36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3**：</a:t>
            </a:r>
            <a:r>
              <a:rPr lang="zh-CN" altLang="en-US" sz="3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完成此请求必须进一步处理</a:t>
            </a: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36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4**：</a:t>
            </a:r>
            <a:r>
              <a:rPr lang="zh-CN" altLang="en-US" sz="3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客户端错误</a:t>
            </a:r>
          </a:p>
          <a:p>
            <a:pPr algn="l" eaLnBrk="1" latinLnBrk="0" hangingPunct="1">
              <a:lnSpc>
                <a:spcPct val="150000"/>
              </a:lnSpc>
              <a:buClrTx/>
              <a:buSzTx/>
              <a:buFontTx/>
            </a:pPr>
            <a:r>
              <a:rPr lang="zh-CN" altLang="en-US" sz="36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5**：</a:t>
            </a:r>
            <a:r>
              <a:rPr lang="zh-CN" altLang="en-US" sz="3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服务器错误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0783" y="5992589"/>
            <a:ext cx="104343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https://developer.mozilla.org/zh-CN/docs/Web/HTTP/Status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501904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http报文头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content-type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0610" y="1184275"/>
            <a:ext cx="858774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en-US" b="1"/>
              <a:t>text/*</a:t>
            </a:r>
            <a:r>
              <a:rPr lang="zh-CN" altLang="en-US" b="1"/>
              <a:t>：</a:t>
            </a:r>
            <a:endParaRPr lang="en-US"/>
          </a:p>
          <a:p>
            <a:pPr eaLnBrk="1" latinLnBrk="0" hangingPunct="1">
              <a:lnSpc>
                <a:spcPct val="150000"/>
              </a:lnSpc>
            </a:pPr>
            <a:r>
              <a:rPr lang="en-US">
                <a:sym typeface="+mn-ea"/>
              </a:rPr>
              <a:t>    text/html ： HTML格式</a:t>
            </a:r>
            <a:endParaRPr lang="en-US"/>
          </a:p>
          <a:p>
            <a:pPr eaLnBrk="1" latinLnBrk="0" hangingPunct="1">
              <a:lnSpc>
                <a:spcPct val="150000"/>
              </a:lnSpc>
            </a:pPr>
            <a:r>
              <a:rPr lang="en-US">
                <a:sym typeface="+mn-ea"/>
              </a:rPr>
              <a:t>    text/plain ：纯文本格式      </a:t>
            </a:r>
            <a:endParaRPr lang="en-US"/>
          </a:p>
          <a:p>
            <a:pPr eaLnBrk="1" latinLnBrk="0" hangingPunct="1">
              <a:lnSpc>
                <a:spcPct val="150000"/>
              </a:lnSpc>
            </a:pPr>
            <a:r>
              <a:rPr lang="en-US">
                <a:sym typeface="+mn-ea"/>
              </a:rPr>
              <a:t>    text/xml ：  XML格式</a:t>
            </a:r>
            <a:br>
              <a:rPr lang="en-US"/>
            </a:br>
            <a:br>
              <a:rPr lang="en-US"/>
            </a:br>
            <a:r>
              <a:rPr lang="en-US" altLang="zh-CN" b="1">
                <a:sym typeface="+mn-ea"/>
              </a:rPr>
              <a:t>application</a:t>
            </a:r>
            <a:r>
              <a:rPr lang="en-US" b="1">
                <a:sym typeface="+mn-ea"/>
              </a:rPr>
              <a:t>/*</a:t>
            </a:r>
            <a:r>
              <a:rPr lang="zh-CN" altLang="en-US" b="1">
                <a:sym typeface="+mn-ea"/>
              </a:rPr>
              <a:t>：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ym typeface="+mn-ea"/>
              </a:rPr>
              <a:t>   application/json    ： JSON数据格式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ym typeface="+mn-ea"/>
              </a:rPr>
              <a:t>   application/octet-stream ： 二进制流数据（如常见的文件下载）</a:t>
            </a:r>
            <a:endParaRPr lang="zh-CN" altLang="en-US"/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ym typeface="+mn-ea"/>
              </a:rPr>
              <a:t>   application/x-www-form-urlencoded </a:t>
            </a:r>
            <a:endParaRPr lang="en-US"/>
          </a:p>
          <a:p>
            <a:pPr eaLnBrk="1" latinLnBrk="0" hangingPunct="1">
              <a:lnSpc>
                <a:spcPct val="150000"/>
              </a:lnSpc>
            </a:pPr>
            <a:endParaRPr lang="en-US" b="1"/>
          </a:p>
          <a:p>
            <a:pPr eaLnBrk="1" latinLnBrk="0" hangingPunct="1">
              <a:lnSpc>
                <a:spcPct val="150000"/>
              </a:lnSpc>
            </a:pPr>
            <a:r>
              <a:rPr lang="en-US" b="1">
                <a:sym typeface="+mn-ea"/>
              </a:rPr>
              <a:t>multipart/*</a:t>
            </a:r>
            <a:r>
              <a:rPr lang="zh-CN" altLang="en-US" b="1">
                <a:sym typeface="+mn-ea"/>
              </a:rPr>
              <a:t>：</a:t>
            </a:r>
            <a:endParaRPr lang="en-US">
              <a:sym typeface="+mn-ea"/>
            </a:endParaRPr>
          </a:p>
          <a:p>
            <a:pPr eaLnBrk="1" latinLnBrk="0" hangingPunct="1">
              <a:lnSpc>
                <a:spcPct val="150000"/>
              </a:lnSpc>
            </a:pPr>
            <a:r>
              <a:rPr lang="zh-CN" altLang="en-US">
                <a:sym typeface="+mn-ea"/>
              </a:rPr>
              <a:t>    multipart/form-data</a:t>
            </a:r>
            <a:endParaRPr lang="zh-CN" alt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4605" y="3101340"/>
            <a:ext cx="122358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network使用</a:t>
            </a:r>
            <a:endParaRPr lang="en-US" sz="5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" y="936625"/>
            <a:ext cx="12887960" cy="5934710"/>
          </a:xfrm>
          <a:prstGeom prst="rect">
            <a:avLst/>
          </a:prstGeom>
        </p:spPr>
      </p:pic>
      <p:sp>
        <p:nvSpPr>
          <p:cNvPr id="5" name="TextBox 8"/>
          <p:cNvSpPr txBox="1"/>
          <p:nvPr/>
        </p:nvSpPr>
        <p:spPr>
          <a:xfrm>
            <a:off x="812800" y="286068"/>
            <a:ext cx="6628765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如何查看发送的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-network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346710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network-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65" y="1075690"/>
            <a:ext cx="6160770" cy="5544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346710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waterfall 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请求时间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630" y="2047875"/>
            <a:ext cx="4619625" cy="3819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840" y="1242060"/>
            <a:ext cx="759015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Queueing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 出现下面的情况时，浏览器会把当前请求放入队列中进行排队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Stalled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 请求会因为上面的任一个原因而阻塞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DNS Lookup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 浏览器起正在解析IP地址.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Request sent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 请求开始发送时间.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Waiting (TTFB)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 浏览器等待响应第一个字节到达的时间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Content Download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. 接收响应时间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Initial Connection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TCP连接建立时间</a:t>
            </a:r>
          </a:p>
          <a:p>
            <a:pPr marL="285750" indent="-285750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Downloading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.</a:t>
            </a: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这是浏览器用来下载资源所用的时间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>
            <p:custDataLst>
              <p:tags r:id="rId2"/>
            </p:custDataLst>
          </p:nvPr>
        </p:nvSpPr>
        <p:spPr>
          <a:xfrm>
            <a:off x="3959329" y="1550164"/>
            <a:ext cx="4258194" cy="553720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zh-CN" altLang="en-US" kern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由一个问题的引申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88815" y="4120381"/>
            <a:ext cx="1094619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dirty="0"/>
              <a:t>公司内网信息，已清除</a:t>
            </a:r>
          </a:p>
        </p:txBody>
      </p:sp>
    </p:spTree>
    <p:custDataLst>
      <p:tags r:id="rId1"/>
    </p:custDataLst>
  </p:cSld>
  <p:clrMapOvr>
    <a:masterClrMapping/>
  </p:clrMapOvr>
  <p:transition spd="slow" advTm="0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4605" y="3101340"/>
            <a:ext cx="122358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抓包工具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346710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抓包工具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60290" y="380619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Charles(青花瓷)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5" y="2155190"/>
            <a:ext cx="3587115" cy="11537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0" y="1906270"/>
            <a:ext cx="1508760" cy="1414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0595" y="3943985"/>
            <a:ext cx="885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Fiddler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2155190"/>
            <a:ext cx="3174365" cy="1165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93630" y="3785235"/>
            <a:ext cx="11474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ym typeface="+mn-ea"/>
              </a:rPr>
              <a:t>WireShark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346710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Fiddler 工作原理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20" y="2187575"/>
            <a:ext cx="622935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346710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fiddler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界面说明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2800" y="1630045"/>
            <a:ext cx="119697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dirty="0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043305"/>
            <a:ext cx="10485755" cy="6064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346710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附件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2800" y="1630045"/>
            <a:ext cx="1196975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互联网五层模型：</a:t>
            </a:r>
            <a:br>
              <a:rPr lang="zh-CN" altLang="en-US" dirty="0"/>
            </a:br>
            <a:r>
              <a:rPr lang="zh-CN" altLang="en-US" dirty="0"/>
              <a:t>http://www.ruanyifeng.com/blog/2012/05/internet_protocol_suite_part_i.html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http</a:t>
            </a:r>
            <a:r>
              <a:rPr lang="zh-CN" altLang="en-US" dirty="0"/>
              <a:t>发展史：</a:t>
            </a:r>
            <a:br>
              <a:rPr lang="zh-CN" altLang="en-US" dirty="0"/>
            </a:br>
            <a:r>
              <a:rPr lang="zh-CN" altLang="en-US" dirty="0">
                <a:sym typeface="+mn-ea"/>
              </a:rPr>
              <a:t>http://www.ruanyifeng.com/blog/2016/08/http.html</a:t>
            </a:r>
            <a:br>
              <a:rPr lang="zh-CN" altLang="en-US" dirty="0">
                <a:sym typeface="+mn-ea"/>
              </a:rPr>
            </a:b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network</a:t>
            </a:r>
            <a:r>
              <a:rPr lang="zh-CN" altLang="en-US" dirty="0">
                <a:sym typeface="+mn-ea"/>
              </a:rPr>
              <a:t>使用介绍（需翻墙）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https://developers.google.com/web/tools/chrome-devtools/network-performance/reference</a:t>
            </a:r>
            <a:br>
              <a:rPr lang="en-US" altLang="zh-CN" dirty="0">
                <a:sym typeface="+mn-ea"/>
              </a:rPr>
            </a:br>
            <a:br>
              <a:rPr lang="en-US" altLang="zh-CN" dirty="0">
                <a:sym typeface="+mn-ea"/>
              </a:rPr>
            </a:br>
            <a:r>
              <a:rPr lang="en-US" altLang="zh-CN" dirty="0">
                <a:sym typeface="+mn-ea"/>
              </a:rPr>
              <a:t>http </a:t>
            </a:r>
            <a:r>
              <a:rPr lang="zh-CN" altLang="en-US" dirty="0">
                <a:sym typeface="+mn-ea"/>
              </a:rPr>
              <a:t>状态码一览表：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https://developer.mozilla.org/zh-CN/docs/Web/HTTP/Status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https://developer.mozilla.org/zh-CN/docs/Web/HTTP</a:t>
            </a:r>
            <a:br>
              <a:rPr lang="zh-CN" altLang="en-US" dirty="0">
                <a:sym typeface="+mn-ea"/>
              </a:rPr>
            </a:br>
            <a:endParaRPr lang="zh-CN" altLang="en-US" dirty="0">
              <a:sym typeface="+mn-ea"/>
            </a:endParaRPr>
          </a:p>
          <a:p>
            <a:r>
              <a:rPr lang="en-US" altLang="zh-CN" dirty="0">
                <a:sym typeface="+mn-ea"/>
              </a:rPr>
              <a:t>http rfc</a:t>
            </a:r>
            <a:r>
              <a:rPr lang="zh-CN" altLang="en-US" dirty="0">
                <a:sym typeface="+mn-ea"/>
              </a:rPr>
              <a:t>官方协议标准（英文）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https://tools.ietf.org/html/rfc2616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0050893" y="268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4" name="Freeform 6"/>
          <p:cNvSpPr/>
          <p:nvPr/>
        </p:nvSpPr>
        <p:spPr bwMode="auto">
          <a:xfrm>
            <a:off x="1777263" y="2"/>
            <a:ext cx="2241229" cy="4120380"/>
          </a:xfrm>
          <a:custGeom>
            <a:avLst/>
            <a:gdLst>
              <a:gd name="T0" fmla="*/ 0 w 1004"/>
              <a:gd name="T1" fmla="*/ 0 h 2274"/>
              <a:gd name="T2" fmla="*/ 1004 w 1004"/>
              <a:gd name="T3" fmla="*/ 0 h 2274"/>
              <a:gd name="T4" fmla="*/ 1004 w 1004"/>
              <a:gd name="T5" fmla="*/ 1965 h 2274"/>
              <a:gd name="T6" fmla="*/ 938 w 1004"/>
              <a:gd name="T7" fmla="*/ 1971 h 2274"/>
              <a:gd name="T8" fmla="*/ 878 w 1004"/>
              <a:gd name="T9" fmla="*/ 1983 h 2274"/>
              <a:gd name="T10" fmla="*/ 821 w 1004"/>
              <a:gd name="T11" fmla="*/ 2000 h 2274"/>
              <a:gd name="T12" fmla="*/ 770 w 1004"/>
              <a:gd name="T13" fmla="*/ 2021 h 2274"/>
              <a:gd name="T14" fmla="*/ 721 w 1004"/>
              <a:gd name="T15" fmla="*/ 2046 h 2274"/>
              <a:gd name="T16" fmla="*/ 674 w 1004"/>
              <a:gd name="T17" fmla="*/ 2074 h 2274"/>
              <a:gd name="T18" fmla="*/ 630 w 1004"/>
              <a:gd name="T19" fmla="*/ 2102 h 2274"/>
              <a:gd name="T20" fmla="*/ 587 w 1004"/>
              <a:gd name="T21" fmla="*/ 2131 h 2274"/>
              <a:gd name="T22" fmla="*/ 545 w 1004"/>
              <a:gd name="T23" fmla="*/ 2161 h 2274"/>
              <a:gd name="T24" fmla="*/ 501 w 1004"/>
              <a:gd name="T25" fmla="*/ 2189 h 2274"/>
              <a:gd name="T26" fmla="*/ 458 w 1004"/>
              <a:gd name="T27" fmla="*/ 2215 h 2274"/>
              <a:gd name="T28" fmla="*/ 412 w 1004"/>
              <a:gd name="T29" fmla="*/ 2236 h 2274"/>
              <a:gd name="T30" fmla="*/ 365 w 1004"/>
              <a:gd name="T31" fmla="*/ 2255 h 2274"/>
              <a:gd name="T32" fmla="*/ 314 w 1004"/>
              <a:gd name="T33" fmla="*/ 2267 h 2274"/>
              <a:gd name="T34" fmla="*/ 260 w 1004"/>
              <a:gd name="T35" fmla="*/ 2274 h 2274"/>
              <a:gd name="T36" fmla="*/ 203 w 1004"/>
              <a:gd name="T37" fmla="*/ 2274 h 2274"/>
              <a:gd name="T38" fmla="*/ 147 w 1004"/>
              <a:gd name="T39" fmla="*/ 2267 h 2274"/>
              <a:gd name="T40" fmla="*/ 94 w 1004"/>
              <a:gd name="T41" fmla="*/ 2253 h 2274"/>
              <a:gd name="T42" fmla="*/ 46 w 1004"/>
              <a:gd name="T43" fmla="*/ 2234 h 2274"/>
              <a:gd name="T44" fmla="*/ 0 w 1004"/>
              <a:gd name="T45" fmla="*/ 2213 h 2274"/>
              <a:gd name="T46" fmla="*/ 0 w 1004"/>
              <a:gd name="T47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04" h="2274">
                <a:moveTo>
                  <a:pt x="0" y="0"/>
                </a:moveTo>
                <a:lnTo>
                  <a:pt x="1004" y="0"/>
                </a:lnTo>
                <a:lnTo>
                  <a:pt x="1004" y="1965"/>
                </a:lnTo>
                <a:lnTo>
                  <a:pt x="938" y="1971"/>
                </a:lnTo>
                <a:lnTo>
                  <a:pt x="878" y="1983"/>
                </a:lnTo>
                <a:lnTo>
                  <a:pt x="821" y="2000"/>
                </a:lnTo>
                <a:lnTo>
                  <a:pt x="770" y="2021"/>
                </a:lnTo>
                <a:lnTo>
                  <a:pt x="721" y="2046"/>
                </a:lnTo>
                <a:lnTo>
                  <a:pt x="674" y="2074"/>
                </a:lnTo>
                <a:lnTo>
                  <a:pt x="630" y="2102"/>
                </a:lnTo>
                <a:lnTo>
                  <a:pt x="587" y="2131"/>
                </a:lnTo>
                <a:lnTo>
                  <a:pt x="545" y="2161"/>
                </a:lnTo>
                <a:lnTo>
                  <a:pt x="501" y="2189"/>
                </a:lnTo>
                <a:lnTo>
                  <a:pt x="458" y="2215"/>
                </a:lnTo>
                <a:lnTo>
                  <a:pt x="412" y="2236"/>
                </a:lnTo>
                <a:lnTo>
                  <a:pt x="365" y="2255"/>
                </a:lnTo>
                <a:lnTo>
                  <a:pt x="314" y="2267"/>
                </a:lnTo>
                <a:lnTo>
                  <a:pt x="260" y="2274"/>
                </a:lnTo>
                <a:lnTo>
                  <a:pt x="203" y="2274"/>
                </a:lnTo>
                <a:lnTo>
                  <a:pt x="147" y="2267"/>
                </a:lnTo>
                <a:lnTo>
                  <a:pt x="94" y="2253"/>
                </a:lnTo>
                <a:lnTo>
                  <a:pt x="46" y="2234"/>
                </a:lnTo>
                <a:lnTo>
                  <a:pt x="0" y="22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5" name="Freeform 7"/>
          <p:cNvSpPr/>
          <p:nvPr/>
        </p:nvSpPr>
        <p:spPr bwMode="auto">
          <a:xfrm>
            <a:off x="4096624" y="2"/>
            <a:ext cx="2245693" cy="4120380"/>
          </a:xfrm>
          <a:custGeom>
            <a:avLst/>
            <a:gdLst>
              <a:gd name="T0" fmla="*/ 0 w 1006"/>
              <a:gd name="T1" fmla="*/ 0 h 2274"/>
              <a:gd name="T2" fmla="*/ 1006 w 1006"/>
              <a:gd name="T3" fmla="*/ 0 h 2274"/>
              <a:gd name="T4" fmla="*/ 1006 w 1006"/>
              <a:gd name="T5" fmla="*/ 2213 h 2274"/>
              <a:gd name="T6" fmla="*/ 959 w 1006"/>
              <a:gd name="T7" fmla="*/ 2234 h 2274"/>
              <a:gd name="T8" fmla="*/ 910 w 1006"/>
              <a:gd name="T9" fmla="*/ 2253 h 2274"/>
              <a:gd name="T10" fmla="*/ 857 w 1006"/>
              <a:gd name="T11" fmla="*/ 2267 h 2274"/>
              <a:gd name="T12" fmla="*/ 803 w 1006"/>
              <a:gd name="T13" fmla="*/ 2274 h 2274"/>
              <a:gd name="T14" fmla="*/ 746 w 1006"/>
              <a:gd name="T15" fmla="*/ 2274 h 2274"/>
              <a:gd name="T16" fmla="*/ 691 w 1006"/>
              <a:gd name="T17" fmla="*/ 2267 h 2274"/>
              <a:gd name="T18" fmla="*/ 641 w 1006"/>
              <a:gd name="T19" fmla="*/ 2255 h 2274"/>
              <a:gd name="T20" fmla="*/ 592 w 1006"/>
              <a:gd name="T21" fmla="*/ 2236 h 2274"/>
              <a:gd name="T22" fmla="*/ 547 w 1006"/>
              <a:gd name="T23" fmla="*/ 2215 h 2274"/>
              <a:gd name="T24" fmla="*/ 503 w 1006"/>
              <a:gd name="T25" fmla="*/ 2189 h 2274"/>
              <a:gd name="T26" fmla="*/ 461 w 1006"/>
              <a:gd name="T27" fmla="*/ 2161 h 2274"/>
              <a:gd name="T28" fmla="*/ 419 w 1006"/>
              <a:gd name="T29" fmla="*/ 2131 h 2274"/>
              <a:gd name="T30" fmla="*/ 375 w 1006"/>
              <a:gd name="T31" fmla="*/ 2102 h 2274"/>
              <a:gd name="T32" fmla="*/ 332 w 1006"/>
              <a:gd name="T33" fmla="*/ 2074 h 2274"/>
              <a:gd name="T34" fmla="*/ 285 w 1006"/>
              <a:gd name="T35" fmla="*/ 2046 h 2274"/>
              <a:gd name="T36" fmla="*/ 236 w 1006"/>
              <a:gd name="T37" fmla="*/ 2021 h 2274"/>
              <a:gd name="T38" fmla="*/ 183 w 1006"/>
              <a:gd name="T39" fmla="*/ 2000 h 2274"/>
              <a:gd name="T40" fmla="*/ 127 w 1006"/>
              <a:gd name="T41" fmla="*/ 1983 h 2274"/>
              <a:gd name="T42" fmla="*/ 66 w 1006"/>
              <a:gd name="T43" fmla="*/ 1971 h 2274"/>
              <a:gd name="T44" fmla="*/ 0 w 1006"/>
              <a:gd name="T45" fmla="*/ 1965 h 2274"/>
              <a:gd name="T46" fmla="*/ 0 w 1006"/>
              <a:gd name="T47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06" h="2274">
                <a:moveTo>
                  <a:pt x="0" y="0"/>
                </a:moveTo>
                <a:lnTo>
                  <a:pt x="1006" y="0"/>
                </a:lnTo>
                <a:lnTo>
                  <a:pt x="1006" y="2213"/>
                </a:lnTo>
                <a:lnTo>
                  <a:pt x="959" y="2234"/>
                </a:lnTo>
                <a:lnTo>
                  <a:pt x="910" y="2253"/>
                </a:lnTo>
                <a:lnTo>
                  <a:pt x="857" y="2267"/>
                </a:lnTo>
                <a:lnTo>
                  <a:pt x="803" y="2274"/>
                </a:lnTo>
                <a:lnTo>
                  <a:pt x="746" y="2274"/>
                </a:lnTo>
                <a:lnTo>
                  <a:pt x="691" y="2267"/>
                </a:lnTo>
                <a:lnTo>
                  <a:pt x="641" y="2255"/>
                </a:lnTo>
                <a:lnTo>
                  <a:pt x="592" y="2236"/>
                </a:lnTo>
                <a:lnTo>
                  <a:pt x="547" y="2215"/>
                </a:lnTo>
                <a:lnTo>
                  <a:pt x="503" y="2189"/>
                </a:lnTo>
                <a:lnTo>
                  <a:pt x="461" y="2161"/>
                </a:lnTo>
                <a:lnTo>
                  <a:pt x="419" y="2131"/>
                </a:lnTo>
                <a:lnTo>
                  <a:pt x="375" y="2102"/>
                </a:lnTo>
                <a:lnTo>
                  <a:pt x="332" y="2074"/>
                </a:lnTo>
                <a:lnTo>
                  <a:pt x="285" y="2046"/>
                </a:lnTo>
                <a:lnTo>
                  <a:pt x="236" y="2021"/>
                </a:lnTo>
                <a:lnTo>
                  <a:pt x="183" y="2000"/>
                </a:lnTo>
                <a:lnTo>
                  <a:pt x="127" y="1983"/>
                </a:lnTo>
                <a:lnTo>
                  <a:pt x="66" y="1971"/>
                </a:lnTo>
                <a:lnTo>
                  <a:pt x="0" y="1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6" name="Freeform 8"/>
          <p:cNvSpPr/>
          <p:nvPr/>
        </p:nvSpPr>
        <p:spPr bwMode="auto">
          <a:xfrm>
            <a:off x="6415982" y="2"/>
            <a:ext cx="2245693" cy="4120380"/>
          </a:xfrm>
          <a:custGeom>
            <a:avLst/>
            <a:gdLst>
              <a:gd name="T0" fmla="*/ 0 w 1006"/>
              <a:gd name="T1" fmla="*/ 0 h 2274"/>
              <a:gd name="T2" fmla="*/ 1006 w 1006"/>
              <a:gd name="T3" fmla="*/ 0 h 2274"/>
              <a:gd name="T4" fmla="*/ 1006 w 1006"/>
              <a:gd name="T5" fmla="*/ 1965 h 2274"/>
              <a:gd name="T6" fmla="*/ 939 w 1006"/>
              <a:gd name="T7" fmla="*/ 1971 h 2274"/>
              <a:gd name="T8" fmla="*/ 878 w 1006"/>
              <a:gd name="T9" fmla="*/ 1983 h 2274"/>
              <a:gd name="T10" fmla="*/ 822 w 1006"/>
              <a:gd name="T11" fmla="*/ 2000 h 2274"/>
              <a:gd name="T12" fmla="*/ 770 w 1006"/>
              <a:gd name="T13" fmla="*/ 2021 h 2274"/>
              <a:gd name="T14" fmla="*/ 721 w 1006"/>
              <a:gd name="T15" fmla="*/ 2046 h 2274"/>
              <a:gd name="T16" fmla="*/ 676 w 1006"/>
              <a:gd name="T17" fmla="*/ 2074 h 2274"/>
              <a:gd name="T18" fmla="*/ 630 w 1006"/>
              <a:gd name="T19" fmla="*/ 2102 h 2274"/>
              <a:gd name="T20" fmla="*/ 588 w 1006"/>
              <a:gd name="T21" fmla="*/ 2131 h 2274"/>
              <a:gd name="T22" fmla="*/ 545 w 1006"/>
              <a:gd name="T23" fmla="*/ 2161 h 2274"/>
              <a:gd name="T24" fmla="*/ 503 w 1006"/>
              <a:gd name="T25" fmla="*/ 2189 h 2274"/>
              <a:gd name="T26" fmla="*/ 459 w 1006"/>
              <a:gd name="T27" fmla="*/ 2215 h 2274"/>
              <a:gd name="T28" fmla="*/ 414 w 1006"/>
              <a:gd name="T29" fmla="*/ 2236 h 2274"/>
              <a:gd name="T30" fmla="*/ 365 w 1006"/>
              <a:gd name="T31" fmla="*/ 2255 h 2274"/>
              <a:gd name="T32" fmla="*/ 314 w 1006"/>
              <a:gd name="T33" fmla="*/ 2267 h 2274"/>
              <a:gd name="T34" fmla="*/ 260 w 1006"/>
              <a:gd name="T35" fmla="*/ 2274 h 2274"/>
              <a:gd name="T36" fmla="*/ 202 w 1006"/>
              <a:gd name="T37" fmla="*/ 2274 h 2274"/>
              <a:gd name="T38" fmla="*/ 148 w 1006"/>
              <a:gd name="T39" fmla="*/ 2267 h 2274"/>
              <a:gd name="T40" fmla="*/ 96 w 1006"/>
              <a:gd name="T41" fmla="*/ 2253 h 2274"/>
              <a:gd name="T42" fmla="*/ 47 w 1006"/>
              <a:gd name="T43" fmla="*/ 2234 h 2274"/>
              <a:gd name="T44" fmla="*/ 0 w 1006"/>
              <a:gd name="T45" fmla="*/ 2213 h 2274"/>
              <a:gd name="T46" fmla="*/ 0 w 1006"/>
              <a:gd name="T47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06" h="2274">
                <a:moveTo>
                  <a:pt x="0" y="0"/>
                </a:moveTo>
                <a:lnTo>
                  <a:pt x="1006" y="0"/>
                </a:lnTo>
                <a:lnTo>
                  <a:pt x="1006" y="1965"/>
                </a:lnTo>
                <a:lnTo>
                  <a:pt x="939" y="1971"/>
                </a:lnTo>
                <a:lnTo>
                  <a:pt x="878" y="1983"/>
                </a:lnTo>
                <a:lnTo>
                  <a:pt x="822" y="2000"/>
                </a:lnTo>
                <a:lnTo>
                  <a:pt x="770" y="2021"/>
                </a:lnTo>
                <a:lnTo>
                  <a:pt x="721" y="2046"/>
                </a:lnTo>
                <a:lnTo>
                  <a:pt x="676" y="2074"/>
                </a:lnTo>
                <a:lnTo>
                  <a:pt x="630" y="2102"/>
                </a:lnTo>
                <a:lnTo>
                  <a:pt x="588" y="2131"/>
                </a:lnTo>
                <a:lnTo>
                  <a:pt x="545" y="2161"/>
                </a:lnTo>
                <a:lnTo>
                  <a:pt x="503" y="2189"/>
                </a:lnTo>
                <a:lnTo>
                  <a:pt x="459" y="2215"/>
                </a:lnTo>
                <a:lnTo>
                  <a:pt x="414" y="2236"/>
                </a:lnTo>
                <a:lnTo>
                  <a:pt x="365" y="2255"/>
                </a:lnTo>
                <a:lnTo>
                  <a:pt x="314" y="2267"/>
                </a:lnTo>
                <a:lnTo>
                  <a:pt x="260" y="2274"/>
                </a:lnTo>
                <a:lnTo>
                  <a:pt x="202" y="2274"/>
                </a:lnTo>
                <a:lnTo>
                  <a:pt x="148" y="2267"/>
                </a:lnTo>
                <a:lnTo>
                  <a:pt x="96" y="2253"/>
                </a:lnTo>
                <a:lnTo>
                  <a:pt x="47" y="2234"/>
                </a:lnTo>
                <a:lnTo>
                  <a:pt x="0" y="22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7" name="Freeform 9"/>
          <p:cNvSpPr/>
          <p:nvPr/>
        </p:nvSpPr>
        <p:spPr bwMode="auto">
          <a:xfrm>
            <a:off x="8737572" y="2"/>
            <a:ext cx="2241229" cy="4120380"/>
          </a:xfrm>
          <a:custGeom>
            <a:avLst/>
            <a:gdLst>
              <a:gd name="T0" fmla="*/ 0 w 1004"/>
              <a:gd name="T1" fmla="*/ 0 h 2274"/>
              <a:gd name="T2" fmla="*/ 1004 w 1004"/>
              <a:gd name="T3" fmla="*/ 0 h 2274"/>
              <a:gd name="T4" fmla="*/ 1004 w 1004"/>
              <a:gd name="T5" fmla="*/ 2213 h 2274"/>
              <a:gd name="T6" fmla="*/ 959 w 1004"/>
              <a:gd name="T7" fmla="*/ 2234 h 2274"/>
              <a:gd name="T8" fmla="*/ 910 w 1004"/>
              <a:gd name="T9" fmla="*/ 2253 h 2274"/>
              <a:gd name="T10" fmla="*/ 858 w 1004"/>
              <a:gd name="T11" fmla="*/ 2267 h 2274"/>
              <a:gd name="T12" fmla="*/ 802 w 1004"/>
              <a:gd name="T13" fmla="*/ 2274 h 2274"/>
              <a:gd name="T14" fmla="*/ 744 w 1004"/>
              <a:gd name="T15" fmla="*/ 2274 h 2274"/>
              <a:gd name="T16" fmla="*/ 690 w 1004"/>
              <a:gd name="T17" fmla="*/ 2267 h 2274"/>
              <a:gd name="T18" fmla="*/ 640 w 1004"/>
              <a:gd name="T19" fmla="*/ 2255 h 2274"/>
              <a:gd name="T20" fmla="*/ 592 w 1004"/>
              <a:gd name="T21" fmla="*/ 2236 h 2274"/>
              <a:gd name="T22" fmla="*/ 547 w 1004"/>
              <a:gd name="T23" fmla="*/ 2215 h 2274"/>
              <a:gd name="T24" fmla="*/ 503 w 1004"/>
              <a:gd name="T25" fmla="*/ 2189 h 2274"/>
              <a:gd name="T26" fmla="*/ 460 w 1004"/>
              <a:gd name="T27" fmla="*/ 2161 h 2274"/>
              <a:gd name="T28" fmla="*/ 418 w 1004"/>
              <a:gd name="T29" fmla="*/ 2131 h 2274"/>
              <a:gd name="T30" fmla="*/ 374 w 1004"/>
              <a:gd name="T31" fmla="*/ 2102 h 2274"/>
              <a:gd name="T32" fmla="*/ 330 w 1004"/>
              <a:gd name="T33" fmla="*/ 2074 h 2274"/>
              <a:gd name="T34" fmla="*/ 285 w 1004"/>
              <a:gd name="T35" fmla="*/ 2046 h 2274"/>
              <a:gd name="T36" fmla="*/ 236 w 1004"/>
              <a:gd name="T37" fmla="*/ 2021 h 2274"/>
              <a:gd name="T38" fmla="*/ 184 w 1004"/>
              <a:gd name="T39" fmla="*/ 2000 h 2274"/>
              <a:gd name="T40" fmla="*/ 128 w 1004"/>
              <a:gd name="T41" fmla="*/ 1983 h 2274"/>
              <a:gd name="T42" fmla="*/ 67 w 1004"/>
              <a:gd name="T43" fmla="*/ 1971 h 2274"/>
              <a:gd name="T44" fmla="*/ 0 w 1004"/>
              <a:gd name="T45" fmla="*/ 1965 h 2274"/>
              <a:gd name="T46" fmla="*/ 0 w 1004"/>
              <a:gd name="T47" fmla="*/ 0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04" h="2274">
                <a:moveTo>
                  <a:pt x="0" y="0"/>
                </a:moveTo>
                <a:lnTo>
                  <a:pt x="1004" y="0"/>
                </a:lnTo>
                <a:lnTo>
                  <a:pt x="1004" y="2213"/>
                </a:lnTo>
                <a:lnTo>
                  <a:pt x="959" y="2234"/>
                </a:lnTo>
                <a:lnTo>
                  <a:pt x="910" y="2253"/>
                </a:lnTo>
                <a:lnTo>
                  <a:pt x="858" y="2267"/>
                </a:lnTo>
                <a:lnTo>
                  <a:pt x="802" y="2274"/>
                </a:lnTo>
                <a:lnTo>
                  <a:pt x="744" y="2274"/>
                </a:lnTo>
                <a:lnTo>
                  <a:pt x="690" y="2267"/>
                </a:lnTo>
                <a:lnTo>
                  <a:pt x="640" y="2255"/>
                </a:lnTo>
                <a:lnTo>
                  <a:pt x="592" y="2236"/>
                </a:lnTo>
                <a:lnTo>
                  <a:pt x="547" y="2215"/>
                </a:lnTo>
                <a:lnTo>
                  <a:pt x="503" y="2189"/>
                </a:lnTo>
                <a:lnTo>
                  <a:pt x="460" y="2161"/>
                </a:lnTo>
                <a:lnTo>
                  <a:pt x="418" y="2131"/>
                </a:lnTo>
                <a:lnTo>
                  <a:pt x="374" y="2102"/>
                </a:lnTo>
                <a:lnTo>
                  <a:pt x="330" y="2074"/>
                </a:lnTo>
                <a:lnTo>
                  <a:pt x="285" y="2046"/>
                </a:lnTo>
                <a:lnTo>
                  <a:pt x="236" y="2021"/>
                </a:lnTo>
                <a:lnTo>
                  <a:pt x="184" y="2000"/>
                </a:lnTo>
                <a:lnTo>
                  <a:pt x="128" y="1983"/>
                </a:lnTo>
                <a:lnTo>
                  <a:pt x="67" y="1971"/>
                </a:lnTo>
                <a:lnTo>
                  <a:pt x="0" y="19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1619250" y="4447600"/>
            <a:ext cx="96202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zh-CN" altLang="en-US" sz="9600" b="1" cap="all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2706229" y="5945811"/>
            <a:ext cx="7446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900170" y="1189990"/>
            <a:ext cx="4914900" cy="212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b="1" cap="all" dirty="0">
                <a:solidFill>
                  <a:schemeClr val="bg1"/>
                </a:solidFill>
                <a:cs typeface="Arial" panose="020B0604020202020204" pitchFamily="34" charset="0"/>
              </a:rPr>
              <a:t>HTTP</a:t>
            </a:r>
            <a:endParaRPr lang="zh-CN" altLang="en-US" sz="138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99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99"/>
                            </p:stCondLst>
                            <p:childTnLst>
                              <p:par>
                                <p:cTn id="3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99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99"/>
                            </p:stCondLst>
                            <p:childTnLst>
                              <p:par>
                                <p:cTn id="4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949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0" grpId="0"/>
      <p:bldP spid="10" grpId="1"/>
      <p:bldP spid="12" grpId="0"/>
      <p:bldP spid="12" grpId="1"/>
      <p:bldP spid="13" grpId="0"/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76543"/>
            <a:ext cx="364744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课程目的</a:t>
            </a:r>
          </a:p>
        </p:txBody>
      </p:sp>
      <p:sp>
        <p:nvSpPr>
          <p:cNvPr id="2" name="椭圆 1"/>
          <p:cNvSpPr/>
          <p:nvPr/>
        </p:nvSpPr>
        <p:spPr>
          <a:xfrm>
            <a:off x="1927860" y="2086610"/>
            <a:ext cx="2423795" cy="2468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4" name="椭圆 3"/>
          <p:cNvSpPr/>
          <p:nvPr/>
        </p:nvSpPr>
        <p:spPr>
          <a:xfrm>
            <a:off x="7849870" y="2086610"/>
            <a:ext cx="2423795" cy="24688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6" name="左右箭头 5"/>
          <p:cNvSpPr/>
          <p:nvPr/>
        </p:nvSpPr>
        <p:spPr>
          <a:xfrm>
            <a:off x="4805045" y="2817495"/>
            <a:ext cx="2592070" cy="100774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53075" y="2449195"/>
            <a:ext cx="1230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HTTP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546439" y="1840924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初步了解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ANNUAL WORK SUMMARY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5841590" y="1840924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546439" y="2842110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常见请求头</a:t>
            </a: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COMPLETION OF WORK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5841590" y="2842110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5" name="MH_SubTitle_3"/>
          <p:cNvSpPr/>
          <p:nvPr>
            <p:custDataLst>
              <p:tags r:id="rId6"/>
            </p:custDataLst>
          </p:nvPr>
        </p:nvSpPr>
        <p:spPr>
          <a:xfrm>
            <a:off x="6546439" y="3843296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network的使用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SUCCESSFUL PROJECT 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_3"/>
          <p:cNvSpPr/>
          <p:nvPr>
            <p:custDataLst>
              <p:tags r:id="rId7"/>
            </p:custDataLst>
          </p:nvPr>
        </p:nvSpPr>
        <p:spPr>
          <a:xfrm>
            <a:off x="5841590" y="3843296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9" name="MH_SubTitle_4"/>
          <p:cNvSpPr/>
          <p:nvPr>
            <p:custDataLst>
              <p:tags r:id="rId8"/>
            </p:custDataLst>
          </p:nvPr>
        </p:nvSpPr>
        <p:spPr>
          <a:xfrm>
            <a:off x="6546439" y="4844482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Fiddler</a:t>
            </a:r>
            <a:r>
              <a:rPr 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的使用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NEXT YEAR WORK PLAN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MH_Other_4"/>
          <p:cNvSpPr/>
          <p:nvPr>
            <p:custDataLst>
              <p:tags r:id="rId9"/>
            </p:custDataLst>
          </p:nvPr>
        </p:nvSpPr>
        <p:spPr>
          <a:xfrm>
            <a:off x="5841590" y="4844482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11" name="MH_Others_1"/>
          <p:cNvSpPr txBox="1"/>
          <p:nvPr>
            <p:custDataLst>
              <p:tags r:id="rId10"/>
            </p:custDataLst>
          </p:nvPr>
        </p:nvSpPr>
        <p:spPr>
          <a:xfrm>
            <a:off x="2080352" y="28880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11"/>
            </p:custDataLst>
          </p:nvPr>
        </p:nvSpPr>
        <p:spPr>
          <a:xfrm>
            <a:off x="2094866" y="39037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598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是什么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094230"/>
            <a:ext cx="2079625" cy="2832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785" y="2299970"/>
            <a:ext cx="2714625" cy="25228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715" y="4370070"/>
            <a:ext cx="1002030" cy="1035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9925" y="2192655"/>
            <a:ext cx="1002030" cy="1035050"/>
          </a:xfrm>
          <a:prstGeom prst="rect">
            <a:avLst/>
          </a:prstGeom>
        </p:spPr>
      </p:pic>
      <p:sp>
        <p:nvSpPr>
          <p:cNvPr id="10" name="上弧形箭头 9"/>
          <p:cNvSpPr/>
          <p:nvPr/>
        </p:nvSpPr>
        <p:spPr>
          <a:xfrm>
            <a:off x="3549015" y="2108200"/>
            <a:ext cx="5472430" cy="792480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 rot="5400000">
            <a:off x="5926455" y="2600960"/>
            <a:ext cx="648335" cy="54190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45540" y="512635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609455" y="512699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B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7725" y="587565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服务端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46175" y="587565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客户端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23510" y="132651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请求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749925" y="617537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76543"/>
            <a:ext cx="364744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</a:t>
            </a:r>
            <a:r>
              <a:rPr 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制定机构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5845" y="2152015"/>
            <a:ext cx="697992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8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http</a:t>
            </a:r>
            <a:r>
              <a:rPr lang="zh-CN" altLang="en-US" sz="8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025765" y="2239645"/>
            <a:ext cx="296037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8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IETF</a:t>
            </a:r>
            <a:r>
              <a:rPr lang="zh-CN" altLang="en-US" sz="8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5980"/>
            <a:ext cx="2311176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ajax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4605" y="3101340"/>
            <a:ext cx="122358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问：</a:t>
            </a:r>
            <a:r>
              <a:rPr lang="en-US" altLang="zh-CN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 </a:t>
            </a: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 </a:t>
            </a:r>
            <a:r>
              <a:rPr lang="en-US" altLang="zh-CN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ajax </a:t>
            </a:r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是什么关系？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355473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另一种方式的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095" y="5438775"/>
            <a:ext cx="12235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Invoke-WebRequest -Uri "http://localhost:8889/api/v1/post" -Method "POST"  -ContentType "application/x-www-form-urlencoded; charset=UTF-8" -Body "name=zhanglizhao"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" y="1151890"/>
            <a:ext cx="12322175" cy="3851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812800" y="286068"/>
            <a:ext cx="4780280" cy="43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HTTP </a:t>
            </a: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协议的发展史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2800" y="1077595"/>
            <a:ext cx="11553190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HTTP/0.9</a:t>
            </a:r>
            <a:b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/>
              <a:t>于</a:t>
            </a:r>
            <a:r>
              <a:rPr lang="en-US" altLang="zh-CN" sz="3200"/>
              <a:t>1991</a:t>
            </a:r>
            <a:r>
              <a:rPr lang="zh-CN" altLang="en-US" sz="3200"/>
              <a:t>年发表</a:t>
            </a:r>
            <a:r>
              <a:rPr lang="en-US" altLang="zh-CN" sz="3200"/>
              <a:t>(</a:t>
            </a:r>
            <a:r>
              <a:rPr lang="zh-CN" altLang="en-US" sz="3200"/>
              <a:t>已废止</a:t>
            </a:r>
            <a:r>
              <a:rPr lang="en-US" altLang="zh-CN" sz="3200"/>
              <a:t>)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HTTP/1.0</a:t>
            </a:r>
            <a:b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>
                <a:sym typeface="+mn-ea"/>
              </a:rPr>
              <a:t>于1996年5月发表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HTTP/1.1</a:t>
            </a:r>
            <a:b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>
                <a:sym typeface="+mn-ea"/>
              </a:rPr>
              <a:t>于1997年1月发表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于1999年6月发布HTTP/1.1更新版</a:t>
            </a:r>
            <a:br>
              <a:rPr lang="zh-CN" altLang="en-US" sz="3200">
                <a:sym typeface="+mn-ea"/>
              </a:rPr>
            </a:br>
            <a:r>
              <a:rPr lang="zh-CN" altLang="en-US" sz="3200">
                <a:sym typeface="+mn-ea"/>
              </a:rPr>
              <a:t>于2014年6月再次更新HTTP/1.1并将规格文件拆成六份</a:t>
            </a:r>
            <a:endParaRPr lang="zh-CN" altLang="en-US" sz="32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HTTP/2</a:t>
            </a:r>
            <a:br>
              <a:rPr lang="en-US" altLang="zh-CN"/>
            </a:br>
            <a:r>
              <a:rPr lang="zh-CN" altLang="en-US" sz="3200">
                <a:sym typeface="+mn-ea"/>
              </a:rPr>
              <a:t>于2015年5月发布</a:t>
            </a:r>
            <a:br>
              <a:rPr lang="zh-CN" altLang="en-US" b="1">
                <a:sym typeface="+mn-ea"/>
              </a:rPr>
            </a:br>
            <a:endParaRPr lang="en-US" altLang="zh-CN"/>
          </a:p>
        </p:txBody>
      </p:sp>
      <p:sp>
        <p:nvSpPr>
          <p:cNvPr id="2" name="矩形标注 1"/>
          <p:cNvSpPr/>
          <p:nvPr/>
        </p:nvSpPr>
        <p:spPr>
          <a:xfrm>
            <a:off x="5448300" y="1341120"/>
            <a:ext cx="2822575" cy="424180"/>
          </a:xfrm>
          <a:prstGeom prst="wedgeRectCallout">
            <a:avLst>
              <a:gd name="adj1" fmla="val -58447"/>
              <a:gd name="adj2" fmla="val 44179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00000"/>
                </a:solidFill>
              </a:rPr>
              <a:t>只有一个</a:t>
            </a:r>
            <a:r>
              <a:rPr lang="en-US" altLang="zh-CN" sz="2000">
                <a:solidFill>
                  <a:srgbClr val="000000"/>
                </a:solidFill>
              </a:rPr>
              <a:t>GET</a:t>
            </a:r>
            <a:r>
              <a:rPr lang="zh-CN" altLang="en-US" sz="200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" name="矩形标注 3"/>
          <p:cNvSpPr/>
          <p:nvPr/>
        </p:nvSpPr>
        <p:spPr>
          <a:xfrm>
            <a:off x="5264150" y="2390775"/>
            <a:ext cx="7014845" cy="424180"/>
          </a:xfrm>
          <a:prstGeom prst="wedgeRectCallout">
            <a:avLst>
              <a:gd name="adj1" fmla="val -58447"/>
              <a:gd name="adj2" fmla="val 44179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>
                <a:solidFill>
                  <a:srgbClr val="000000"/>
                </a:solidFill>
              </a:rPr>
              <a:t>支持图像、视频、二进制文件传输，引入</a:t>
            </a:r>
            <a:r>
              <a:rPr lang="en-US" altLang="zh-CN" sz="2000">
                <a:solidFill>
                  <a:srgbClr val="000000"/>
                </a:solidFill>
              </a:rPr>
              <a:t>POST</a:t>
            </a:r>
            <a:r>
              <a:rPr lang="zh-CN" altLang="en-US" sz="200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5264150" y="3307715"/>
            <a:ext cx="7014845" cy="424180"/>
          </a:xfrm>
          <a:prstGeom prst="wedgeRectCallout">
            <a:avLst>
              <a:gd name="adj1" fmla="val -58447"/>
              <a:gd name="adj2" fmla="val 44179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olidFill>
                  <a:srgbClr val="000000"/>
                </a:solidFill>
                <a:sym typeface="+mn-ea"/>
              </a:rPr>
              <a:t>允许复用TCP连接</a:t>
            </a:r>
            <a:r>
              <a:rPr lang="zh-CN" sz="2000">
                <a:solidFill>
                  <a:srgbClr val="000000"/>
                </a:solidFill>
              </a:rPr>
              <a:t>，引入</a:t>
            </a:r>
            <a:r>
              <a:rPr lang="en-US" altLang="zh-CN" sz="2000">
                <a:solidFill>
                  <a:srgbClr val="000000"/>
                </a:solidFill>
              </a:rPr>
              <a:t>PUT</a:t>
            </a:r>
            <a:r>
              <a:rPr lang="zh-CN" altLang="en-US" sz="2000">
                <a:solidFill>
                  <a:srgbClr val="000000"/>
                </a:solidFill>
              </a:rPr>
              <a:t>、</a:t>
            </a:r>
            <a:r>
              <a:rPr lang="en-US" altLang="zh-CN" sz="2000">
                <a:solidFill>
                  <a:srgbClr val="000000"/>
                </a:solidFill>
              </a:rPr>
              <a:t>DEL</a:t>
            </a:r>
            <a:r>
              <a:rPr lang="zh-CN" altLang="en-US" sz="2000">
                <a:solidFill>
                  <a:srgbClr val="000000"/>
                </a:solidFill>
              </a:rPr>
              <a:t>、</a:t>
            </a:r>
            <a:r>
              <a:rPr lang="en-US" altLang="zh-CN" sz="2000">
                <a:solidFill>
                  <a:srgbClr val="000000"/>
                </a:solidFill>
              </a:rPr>
              <a:t>OPTIONS</a:t>
            </a:r>
            <a:r>
              <a:rPr lang="zh-CN" altLang="en-US" sz="200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5193665" y="5300345"/>
            <a:ext cx="7014845" cy="424180"/>
          </a:xfrm>
          <a:prstGeom prst="wedgeRectCallout">
            <a:avLst>
              <a:gd name="adj1" fmla="val -58447"/>
              <a:gd name="adj2" fmla="val 44179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>
                <a:solidFill>
                  <a:srgbClr val="000000"/>
                </a:solidFill>
                <a:sym typeface="+mn-ea"/>
              </a:rPr>
              <a:t>支持服务端推送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00">
        <p14:prism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4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自定义 1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92D050"/>
      </a:accent2>
      <a:accent3>
        <a:srgbClr val="00B0F0"/>
      </a:accent3>
      <a:accent4>
        <a:srgbClr val="92D050"/>
      </a:accent4>
      <a:accent5>
        <a:srgbClr val="00B0F0"/>
      </a:accent5>
      <a:accent6>
        <a:srgbClr val="92D050"/>
      </a:accent6>
      <a:hlink>
        <a:srgbClr val="00B0F0"/>
      </a:hlink>
      <a:folHlink>
        <a:srgbClr val="92D05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2371</Words>
  <Application>Microsoft Office PowerPoint</Application>
  <PresentationFormat>自定义</PresentationFormat>
  <Paragraphs>206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微软雅黑</vt:lpstr>
      <vt:lpstr>微软雅黑 Light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蓝绿简洁</dc:title>
  <dc:creator/>
  <cp:keywords>第一PPT模板网-WWW.1PPT.COM</cp:keywords>
  <cp:lastModifiedBy/>
  <cp:revision>39</cp:revision>
  <dcterms:created xsi:type="dcterms:W3CDTF">2016-10-31T12:46:00Z</dcterms:created>
  <dcterms:modified xsi:type="dcterms:W3CDTF">2020-07-03T06:00:28Z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