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342" r:id="rId6"/>
    <p:sldId id="378" r:id="rId7"/>
    <p:sldId id="382" r:id="rId8"/>
    <p:sldId id="386" r:id="rId9"/>
    <p:sldId id="385" r:id="rId10"/>
    <p:sldId id="387" r:id="rId11"/>
    <p:sldId id="389" r:id="rId12"/>
    <p:sldId id="337" r:id="rId13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brata Saha" initials="SS" lastIdx="4" clrIdx="0"/>
  <p:cmAuthor id="1" name="Sarkar, Rupankur (Cognizant)" initials="SR(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8CC"/>
    <a:srgbClr val="00823B"/>
    <a:srgbClr val="7F2F2D"/>
    <a:srgbClr val="009999"/>
    <a:srgbClr val="000099"/>
    <a:srgbClr val="006666"/>
    <a:srgbClr val="FFFF99"/>
    <a:srgbClr val="CCFF99"/>
    <a:srgbClr val="FFFFCC"/>
    <a:srgbClr val="72C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4671" autoAdjust="0"/>
  </p:normalViewPr>
  <p:slideViewPr>
    <p:cSldViewPr>
      <p:cViewPr varScale="1">
        <p:scale>
          <a:sx n="91" d="100"/>
          <a:sy n="91" d="100"/>
        </p:scale>
        <p:origin x="996" y="36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JH%20-%20Rerate\Rerate%20-%20Resour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[Rerate - Resources.xlsx]Pivot!PivotTable5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Resource Distribution -</a:t>
            </a:r>
            <a:r>
              <a:rPr lang="en-US" sz="1050" baseline="0" dirty="0"/>
              <a:t> Offshore + Onshore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255692700574591"/>
          <c:y val="0.36790123456790125"/>
          <c:w val="0.5979644605235156"/>
          <c:h val="0.5150617283950617"/>
        </c:manualLayout>
      </c:layout>
      <c:pie3DChart>
        <c:varyColors val="1"/>
        <c:ser>
          <c:idx val="0"/>
          <c:order val="0"/>
          <c:tx>
            <c:strRef>
              <c:f>Pivot!$C$7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CD-4B59-9E7F-45E262EBC5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CD-4B59-9E7F-45E262EBC5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FCD-4B59-9E7F-45E262EBC5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FCD-4B59-9E7F-45E262EBC5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FCD-4B59-9E7F-45E262EBC5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Pivot!$B$8:$B$13</c:f>
              <c:strCache>
                <c:ptCount val="5"/>
                <c:pt idx="0">
                  <c:v>A</c:v>
                </c:pt>
                <c:pt idx="1">
                  <c:v>M</c:v>
                </c:pt>
                <c:pt idx="2">
                  <c:v>PA</c:v>
                </c:pt>
                <c:pt idx="3">
                  <c:v>SA</c:v>
                </c:pt>
                <c:pt idx="4">
                  <c:v>SM</c:v>
                </c:pt>
              </c:strCache>
            </c:strRef>
          </c:cat>
          <c:val>
            <c:numRef>
              <c:f>Pivot!$C$8:$C$13</c:f>
              <c:numCache>
                <c:formatCode>General</c:formatCode>
                <c:ptCount val="5"/>
                <c:pt idx="0">
                  <c:v>20</c:v>
                </c:pt>
                <c:pt idx="1">
                  <c:v>5</c:v>
                </c:pt>
                <c:pt idx="2">
                  <c:v>7</c:v>
                </c:pt>
                <c:pt idx="3">
                  <c:v>10.75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CD-4B59-9E7F-45E262EBC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Categories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8A8B6-40A8-4C35-A4E9-F816FBDD0BBF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9AD0-353A-4D2C-93DF-B482F797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F1188-4FA5-4AEC-8207-EDE94A24E69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5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F1188-4FA5-4AEC-8207-EDE94A24E6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1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F1188-4FA5-4AEC-8207-EDE94A24E6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1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F1188-4FA5-4AEC-8207-EDE94A24E69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1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F1188-4FA5-4AEC-8207-EDE94A24E69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95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3540"/>
            <a:ext cx="9144000" cy="5151803"/>
          </a:xfrm>
          <a:prstGeom prst="rect">
            <a:avLst/>
          </a:prstGeom>
        </p:spPr>
      </p:pic>
      <p:pic>
        <p:nvPicPr>
          <p:cNvPr id="6" name="Picture 9" descr="Cognizant_36x84_04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8310" y="0"/>
            <a:ext cx="576262" cy="361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295401" y="850100"/>
            <a:ext cx="4183063" cy="167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prstClr val="black"/>
              </a:solidFill>
              <a:latin typeface="Trebuchet MS" charset="0"/>
              <a:ea typeface="ＭＳ Ｐゴシック" charset="-128"/>
            </a:endParaRPr>
          </a:p>
        </p:txBody>
      </p:sp>
      <p:pic>
        <p:nvPicPr>
          <p:cNvPr id="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968" y="3766472"/>
            <a:ext cx="3393642" cy="124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1295400" y="2650402"/>
            <a:ext cx="6553200" cy="1067788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3E9AC0"/>
                </a:solidFill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cxnSp>
        <p:nvCxnSpPr>
          <p:cNvPr id="15" name="Straight Connector 9"/>
          <p:cNvCxnSpPr>
            <a:cxnSpLocks noChangeShapeType="1"/>
          </p:cNvCxnSpPr>
          <p:nvPr userDrawn="1"/>
        </p:nvCxnSpPr>
        <p:spPr bwMode="auto">
          <a:xfrm>
            <a:off x="395904" y="3718190"/>
            <a:ext cx="832104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0" name="TextBox 19"/>
          <p:cNvSpPr txBox="1"/>
          <p:nvPr userDrawn="1"/>
        </p:nvSpPr>
        <p:spPr>
          <a:xfrm>
            <a:off x="7162800" y="482846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www.cognizant.com</a:t>
            </a:r>
          </a:p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</a:t>
            </a:r>
            <a:r>
              <a:rPr 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2015 </a:t>
            </a: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231931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grayscl/>
            <a:lum bright="-10000" contrast="20000"/>
          </a:blip>
          <a:srcRect/>
          <a:stretch>
            <a:fillRect/>
          </a:stretch>
        </p:blipFill>
        <p:spPr bwMode="auto">
          <a:xfrm>
            <a:off x="-6350" y="0"/>
            <a:ext cx="9156700" cy="479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98731" y="4637433"/>
            <a:ext cx="1691641" cy="62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9"/>
          <p:cNvCxnSpPr>
            <a:cxnSpLocks noChangeShapeType="1"/>
          </p:cNvCxnSpPr>
          <p:nvPr userDrawn="1"/>
        </p:nvCxnSpPr>
        <p:spPr bwMode="auto">
          <a:xfrm>
            <a:off x="152400" y="430280"/>
            <a:ext cx="8763000" cy="159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3187"/>
            <a:ext cx="8763000" cy="428683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>
          <a:xfrm>
            <a:off x="152400" y="540921"/>
            <a:ext cx="8763000" cy="409651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400">
                <a:latin typeface="Trebuchet MS"/>
                <a:cs typeface="Trebuchet MS"/>
              </a:defRPr>
            </a:lvl1pPr>
            <a:lvl2pPr algn="l">
              <a:defRPr sz="2400">
                <a:latin typeface="Trebuchet MS"/>
                <a:cs typeface="Trebuchet MS"/>
              </a:defRPr>
            </a:lvl2pPr>
            <a:lvl3pPr algn="l">
              <a:defRPr sz="2000">
                <a:latin typeface="Trebuchet MS"/>
                <a:cs typeface="Trebuchet MS"/>
              </a:defRPr>
            </a:lvl3pPr>
            <a:lvl4pPr algn="l">
              <a:defRPr>
                <a:latin typeface="Trebuchet MS"/>
                <a:cs typeface="Trebuchet MS"/>
              </a:defRPr>
            </a:lvl4pPr>
            <a:lvl5pPr algn="l">
              <a:defRPr>
                <a:latin typeface="Trebuchet MS"/>
                <a:cs typeface="Trebuchet MS"/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93150" y="4790745"/>
            <a:ext cx="457200" cy="304312"/>
          </a:xfrm>
        </p:spPr>
        <p:txBody>
          <a:bodyPr/>
          <a:lstStyle>
            <a:lvl1pPr algn="ctr">
              <a:defRPr sz="1000" b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9C62EF7-2E11-4F38-B2DA-B40E021221D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" y="4995054"/>
            <a:ext cx="9158288" cy="156387"/>
            <a:chOff x="0" y="4990433"/>
            <a:chExt cx="9158288" cy="15624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5062538"/>
              <a:ext cx="1843088" cy="84137"/>
            </a:xfrm>
            <a:prstGeom prst="rect">
              <a:avLst/>
            </a:prstGeom>
            <a:solidFill>
              <a:srgbClr val="F68E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28800" y="5062538"/>
              <a:ext cx="1843088" cy="841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57600" y="5062538"/>
              <a:ext cx="1843088" cy="84137"/>
            </a:xfrm>
            <a:prstGeom prst="rect">
              <a:avLst/>
            </a:prstGeom>
            <a:solidFill>
              <a:srgbClr val="2E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486400" y="5062538"/>
              <a:ext cx="1843088" cy="841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15200" y="5062538"/>
              <a:ext cx="1843088" cy="84137"/>
            </a:xfrm>
            <a:prstGeom prst="rect">
              <a:avLst/>
            </a:prstGeom>
            <a:solidFill>
              <a:srgbClr val="C8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>
              <a:off x="1371600" y="4991566"/>
              <a:ext cx="381000" cy="76200"/>
            </a:xfrm>
            <a:prstGeom prst="triangle">
              <a:avLst/>
            </a:prstGeom>
            <a:solidFill>
              <a:srgbClr val="F68E38"/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5029200" y="4990433"/>
              <a:ext cx="381000" cy="76200"/>
            </a:xfrm>
            <a:prstGeom prst="triangle">
              <a:avLst/>
            </a:prstGeom>
            <a:solidFill>
              <a:srgbClr val="2ECCC8"/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Isosceles Triangle 19"/>
            <p:cNvSpPr/>
            <p:nvPr userDrawn="1"/>
          </p:nvSpPr>
          <p:spPr>
            <a:xfrm>
              <a:off x="3200400" y="4992202"/>
              <a:ext cx="381000" cy="762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Isosceles Triangle 20"/>
            <p:cNvSpPr/>
            <p:nvPr userDrawn="1"/>
          </p:nvSpPr>
          <p:spPr>
            <a:xfrm>
              <a:off x="6858000" y="4995520"/>
              <a:ext cx="381000" cy="762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Isosceles Triangle 21"/>
            <p:cNvSpPr/>
            <p:nvPr userDrawn="1"/>
          </p:nvSpPr>
          <p:spPr>
            <a:xfrm>
              <a:off x="8642499" y="4992202"/>
              <a:ext cx="381000" cy="76200"/>
            </a:xfrm>
            <a:prstGeom prst="triangle">
              <a:avLst/>
            </a:prstGeom>
            <a:solidFill>
              <a:srgbClr val="C86EC8"/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371601" y="4830807"/>
            <a:ext cx="647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2015, Cognizant Technology Solutions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3540"/>
            <a:ext cx="9144000" cy="5151803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295401" y="850100"/>
            <a:ext cx="4183063" cy="167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prstClr val="black"/>
              </a:solidFill>
              <a:latin typeface="Trebuchet MS" charset="0"/>
              <a:ea typeface="ＭＳ Ｐゴシック" charset="-128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0" y="1887697"/>
            <a:ext cx="6553200" cy="1067788"/>
          </a:xfrm>
          <a:solidFill>
            <a:schemeClr val="tx1">
              <a:lumMod val="50000"/>
              <a:lumOff val="50000"/>
              <a:alpha val="65000"/>
            </a:schemeClr>
          </a:solidFill>
        </p:spPr>
        <p:txBody>
          <a:bodyPr anchor="ctr"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" y="4995054"/>
            <a:ext cx="9158288" cy="156387"/>
            <a:chOff x="0" y="4990433"/>
            <a:chExt cx="9158288" cy="15624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5062538"/>
              <a:ext cx="1843088" cy="84137"/>
            </a:xfrm>
            <a:prstGeom prst="rect">
              <a:avLst/>
            </a:prstGeom>
            <a:solidFill>
              <a:srgbClr val="F68E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828800" y="5062538"/>
              <a:ext cx="1843088" cy="841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657600" y="5062538"/>
              <a:ext cx="1843088" cy="84137"/>
            </a:xfrm>
            <a:prstGeom prst="rect">
              <a:avLst/>
            </a:prstGeom>
            <a:solidFill>
              <a:srgbClr val="2E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5486400" y="5062538"/>
              <a:ext cx="1843088" cy="841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7315200" y="5062538"/>
              <a:ext cx="1843088" cy="84137"/>
            </a:xfrm>
            <a:prstGeom prst="rect">
              <a:avLst/>
            </a:prstGeom>
            <a:solidFill>
              <a:srgbClr val="C8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Isosceles Triangle 30"/>
            <p:cNvSpPr/>
            <p:nvPr userDrawn="1"/>
          </p:nvSpPr>
          <p:spPr>
            <a:xfrm>
              <a:off x="1371600" y="4991566"/>
              <a:ext cx="381000" cy="76200"/>
            </a:xfrm>
            <a:prstGeom prst="triangle">
              <a:avLst/>
            </a:prstGeom>
            <a:solidFill>
              <a:srgbClr val="F68E38"/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Isosceles Triangle 31"/>
            <p:cNvSpPr/>
            <p:nvPr userDrawn="1"/>
          </p:nvSpPr>
          <p:spPr>
            <a:xfrm>
              <a:off x="5029200" y="4990433"/>
              <a:ext cx="381000" cy="76200"/>
            </a:xfrm>
            <a:prstGeom prst="triangle">
              <a:avLst/>
            </a:prstGeom>
            <a:solidFill>
              <a:srgbClr val="2ECCC8"/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Isosceles Triangle 32"/>
            <p:cNvSpPr/>
            <p:nvPr userDrawn="1"/>
          </p:nvSpPr>
          <p:spPr>
            <a:xfrm>
              <a:off x="3200400" y="4992202"/>
              <a:ext cx="381000" cy="762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Isosceles Triangle 33"/>
            <p:cNvSpPr/>
            <p:nvPr userDrawn="1"/>
          </p:nvSpPr>
          <p:spPr>
            <a:xfrm>
              <a:off x="6858000" y="4995520"/>
              <a:ext cx="381000" cy="762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Isosceles Triangle 34"/>
            <p:cNvSpPr/>
            <p:nvPr userDrawn="1"/>
          </p:nvSpPr>
          <p:spPr>
            <a:xfrm>
              <a:off x="8642499" y="4992202"/>
              <a:ext cx="381000" cy="76200"/>
            </a:xfrm>
            <a:prstGeom prst="triangle">
              <a:avLst/>
            </a:prstGeom>
            <a:solidFill>
              <a:srgbClr val="C86EC8"/>
            </a:solidFill>
            <a:ln>
              <a:noFill/>
            </a:ln>
            <a:effectLst>
              <a:innerShdw blurRad="38100" dist="25400" dir="16200000">
                <a:prstClr val="black">
                  <a:alpha val="15000"/>
                </a:prstClr>
              </a:innerShdw>
              <a:reflection endPos="1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1371601" y="4830807"/>
            <a:ext cx="647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2015, Cognizant Technology Solutions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209744"/>
            <a:ext cx="1828800" cy="671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17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566"/>
            <a:ext cx="8229600" cy="85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1262"/>
            <a:ext cx="8229600" cy="339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7"/>
            <a:ext cx="2133600" cy="27489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2443DA0-467F-4A1C-ADFF-060DFED9FD90}" type="datetime1">
              <a:rPr lang="en-US" smtClean="0">
                <a:ea typeface="ＭＳ Ｐゴシック" charset="-128"/>
              </a:rPr>
              <a:t>3/21/2018</a:t>
            </a:fld>
            <a:endParaRPr lang="en-US" dirty="0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7"/>
            <a:ext cx="2895600" cy="274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7"/>
            <a:ext cx="2133600" cy="27489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5ADCC4C-10DD-4D64-8EFA-85E30517BC01}" type="slidenum">
              <a:rPr lang="en-US" smtClean="0"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736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1533644"/>
            <a:ext cx="2723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LTC – One Click Care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225867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Web, Teamsite, AEM and COIN– PMR Deck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06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62EF7-2E11-4F38-B2DA-B40E021221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ktangel 7"/>
          <p:cNvSpPr>
            <a:spLocks noChangeArrowheads="1"/>
          </p:cNvSpPr>
          <p:nvPr/>
        </p:nvSpPr>
        <p:spPr bwMode="auto">
          <a:xfrm>
            <a:off x="685800" y="950758"/>
            <a:ext cx="495300" cy="342900"/>
          </a:xfrm>
          <a:prstGeom prst="rect">
            <a:avLst/>
          </a:prstGeom>
          <a:solidFill>
            <a:srgbClr val="0033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400" b="1" kern="0" noProof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9" name="Tekstboks 46"/>
          <p:cNvSpPr txBox="1">
            <a:spLocks noChangeArrowheads="1"/>
          </p:cNvSpPr>
          <p:nvPr/>
        </p:nvSpPr>
        <p:spPr bwMode="auto">
          <a:xfrm>
            <a:off x="1181100" y="1422731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kern="0" dirty="0">
                <a:solidFill>
                  <a:srgbClr val="FFFFFF"/>
                </a:solidFill>
              </a:rPr>
              <a:t>This is an example text. Go ahead and replace it</a:t>
            </a:r>
            <a:endParaRPr lang="da-DK" sz="1100" b="1" kern="0" dirty="0">
              <a:solidFill>
                <a:srgbClr val="FFFFFF"/>
              </a:solidFill>
            </a:endParaRPr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685800" y="1406850"/>
            <a:ext cx="495300" cy="355204"/>
          </a:xfrm>
          <a:prstGeom prst="rect">
            <a:avLst/>
          </a:prstGeom>
          <a:solidFill>
            <a:srgbClr val="0033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400" b="1" kern="0" noProof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4" name="Tekstboks 59"/>
          <p:cNvSpPr txBox="1">
            <a:spLocks noChangeArrowheads="1"/>
          </p:cNvSpPr>
          <p:nvPr/>
        </p:nvSpPr>
        <p:spPr bwMode="auto">
          <a:xfrm>
            <a:off x="685800" y="988858"/>
            <a:ext cx="46334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indent="-342900" algn="ctr">
              <a:defRPr sz="1400" b="1" kern="0">
                <a:solidFill>
                  <a:prstClr val="white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r>
              <a:rPr lang="da-DK" noProof="1"/>
              <a:t>1</a:t>
            </a:r>
          </a:p>
        </p:txBody>
      </p:sp>
      <p:sp>
        <p:nvSpPr>
          <p:cNvPr id="15" name="Rektangel 33"/>
          <p:cNvSpPr>
            <a:spLocks noChangeArrowheads="1"/>
          </p:cNvSpPr>
          <p:nvPr/>
        </p:nvSpPr>
        <p:spPr bwMode="auto">
          <a:xfrm>
            <a:off x="1181100" y="1345805"/>
            <a:ext cx="4000500" cy="352425"/>
          </a:xfrm>
          <a:prstGeom prst="rect">
            <a:avLst/>
          </a:prstGeom>
          <a:gradFill rotWithShape="1">
            <a:gsLst>
              <a:gs pos="0">
                <a:srgbClr val="D7D8D9"/>
              </a:gs>
              <a:gs pos="100000">
                <a:sysClr val="window" lastClr="FFFFFF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b="1" kern="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6" name="Tekstboks 49"/>
          <p:cNvSpPr txBox="1">
            <a:spLocks noChangeArrowheads="1"/>
          </p:cNvSpPr>
          <p:nvPr/>
        </p:nvSpPr>
        <p:spPr bwMode="auto">
          <a:xfrm>
            <a:off x="1181100" y="1379351"/>
            <a:ext cx="4000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rgbClr val="171717"/>
                </a:solidFill>
              </a:rPr>
              <a:t>Overall Project </a:t>
            </a:r>
            <a:r>
              <a:rPr lang="en-US" sz="1400" b="1" kern="0" dirty="0" smtClean="0">
                <a:solidFill>
                  <a:srgbClr val="171717"/>
                </a:solidFill>
              </a:rPr>
              <a:t>Health</a:t>
            </a:r>
            <a:endParaRPr lang="da-DK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Rektangel 40"/>
          <p:cNvSpPr>
            <a:spLocks noChangeArrowheads="1"/>
          </p:cNvSpPr>
          <p:nvPr/>
        </p:nvSpPr>
        <p:spPr bwMode="auto">
          <a:xfrm>
            <a:off x="5638800" y="542131"/>
            <a:ext cx="2946400" cy="294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ysClr val="window" lastClr="FFFFFF">
                  <a:lumMod val="65000"/>
                  <a:shade val="67500"/>
                  <a:satMod val="115000"/>
                </a:sysClr>
              </a:gs>
              <a:gs pos="100000">
                <a:srgbClr val="4F81BD">
                  <a:lumMod val="2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818188" y="694531"/>
            <a:ext cx="2590800" cy="2619375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9" name="Tekstboks 46"/>
          <p:cNvSpPr txBox="1">
            <a:spLocks noChangeArrowheads="1"/>
          </p:cNvSpPr>
          <p:nvPr/>
        </p:nvSpPr>
        <p:spPr bwMode="auto">
          <a:xfrm>
            <a:off x="1181100" y="1816209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kern="0" dirty="0">
                <a:solidFill>
                  <a:srgbClr val="FFFFFF"/>
                </a:solidFill>
              </a:rPr>
              <a:t>This is an example text. Go ahead and replace it</a:t>
            </a:r>
            <a:endParaRPr lang="da-DK" sz="1100" b="1" kern="0" dirty="0">
              <a:solidFill>
                <a:srgbClr val="FFFFFF"/>
              </a:solidFill>
            </a:endParaRPr>
          </a:p>
        </p:txBody>
      </p:sp>
      <p:sp>
        <p:nvSpPr>
          <p:cNvPr id="20" name="Rektangel 33"/>
          <p:cNvSpPr>
            <a:spLocks noChangeArrowheads="1"/>
          </p:cNvSpPr>
          <p:nvPr/>
        </p:nvSpPr>
        <p:spPr bwMode="auto">
          <a:xfrm>
            <a:off x="1181100" y="1786908"/>
            <a:ext cx="4000500" cy="352425"/>
          </a:xfrm>
          <a:prstGeom prst="rect">
            <a:avLst/>
          </a:prstGeom>
          <a:gradFill rotWithShape="1">
            <a:gsLst>
              <a:gs pos="0">
                <a:srgbClr val="D7D8D9"/>
              </a:gs>
              <a:gs pos="100000">
                <a:sysClr val="window" lastClr="FFFFFF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b="1" kern="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" name="Tekstboks 49"/>
          <p:cNvSpPr txBox="1">
            <a:spLocks noChangeArrowheads="1"/>
          </p:cNvSpPr>
          <p:nvPr/>
        </p:nvSpPr>
        <p:spPr bwMode="auto">
          <a:xfrm>
            <a:off x="1181100" y="1801196"/>
            <a:ext cx="4000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rgbClr val="171717"/>
                </a:solidFill>
              </a:rPr>
              <a:t>Key Risks / Issues</a:t>
            </a:r>
            <a:endParaRPr lang="da-DK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ktangel 7"/>
          <p:cNvSpPr>
            <a:spLocks noChangeArrowheads="1"/>
          </p:cNvSpPr>
          <p:nvPr/>
        </p:nvSpPr>
        <p:spPr bwMode="auto">
          <a:xfrm>
            <a:off x="685800" y="1378213"/>
            <a:ext cx="495300" cy="342900"/>
          </a:xfrm>
          <a:prstGeom prst="rect">
            <a:avLst/>
          </a:prstGeom>
          <a:solidFill>
            <a:srgbClr val="0033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400" b="1" kern="0" noProof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3" name="Tekstboks 59"/>
          <p:cNvSpPr txBox="1">
            <a:spLocks noChangeArrowheads="1"/>
          </p:cNvSpPr>
          <p:nvPr/>
        </p:nvSpPr>
        <p:spPr bwMode="auto">
          <a:xfrm>
            <a:off x="685800" y="1392438"/>
            <a:ext cx="46334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da-DK" sz="1400" b="1" kern="0" noProof="1">
                <a:solidFill>
                  <a:prstClr val="white"/>
                </a:solidFill>
                <a:latin typeface="Arial" pitchFamily="34" charset="0"/>
                <a:ea typeface="ＭＳ Ｐゴシック" pitchFamily="-97" charset="-128"/>
              </a:rPr>
              <a:t>2</a:t>
            </a:r>
          </a:p>
        </p:txBody>
      </p:sp>
      <p:sp>
        <p:nvSpPr>
          <p:cNvPr id="24" name="Rektangel 7"/>
          <p:cNvSpPr>
            <a:spLocks noChangeArrowheads="1"/>
          </p:cNvSpPr>
          <p:nvPr/>
        </p:nvSpPr>
        <p:spPr bwMode="auto">
          <a:xfrm>
            <a:off x="685800" y="2228101"/>
            <a:ext cx="495300" cy="342900"/>
          </a:xfrm>
          <a:prstGeom prst="rect">
            <a:avLst/>
          </a:prstGeom>
          <a:solidFill>
            <a:srgbClr val="0033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a-DK" sz="1400" b="1" kern="0" noProof="1">
                <a:solidFill>
                  <a:prstClr val="white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5" name="Rektangel 30"/>
          <p:cNvSpPr>
            <a:spLocks noChangeArrowheads="1"/>
          </p:cNvSpPr>
          <p:nvPr/>
        </p:nvSpPr>
        <p:spPr bwMode="auto">
          <a:xfrm>
            <a:off x="1181100" y="2184998"/>
            <a:ext cx="4000500" cy="354013"/>
          </a:xfrm>
          <a:prstGeom prst="rect">
            <a:avLst/>
          </a:prstGeom>
          <a:gradFill rotWithShape="1">
            <a:gsLst>
              <a:gs pos="0">
                <a:srgbClr val="D7D8D9"/>
              </a:gs>
              <a:gs pos="100000">
                <a:sysClr val="window" lastClr="FFFFFF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400" b="1" kern="0" dirty="0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26" name="Tekstboks 44"/>
          <p:cNvSpPr txBox="1">
            <a:spLocks noChangeArrowheads="1"/>
          </p:cNvSpPr>
          <p:nvPr/>
        </p:nvSpPr>
        <p:spPr bwMode="auto">
          <a:xfrm>
            <a:off x="1181100" y="2224686"/>
            <a:ext cx="4000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171717"/>
                </a:solidFill>
              </a:rPr>
              <a:t>Financials &amp; Resources</a:t>
            </a:r>
            <a:endParaRPr lang="da-DK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Tekstboks 46"/>
          <p:cNvSpPr txBox="1">
            <a:spLocks noChangeArrowheads="1"/>
          </p:cNvSpPr>
          <p:nvPr/>
        </p:nvSpPr>
        <p:spPr bwMode="auto">
          <a:xfrm>
            <a:off x="1181100" y="2700074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kern="0" dirty="0">
                <a:solidFill>
                  <a:srgbClr val="FFFFFF"/>
                </a:solidFill>
              </a:rPr>
              <a:t>This is an example text. Go ahead and replace it</a:t>
            </a:r>
            <a:endParaRPr lang="da-DK" sz="1100" b="1" kern="0" dirty="0">
              <a:solidFill>
                <a:srgbClr val="FFFFFF"/>
              </a:solidFill>
            </a:endParaRPr>
          </a:p>
        </p:txBody>
      </p:sp>
      <p:sp>
        <p:nvSpPr>
          <p:cNvPr id="28" name="Rektangel 7"/>
          <p:cNvSpPr>
            <a:spLocks noChangeArrowheads="1"/>
          </p:cNvSpPr>
          <p:nvPr/>
        </p:nvSpPr>
        <p:spPr bwMode="auto">
          <a:xfrm>
            <a:off x="685800" y="1791538"/>
            <a:ext cx="495300" cy="353568"/>
          </a:xfrm>
          <a:prstGeom prst="rect">
            <a:avLst/>
          </a:prstGeom>
          <a:solidFill>
            <a:srgbClr val="0033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400" b="1" kern="0" noProof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9" name="Tekstboks 54"/>
          <p:cNvSpPr txBox="1">
            <a:spLocks noChangeArrowheads="1"/>
          </p:cNvSpPr>
          <p:nvPr/>
        </p:nvSpPr>
        <p:spPr bwMode="auto">
          <a:xfrm>
            <a:off x="685800" y="1841699"/>
            <a:ext cx="463344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da-DK" sz="1400" b="1" kern="0" noProof="1">
                <a:solidFill>
                  <a:prstClr val="white"/>
                </a:solidFill>
                <a:latin typeface="Arial" pitchFamily="34" charset="0"/>
                <a:ea typeface="ＭＳ Ｐゴシック" pitchFamily="-97" charset="-128"/>
              </a:rPr>
              <a:t>3</a:t>
            </a:r>
          </a:p>
        </p:txBody>
      </p:sp>
      <p:sp>
        <p:nvSpPr>
          <p:cNvPr id="31" name="Rektangel 33"/>
          <p:cNvSpPr>
            <a:spLocks noChangeArrowheads="1"/>
          </p:cNvSpPr>
          <p:nvPr/>
        </p:nvSpPr>
        <p:spPr bwMode="auto">
          <a:xfrm>
            <a:off x="1181100" y="2623148"/>
            <a:ext cx="4000500" cy="352425"/>
          </a:xfrm>
          <a:prstGeom prst="rect">
            <a:avLst/>
          </a:prstGeom>
          <a:gradFill rotWithShape="1">
            <a:gsLst>
              <a:gs pos="0">
                <a:srgbClr val="D7D8D9"/>
              </a:gs>
              <a:gs pos="100000">
                <a:sysClr val="window" lastClr="FFFFFF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b="1" kern="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Tekstboks 49"/>
          <p:cNvSpPr txBox="1">
            <a:spLocks noChangeArrowheads="1"/>
          </p:cNvSpPr>
          <p:nvPr/>
        </p:nvSpPr>
        <p:spPr bwMode="auto">
          <a:xfrm>
            <a:off x="1181100" y="2656694"/>
            <a:ext cx="4000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171717"/>
                </a:solidFill>
              </a:rPr>
              <a:t>Operational Metrics</a:t>
            </a:r>
            <a:endParaRPr lang="da-DK" sz="1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Rektangel 7"/>
          <p:cNvSpPr>
            <a:spLocks noChangeArrowheads="1"/>
          </p:cNvSpPr>
          <p:nvPr/>
        </p:nvSpPr>
        <p:spPr bwMode="auto">
          <a:xfrm>
            <a:off x="685816" y="2628260"/>
            <a:ext cx="495300" cy="342900"/>
          </a:xfrm>
          <a:prstGeom prst="rect">
            <a:avLst/>
          </a:prstGeom>
          <a:solidFill>
            <a:srgbClr val="0033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400" b="1" kern="0" noProof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4" name="Tekstboks 59"/>
          <p:cNvSpPr txBox="1">
            <a:spLocks noChangeArrowheads="1"/>
          </p:cNvSpPr>
          <p:nvPr/>
        </p:nvSpPr>
        <p:spPr bwMode="auto">
          <a:xfrm>
            <a:off x="685816" y="2642485"/>
            <a:ext cx="46334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da-DK" sz="1400" b="1" kern="0" noProof="1">
                <a:solidFill>
                  <a:prstClr val="white"/>
                </a:solidFill>
                <a:latin typeface="Arial" pitchFamily="34" charset="0"/>
                <a:ea typeface="ＭＳ Ｐゴシック" pitchFamily="-97" charset="-128"/>
              </a:rPr>
              <a:t>5</a:t>
            </a:r>
          </a:p>
        </p:txBody>
      </p:sp>
      <p:sp>
        <p:nvSpPr>
          <p:cNvPr id="35" name="Tekstboks 46"/>
          <p:cNvSpPr txBox="1">
            <a:spLocks noChangeArrowheads="1"/>
          </p:cNvSpPr>
          <p:nvPr/>
        </p:nvSpPr>
        <p:spPr bwMode="auto">
          <a:xfrm>
            <a:off x="1181100" y="3061764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kern="0" dirty="0">
                <a:solidFill>
                  <a:srgbClr val="FFFFFF"/>
                </a:solidFill>
              </a:rPr>
              <a:t>This is an example text. Go ahead and replace it</a:t>
            </a:r>
            <a:endParaRPr lang="da-DK" sz="1100" b="1" kern="0" dirty="0">
              <a:solidFill>
                <a:srgbClr val="FFFFFF"/>
              </a:solidFill>
            </a:endParaRPr>
          </a:p>
        </p:txBody>
      </p:sp>
      <p:sp>
        <p:nvSpPr>
          <p:cNvPr id="36" name="Rektangel 33"/>
          <p:cNvSpPr>
            <a:spLocks noChangeArrowheads="1"/>
          </p:cNvSpPr>
          <p:nvPr/>
        </p:nvSpPr>
        <p:spPr bwMode="auto">
          <a:xfrm>
            <a:off x="1149144" y="3014171"/>
            <a:ext cx="4000500" cy="352425"/>
          </a:xfrm>
          <a:prstGeom prst="rect">
            <a:avLst/>
          </a:prstGeom>
          <a:gradFill rotWithShape="1">
            <a:gsLst>
              <a:gs pos="0">
                <a:srgbClr val="D7D8D9"/>
              </a:gs>
              <a:gs pos="100000">
                <a:sysClr val="window" lastClr="FFFFFF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da-DK" sz="1200" b="1" kern="0" dirty="0">
                <a:latin typeface="Arial" pitchFamily="34" charset="0"/>
                <a:ea typeface="ＭＳ Ｐゴシック" pitchFamily="-97" charset="-128"/>
              </a:rPr>
              <a:t>Key Highlights</a:t>
            </a:r>
          </a:p>
        </p:txBody>
      </p:sp>
      <p:sp>
        <p:nvSpPr>
          <p:cNvPr id="38" name="Tekstboks 46"/>
          <p:cNvSpPr txBox="1">
            <a:spLocks noChangeArrowheads="1"/>
          </p:cNvSpPr>
          <p:nvPr/>
        </p:nvSpPr>
        <p:spPr bwMode="auto">
          <a:xfrm>
            <a:off x="1181100" y="3441594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kern="0" dirty="0">
                <a:solidFill>
                  <a:srgbClr val="FFFFFF"/>
                </a:solidFill>
              </a:rPr>
              <a:t>This is an example text. Go ahead and replace it</a:t>
            </a:r>
            <a:endParaRPr lang="da-DK" sz="1100" b="1" kern="0" dirty="0">
              <a:solidFill>
                <a:srgbClr val="FFFFFF"/>
              </a:solidFill>
            </a:endParaRPr>
          </a:p>
        </p:txBody>
      </p:sp>
      <p:sp>
        <p:nvSpPr>
          <p:cNvPr id="39" name="Rektangel 33"/>
          <p:cNvSpPr>
            <a:spLocks noChangeArrowheads="1"/>
          </p:cNvSpPr>
          <p:nvPr/>
        </p:nvSpPr>
        <p:spPr bwMode="auto">
          <a:xfrm>
            <a:off x="1181100" y="3444938"/>
            <a:ext cx="4000500" cy="352425"/>
          </a:xfrm>
          <a:prstGeom prst="rect">
            <a:avLst/>
          </a:prstGeom>
          <a:gradFill rotWithShape="1">
            <a:gsLst>
              <a:gs pos="0">
                <a:srgbClr val="D7D8D9"/>
              </a:gs>
              <a:gs pos="100000">
                <a:sysClr val="window" lastClr="FFFFFF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200" b="1" kern="0" dirty="0">
                <a:latin typeface="Arial" pitchFamily="34" charset="0"/>
                <a:ea typeface="ＭＳ Ｐゴシック" pitchFamily="-97" charset="-128"/>
              </a:rPr>
              <a:t>Best Practices</a:t>
            </a:r>
            <a:r>
              <a:rPr lang="da-DK" sz="1200" b="1" kern="0" dirty="0">
                <a:latin typeface="Arial" pitchFamily="34" charset="0"/>
                <a:ea typeface="ＭＳ Ｐゴシック" pitchFamily="-97" charset="-128"/>
              </a:rPr>
              <a:t> and </a:t>
            </a:r>
            <a:r>
              <a:rPr lang="da-DK" sz="1200" b="1" kern="0" dirty="0" smtClean="0">
                <a:latin typeface="Arial" pitchFamily="34" charset="0"/>
                <a:ea typeface="ＭＳ Ｐゴシック" pitchFamily="-97" charset="-128"/>
              </a:rPr>
              <a:t>Value Add</a:t>
            </a:r>
            <a:endParaRPr lang="da-DK" sz="1200" b="1" kern="0" dirty="0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1" name="Rektangel 7"/>
          <p:cNvSpPr>
            <a:spLocks noChangeArrowheads="1"/>
          </p:cNvSpPr>
          <p:nvPr/>
        </p:nvSpPr>
        <p:spPr bwMode="auto">
          <a:xfrm>
            <a:off x="685800" y="3044542"/>
            <a:ext cx="495300" cy="342900"/>
          </a:xfrm>
          <a:prstGeom prst="rect">
            <a:avLst/>
          </a:prstGeom>
          <a:solidFill>
            <a:srgbClr val="0033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a-DK" sz="1400" b="1" kern="0" noProof="1">
                <a:solidFill>
                  <a:prstClr val="white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6" name="Rektangel 7"/>
          <p:cNvSpPr>
            <a:spLocks noChangeArrowheads="1"/>
          </p:cNvSpPr>
          <p:nvPr/>
        </p:nvSpPr>
        <p:spPr bwMode="auto">
          <a:xfrm>
            <a:off x="685800" y="3425542"/>
            <a:ext cx="495300" cy="342900"/>
          </a:xfrm>
          <a:prstGeom prst="rect">
            <a:avLst/>
          </a:prstGeom>
          <a:solidFill>
            <a:srgbClr val="0033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400" b="1" kern="0" noProof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7" name="Tekstboks 59"/>
          <p:cNvSpPr txBox="1">
            <a:spLocks noChangeArrowheads="1"/>
          </p:cNvSpPr>
          <p:nvPr/>
        </p:nvSpPr>
        <p:spPr bwMode="auto">
          <a:xfrm>
            <a:off x="685800" y="3483036"/>
            <a:ext cx="495300" cy="36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>
              <a:defRPr/>
            </a:pPr>
            <a:r>
              <a:rPr lang="da-DK" sz="1400" b="1" kern="0" noProof="1">
                <a:solidFill>
                  <a:prstClr val="white"/>
                </a:solidFill>
                <a:latin typeface="Arial" pitchFamily="34" charset="0"/>
                <a:ea typeface="ＭＳ Ｐゴシック" pitchFamily="-97" charset="-128"/>
              </a:rPr>
              <a:t>7</a:t>
            </a:r>
          </a:p>
        </p:txBody>
      </p:sp>
      <p:sp>
        <p:nvSpPr>
          <p:cNvPr id="48" name="Tekstboks 46"/>
          <p:cNvSpPr txBox="1">
            <a:spLocks noChangeArrowheads="1"/>
          </p:cNvSpPr>
          <p:nvPr/>
        </p:nvSpPr>
        <p:spPr bwMode="auto">
          <a:xfrm>
            <a:off x="1181100" y="967084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kern="0" dirty="0">
                <a:solidFill>
                  <a:srgbClr val="FFFFFF"/>
                </a:solidFill>
              </a:rPr>
              <a:t>This is an example text. Go ahead and replace it</a:t>
            </a:r>
            <a:endParaRPr lang="da-DK" sz="1100" b="1" kern="0" dirty="0">
              <a:solidFill>
                <a:srgbClr val="FFFFFF"/>
              </a:solidFill>
            </a:endParaRPr>
          </a:p>
        </p:txBody>
      </p:sp>
      <p:sp>
        <p:nvSpPr>
          <p:cNvPr id="49" name="Rektangel 33"/>
          <p:cNvSpPr>
            <a:spLocks noChangeArrowheads="1"/>
          </p:cNvSpPr>
          <p:nvPr/>
        </p:nvSpPr>
        <p:spPr bwMode="auto">
          <a:xfrm>
            <a:off x="1181100" y="937783"/>
            <a:ext cx="4000500" cy="352425"/>
          </a:xfrm>
          <a:prstGeom prst="rect">
            <a:avLst/>
          </a:prstGeom>
          <a:gradFill rotWithShape="1">
            <a:gsLst>
              <a:gs pos="0">
                <a:srgbClr val="D7D8D9"/>
              </a:gs>
              <a:gs pos="100000">
                <a:sysClr val="window" lastClr="FFFFFF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b="1" kern="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0" name="Tekstboks 49"/>
          <p:cNvSpPr txBox="1">
            <a:spLocks noChangeArrowheads="1"/>
          </p:cNvSpPr>
          <p:nvPr/>
        </p:nvSpPr>
        <p:spPr bwMode="auto">
          <a:xfrm>
            <a:off x="1181100" y="952071"/>
            <a:ext cx="4000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171717"/>
                </a:solidFill>
              </a:rPr>
              <a:t>Program Snapshot</a:t>
            </a:r>
            <a:endParaRPr lang="da-DK" sz="14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2421" y="53851"/>
            <a:ext cx="40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Delivery Health Dashboard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72102"/>
              </p:ext>
            </p:extLst>
          </p:nvPr>
        </p:nvGraphicFramePr>
        <p:xfrm>
          <a:off x="762000" y="436480"/>
          <a:ext cx="8200685" cy="904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ctr" defTabSz="457200" rtl="0" eaLnBrk="1" fontAlgn="ctr" latinLnBrk="0" hangingPunct="1"/>
                      <a:r>
                        <a:rPr lang="en-US" sz="105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05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1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fontAlgn="ctr" latinLnBrk="0" hangingPunct="1"/>
                      <a:r>
                        <a:rPr lang="en-US" sz="105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  <a: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05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1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fontAlgn="ctr" latinLnBrk="0" hangingPunct="1"/>
                      <a:r>
                        <a:rPr lang="en-US" sz="105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</a:t>
                      </a:r>
                      <a: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05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1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fontAlgn="ctr" latinLnBrk="0" hangingPunct="1"/>
                      <a:r>
                        <a:rPr lang="en-US" sz="105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Summary/</a:t>
                      </a:r>
                    </a:p>
                    <a:p>
                      <a:pPr marL="0" algn="ctr" defTabSz="457200" rtl="0" eaLnBrk="1" fontAlgn="ctr" latinLnBrk="0" hangingPunct="1"/>
                      <a:r>
                        <a:rPr lang="en-US" sz="105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05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05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Track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Current Release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t" latinLnBrk="0" hangingPunct="1">
                        <a:buFont typeface="Arial" panose="020B0604020202020204" pitchFamily="34" charset="0"/>
                        <a:buNone/>
                      </a:pP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1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USAF Development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 Investments blog – 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with the Rackspace team on the final closure of the account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Manulife Bermuda –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Progressing on the Video issue and completed the iPhone issue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IGP –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Continuing with the deployment procedures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Guide -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 upgraded in DEV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maintenance -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 investments monitoring, preparation DR documents for JH Investments and IGP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defTabSz="457200" rtl="0" eaLnBrk="1" fontAlgn="t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Mohammed</a:t>
                      </a:r>
                    </a:p>
                    <a:p>
                      <a:pPr marL="0" indent="0" algn="l" defTabSz="457200" rtl="0" eaLnBrk="1" fontAlgn="t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Anant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9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 Investments blog </a:t>
                      </a:r>
                    </a:p>
                    <a:p>
                      <a:pPr marL="0" algn="l" defTabSz="457200" rtl="0" eaLnBrk="1" fontAlgn="t" latinLnBrk="0" hangingPunct="1"/>
                      <a:r>
                        <a:rPr lang="en-US" sz="9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Manulife Bermuda </a:t>
                      </a:r>
                    </a:p>
                    <a:p>
                      <a:pPr marL="0" algn="l" defTabSz="457200" rtl="0" eaLnBrk="1" fontAlgn="t" latinLnBrk="0" hangingPunct="1"/>
                      <a:r>
                        <a:rPr lang="en-US" sz="9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IGP</a:t>
                      </a:r>
                    </a:p>
                    <a:p>
                      <a:pPr marL="0" algn="l" defTabSz="457200" rtl="0" eaLnBrk="1" fontAlgn="t" latinLnBrk="0" hangingPunct="1"/>
                      <a:r>
                        <a:rPr lang="en-US" sz="9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Guide </a:t>
                      </a:r>
                    </a:p>
                    <a:p>
                      <a:pPr marL="0" algn="l" defTabSz="457200" rtl="0" eaLnBrk="1" fontAlgn="t" latinLnBrk="0" hangingPunct="1"/>
                      <a:r>
                        <a:rPr lang="en-US" sz="9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maintenance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83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Teamsite &amp; AEM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0" lvl="2" algn="l" defTabSz="457200" rtl="0" eaLnBrk="1" latinLnBrk="0" hangingPunct="1"/>
                      <a:endParaRPr lang="en-US" sz="9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Teamsite: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JHI, Annuities, IGP support.</a:t>
                      </a:r>
                    </a:p>
                    <a:p>
                      <a:pPr lvl="0"/>
                      <a:endParaRPr 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JHI,JHA, Annuities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900" dirty="0" smtClean="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dirty="0" smtClean="0">
                          <a:effectLst/>
                        </a:rPr>
                        <a:t>Admin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Search Functionality UI and AEM development– Completed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data table Functionality UI and AEM development – Completed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and status update functionality  UI and AEM development – Completed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generation and email scheduler – Completed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 ETF DR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RWD page creation development  – In progress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JS setup and  code migration – In progress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 server file upload   –  In progress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900" dirty="0" smtClean="0">
                          <a:effectLst/>
                        </a:rPr>
                        <a:t> ETF and ESG changes </a:t>
                      </a:r>
                      <a:endParaRPr lang="en-US" sz="900" dirty="0" smtClean="0">
                        <a:effectLst/>
                      </a:endParaRP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 cove Prod Issue -Identified the root cause for the IE issue. Code refactor is in progress.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JHINS: </a:t>
                      </a:r>
                      <a:r>
                        <a:rPr lang="en-US" sz="9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on the new requirements for producers,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GABGAFirm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Money received and replacements fields for New Business Case Status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JH.Com</a:t>
                      </a: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Re-Design: </a:t>
                      </a:r>
                    </a:p>
                    <a:p>
                      <a:pPr lvl="0"/>
                      <a:endParaRPr lang="en-US" sz="9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457200" rtl="0" eaLnBrk="1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Currently working on March sprint 2: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changes for Dynamic articles component.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on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JHASpage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container component.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on rotator component</a:t>
                      </a:r>
                    </a:p>
                    <a:p>
                      <a:pPr rtl="0"/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JHRewards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 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lvl="0" algn="l" defTabSz="457200" rtl="0" eaLnBrk="1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Stage deployment and</a:t>
                      </a:r>
                      <a:r>
                        <a:rPr lang="en-US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currently 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on:</a:t>
                      </a:r>
                    </a:p>
                    <a:p>
                      <a:pPr rtl="0"/>
                      <a:endParaRPr 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 test cases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networking clarifications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 Articles  report on featured header and thumbnail image dimensions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</a:t>
                      </a:r>
                    </a:p>
                    <a:p>
                      <a:pPr algn="l" fontAlgn="t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Sravanthi</a:t>
                      </a:r>
                    </a:p>
                    <a:p>
                      <a:pPr algn="l" fontAlgn="t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Mohan</a:t>
                      </a:r>
                    </a:p>
                    <a:p>
                      <a:pPr algn="l" fontAlgn="t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Bhuvana</a:t>
                      </a:r>
                      <a:endParaRPr 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Kaustuba</a:t>
                      </a:r>
                    </a:p>
                    <a:p>
                      <a:pPr algn="l" fontAlgn="t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Shubham</a:t>
                      </a:r>
                      <a:endParaRPr 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Teamsite support for JHI and JHA</a:t>
                      </a:r>
                    </a:p>
                    <a:p>
                      <a:pPr marL="0" lvl="0" algn="l" defTabSz="457200" rtl="0" eaLnBrk="1" latinLnBrk="0" hangingPunct="1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AEM : JHI Redesign,Jhrewardslife</a:t>
                      </a:r>
                      <a:r>
                        <a:rPr lang="en-US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1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Worked on COIN release in PROD</a:t>
                      </a:r>
                    </a:p>
                    <a:p>
                      <a:pPr lvl="0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Working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changes in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DEV/STEST/PROD</a:t>
                      </a:r>
                    </a:p>
                    <a:p>
                      <a:pPr lvl="0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DB Script preparation for Backend</a:t>
                      </a:r>
                    </a:p>
                    <a:p>
                      <a:pPr lvl="0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Code quality test with fortify scan 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Abdus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QUIZ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PCF</a:t>
                      </a:r>
                    </a:p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XUnit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test QUIZ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PCF</a:t>
                      </a:r>
                    </a:p>
                    <a:p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 and PROD release for existing application</a:t>
                      </a: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2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763000" cy="4286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62EF7-2E11-4F38-B2DA-B40E021221DF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28260"/>
              </p:ext>
            </p:extLst>
          </p:nvPr>
        </p:nvGraphicFramePr>
        <p:xfrm>
          <a:off x="457200" y="494027"/>
          <a:ext cx="8235950" cy="11166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Track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Current Release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Implementation Date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0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USAF Development</a:t>
                      </a:r>
                      <a:br>
                        <a:rPr lang="en-US" sz="1000" u="none" strike="noStrike" dirty="0" smtClean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 Investments blog – 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with the Rackspace team on the final closure of the account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WIP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Manulife Bermuda –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Progressing on the Video issue and completed the iPhone issue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WIP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IGP –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Continuing with the deployment procedures</a:t>
                      </a:r>
                    </a:p>
                    <a:p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WIP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Guide -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 upgraded in DEV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WIP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05"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maintenance -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 investments monitoring, preparation DR documents for JH Investments and IGP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Teamsite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AEM</a:t>
                      </a: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AEM: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Teamsite</a:t>
                      </a: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JHI, Annuities, IGP support.</a:t>
                      </a:r>
                    </a:p>
                    <a:p>
                      <a:pPr lvl="0"/>
                      <a:endParaRPr 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JHI,JHA, Annuities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Admin </a:t>
                      </a:r>
                      <a:r>
                        <a:rPr lang="en-US" sz="1000" dirty="0" smtClean="0">
                          <a:effectLst/>
                        </a:rPr>
                        <a:t>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Search Functionality UI and AEM development– Completed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data table Functionality UI and AEM development – Completed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and status update functionality  UI and AEM development – Completed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generation and email scheduler – Completed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ETF DR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RWD page creation development  – In progress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JS setup and  code migration – In progress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 server file upload   –  In progress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dirty="0" smtClean="0">
                          <a:effectLst/>
                        </a:rPr>
                        <a:t> ETF and ESG changes 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 cove Prod Issue -Identified the root cause for the IE issue. Code refactor is in progress.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JHINS:</a:t>
                      </a:r>
                      <a:r>
                        <a:rPr lang="en-US" sz="10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on the new requirements for producers,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GABGAFirm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Money received and replacements fields for New Business Case Status</a:t>
                      </a:r>
                    </a:p>
                    <a:p>
                      <a:pPr lvl="0"/>
                      <a:endParaRPr 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0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JH.Com</a:t>
                      </a: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Re-Design: </a:t>
                      </a:r>
                    </a:p>
                    <a:p>
                      <a:pPr lvl="0"/>
                      <a:endParaRPr lang="en-US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457200" rtl="0" eaLnBrk="1" latinLnBrk="0" hangingPunct="1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Currently working on March sprint 2: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changes for Dynamic articles component.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on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JHASpage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container component.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on rotator component</a:t>
                      </a:r>
                    </a:p>
                    <a:p>
                      <a:pPr rtl="0"/>
                      <a:r>
                        <a:rPr lang="en-US" sz="10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JHRewards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 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lvl="0" algn="l" defTabSz="457200" rtl="0" eaLnBrk="1" latinLnBrk="0" hangingPunct="1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 Stage deployment and</a:t>
                      </a:r>
                      <a:r>
                        <a:rPr lang="en-US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currently 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on:</a:t>
                      </a:r>
                    </a:p>
                    <a:p>
                      <a:pPr rtl="0"/>
                      <a:endParaRPr 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 test cases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networking clarifications</a:t>
                      </a:r>
                    </a:p>
                    <a:p>
                      <a:pPr marL="171450" marR="0" lvl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 Articles  report on featured header and thumbnail image dimensions</a:t>
                      </a:r>
                    </a:p>
                    <a:p>
                      <a:pPr rtl="0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3" algn="l" defTabSz="457200" rtl="0" eaLnBrk="1" fontAlgn="b" latinLnBrk="0" hangingPunct="1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WIP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COIN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Worked on COIN release in PROD</a:t>
                      </a:r>
                    </a:p>
                    <a:p>
                      <a:pPr lvl="0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Working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changes in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DEV/STEST/PROD</a:t>
                      </a:r>
                    </a:p>
                    <a:p>
                      <a:pPr lvl="0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DB Script preparation for Backend</a:t>
                      </a:r>
                    </a:p>
                    <a:p>
                      <a:pPr lvl="0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Code quality test with fortify scan 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WIP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version of COIN2.0 release date not yet confirmed. But expected to be around end of Feb 2017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6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62000" y="-5538"/>
            <a:ext cx="4648200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Resources and  onboarding /off-boarding plan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10040"/>
              </p:ext>
            </p:extLst>
          </p:nvPr>
        </p:nvGraphicFramePr>
        <p:xfrm>
          <a:off x="784258" y="756998"/>
          <a:ext cx="7521541" cy="3722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93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Skillset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Name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Teamsite and AEM</a:t>
                      </a: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Teamsite,AEM,Java,JSP,PERL,JS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AEM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Priyadarshi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  <a:r>
                        <a:rPr lang="en-US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Specialist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Teamsite and AEM</a:t>
                      </a: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Teamsite,AEM,Java,JSP,PERL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Bangalore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Priya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AEM</a:t>
                      </a: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AEM,Java,JSP,C,Servlets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Bangalore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sz="10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Shubham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AEM</a:t>
                      </a:r>
                      <a:r>
                        <a:rPr lang="en-US" sz="1000" u="none" strike="noStrike" dirty="0" smtClean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AEM,Java,JSP,C,Servlets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Bangalore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Bhuvana</a:t>
                      </a:r>
                      <a:endParaRPr 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AEM,Java,JSP,C,Servlets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Bangalore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Kaustuba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AEM</a:t>
                      </a:r>
                      <a:r>
                        <a:rPr lang="en-US" sz="1000" u="none" strike="noStrike" dirty="0" smtClean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AEM,Java,JSP,C,Servlets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Bangalore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Sravanthi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Development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html5,CSS3,boostrap,jquery,RWD,js ,angular js ,PHP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Kolkata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Anant Srivastava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Development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html5,CSS3,jquery,js,</a:t>
                      </a:r>
                      <a:r>
                        <a:rPr lang="en-US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jquery,RWD, 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 js,PHP,Wordpress</a:t>
                      </a:r>
                    </a:p>
                    <a:p>
                      <a:pPr algn="ctr" fontAlgn="ctr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Mohammed Hameed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COIN -</a:t>
                      </a:r>
                      <a:r>
                        <a:rPr lang="en-US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 App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C#, MVC5, Bootstrap,</a:t>
                      </a:r>
                      <a:r>
                        <a:rPr lang="en-US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Html5,CSS3, JQuary,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Angular JS, SQL 2016, Azure 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Salam Abdus,ABHED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375999"/>
            <a:ext cx="160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team: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2421" y="53851"/>
            <a:ext cx="40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PMR Findings for Month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02901"/>
              </p:ext>
            </p:extLst>
          </p:nvPr>
        </p:nvGraphicFramePr>
        <p:xfrm>
          <a:off x="152401" y="516731"/>
          <a:ext cx="6476999" cy="145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Track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Impact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ETC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Owner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AEM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Attrition in Project: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There is no dedicated QA team available to test for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Jhrewardslife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Timeline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Maheswari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2421" y="53851"/>
            <a:ext cx="483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Operational Metrics/Resource distribution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543439"/>
              </p:ext>
            </p:extLst>
          </p:nvPr>
        </p:nvGraphicFramePr>
        <p:xfrm>
          <a:off x="0" y="669131"/>
          <a:ext cx="2667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89711"/>
              </p:ext>
            </p:extLst>
          </p:nvPr>
        </p:nvGraphicFramePr>
        <p:xfrm>
          <a:off x="2895600" y="1507331"/>
          <a:ext cx="5384797" cy="178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6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5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5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3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6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26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26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3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26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262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2308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Track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498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Offshore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Onshore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Horizontal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Vertical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PA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PA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USAF Development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Teamsite &amp; AEM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Coin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2421" y="53851"/>
            <a:ext cx="40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</a:t>
            </a:r>
            <a:r>
              <a:rPr lang="en-US" smtClean="0"/>
              <a:t>Practice and Value </a:t>
            </a:r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19867"/>
              </p:ext>
            </p:extLst>
          </p:nvPr>
        </p:nvGraphicFramePr>
        <p:xfrm>
          <a:off x="154323" y="480541"/>
          <a:ext cx="8897517" cy="277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878">
                <a:tc gridSpan="3"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Tools &amp; Accelerators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88606"/>
              </p:ext>
            </p:extLst>
          </p:nvPr>
        </p:nvGraphicFramePr>
        <p:xfrm>
          <a:off x="152400" y="3259931"/>
          <a:ext cx="8915399" cy="137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684">
                <a:tc gridSpan="3"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Process improvement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Timeframe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1533644"/>
            <a:ext cx="2723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LTC – One Click Care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821531"/>
            <a:ext cx="554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10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A6AC0E250CF641A74C24AB43E34711" ma:contentTypeVersion="36" ma:contentTypeDescription="Create a new document." ma:contentTypeScope="" ma:versionID="c942d8ff41bcc533b1a4b78c8a0b9dc8">
  <xsd:schema xmlns:xsd="http://www.w3.org/2001/XMLSchema" xmlns:xs="http://www.w3.org/2001/XMLSchema" xmlns:p="http://schemas.microsoft.com/office/2006/metadata/properties" xmlns:ns2="48ca487c-02ee-45e8-9dc5-0e37aa9762d2" targetNamespace="http://schemas.microsoft.com/office/2006/metadata/properties" ma:root="true" ma:fieldsID="97359d3517ede0f6e41c36f6c95a4845" ns2:_="">
    <xsd:import namespace="48ca487c-02ee-45e8-9dc5-0e37aa9762d2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ToPath" minOccurs="0"/>
                <xsd:element ref="ns2:Comments" minOccurs="0"/>
                <xsd:element ref="ns2:ClientSupplied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ca487c-02ee-45e8-9dc5-0e37aa9762d2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CreatedTime" ma:index="12" nillable="true" ma:displayName="CreatedTime" ma:internalName="CreatedTime">
      <xsd:simpleType>
        <xsd:restriction base="dms:DateTime"/>
      </xsd:simpleType>
    </xsd:element>
    <xsd:element name="Processes" ma:index="13" nillable="true" ma:displayName="Processes" ma:internalName="Processes">
      <xsd:simpleType>
        <xsd:restriction base="dms:Text"/>
      </xsd:simpleType>
    </xsd:element>
    <xsd:element name="Phase" ma:index="14" nillable="true" ma:displayName="Phase" ma:internalName="Phase">
      <xsd:simpleType>
        <xsd:restriction base="dms:Text"/>
      </xsd:simpleType>
    </xsd:element>
    <xsd:element name="Activities" ma:index="15" nillable="true" ma:displayName="Activities" ma:internalName="Activities">
      <xsd:simpleType>
        <xsd:restriction base="dms:Text"/>
      </xsd:simpleType>
    </xsd:element>
    <xsd:element name="Releases" ma:index="16" nillable="true" ma:displayName="Releases" ma:internalName="Releases">
      <xsd:simpleType>
        <xsd:restriction base="dms:Text"/>
      </xsd:simpleType>
    </xsd:element>
    <xsd:element name="Functional_x0020_Modules" ma:index="17" nillable="true" ma:displayName="Functional Modules" ma:internalName="Functional_x0020_Modules">
      <xsd:simpleType>
        <xsd:restriction base="dms:Text"/>
      </xsd:simpleType>
    </xsd:element>
    <xsd:element name="ViewCount" ma:index="18" nillable="true" ma:displayName="ViewCount" ma:internalName="ViewCount">
      <xsd:simpleType>
        <xsd:restriction base="dms:Unknown"/>
      </xsd:simpleType>
    </xsd:element>
    <xsd:element name="CheckedOutPath" ma:index="19" nillable="true" ma:displayName="CheckedOutPath" ma:internalName="CheckedOutPath">
      <xsd:simpleType>
        <xsd:restriction base="dms:Text"/>
      </xsd:simpleType>
    </xsd:element>
    <xsd:element name="ApprovalStatus" ma:index="20" nillable="true" ma:displayName="ApprovalStatus" ma:internalName="ApprovalStatus">
      <xsd:simpleType>
        <xsd:restriction base="dms:Text"/>
      </xsd:simpleType>
    </xsd:element>
    <xsd:element name="Work_x0020_request" ma:index="21" nillable="true" ma:displayName="Work request" ma:internalName="Work_x0020_request">
      <xsd:simpleType>
        <xsd:restriction base="dms:Text"/>
      </xsd:simpleType>
    </xsd:element>
    <xsd:element name="Tags" ma:index="22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3" nillable="true" ma:displayName="ArtifactStatus" ma:internalName="ArtifactStatus">
      <xsd:simpleType>
        <xsd:restriction base="dms:Text"/>
      </xsd:simpleType>
    </xsd:element>
    <xsd:element name="UnmappedDocuments" ma:index="24" nillable="true" ma:displayName="UnmappedDocuments" ma:internalName="UnmappedDocuments">
      <xsd:simpleType>
        <xsd:restriction base="dms:Text"/>
      </xsd:simpleType>
    </xsd:element>
    <xsd:element name="CopyToPath" ma:index="25" nillable="true" ma:displayName="CopyToPath" ma:internalName="CopyToPath">
      <xsd:simpleType>
        <xsd:restriction base="dms:Text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ClientSupplied" ma:index="27" nillable="true" ma:displayName="ClientSupplied" ma:internalName="ClientSupplied">
      <xsd:simpleType>
        <xsd:restriction base="dms:Text"/>
      </xsd:simpleType>
    </xsd:element>
    <xsd:element name="Rating1" ma:index="28" nillable="true" ma:displayName="Rating1" ma:internalName="Rating1">
      <xsd:simpleType>
        <xsd:restriction base="dms:Unknown"/>
      </xsd:simpleType>
    </xsd:element>
    <xsd:element name="Rating2" ma:index="29" nillable="true" ma:displayName="Rating2" ma:internalName="Rating2">
      <xsd:simpleType>
        <xsd:restriction base="dms:Unknown"/>
      </xsd:simpleType>
    </xsd:element>
    <xsd:element name="Rating3" ma:index="30" nillable="true" ma:displayName="Rating3" ma:internalName="Rating3">
      <xsd:simpleType>
        <xsd:restriction base="dms:Unknown"/>
      </xsd:simpleType>
    </xsd:element>
    <xsd:element name="Rating4" ma:index="31" nillable="true" ma:displayName="Rating4" ma:internalName="Rating4">
      <xsd:simpleType>
        <xsd:restriction base="dms:Unknown"/>
      </xsd:simpleType>
    </xsd:element>
    <xsd:element name="Rating5" ma:index="32" nillable="true" ma:displayName="Rating5" ma:internalName="Rating5">
      <xsd:simpleType>
        <xsd:restriction base="dms:Unknown"/>
      </xsd:simpleType>
    </xsd:element>
    <xsd:element name="MBID" ma:index="33" nillable="true" ma:displayName="MBID" ma:internalName="MBID">
      <xsd:simpleType>
        <xsd:restriction base="dms:Text"/>
      </xsd:simpleType>
    </xsd:element>
    <xsd:element name="_x0043_M1" ma:index="34" nillable="true" ma:displayName="CM1" ma:internalName="_x0043_M1">
      <xsd:simpleType>
        <xsd:restriction base="dms:Text"/>
      </xsd:simpleType>
    </xsd:element>
    <xsd:element name="_x0043_M2" ma:index="35" nillable="true" ma:displayName="CM2" ma:internalName="_x0043_M2">
      <xsd:simpleType>
        <xsd:restriction base="dms:Text"/>
      </xsd:simpleType>
    </xsd:element>
    <xsd:element name="_x0043_M3" ma:index="36" nillable="true" ma:displayName="CM3" ma:internalName="_x0043_M3">
      <xsd:simpleType>
        <xsd:restriction base="dms:Text"/>
      </xsd:simpleType>
    </xsd:element>
    <xsd:element name="_x0043_M4" ma:index="37" nillable="true" ma:displayName="CM4" ma:internalName="_x0043_M4">
      <xsd:simpleType>
        <xsd:restriction base="dms:Text"/>
      </xsd:simpleType>
    </xsd:element>
    <xsd:element name="_x0043_M5" ma:index="38" nillable="true" ma:displayName="CM5" ma:internalName="_x0043_M5">
      <xsd:simpleType>
        <xsd:restriction base="dms:Text"/>
      </xsd:simpleType>
    </xsd:element>
    <xsd:element name="_x0043_M6" ma:index="39" nillable="true" ma:displayName="CM6" ma:internalName="_x0043_M6">
      <xsd:simpleType>
        <xsd:restriction base="dms:Text"/>
      </xsd:simpleType>
    </xsd:element>
    <xsd:element name="_x0043_M7" ma:index="40" nillable="true" ma:displayName="CM7" ma:internalName="_x0043_M7">
      <xsd:simpleType>
        <xsd:restriction base="dms:Text"/>
      </xsd:simpleType>
    </xsd:element>
    <xsd:element name="_x0043_M8" ma:index="41" nillable="true" ma:displayName="CM8" ma:internalName="_x0043_M8">
      <xsd:simpleType>
        <xsd:restriction base="dms:Text"/>
      </xsd:simpleType>
    </xsd:element>
    <xsd:element name="_x0043_M9" ma:index="42" nillable="true" ma:displayName="CM9" ma:internalName="_x0043_M9">
      <xsd:simpleType>
        <xsd:restriction base="dms:Text"/>
      </xsd:simpleType>
    </xsd:element>
    <xsd:element name="_x0043_M10" ma:index="4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48ca487c-02ee-45e8-9dc5-0e37aa9762d2">Approved</ApprovalStatus>
    <Rating4 xmlns="48ca487c-02ee-45e8-9dc5-0e37aa9762d2" xsi:nil="true"/>
    <AssociateID xmlns="48ca487c-02ee-45e8-9dc5-0e37aa9762d2">CTS\115625</AssociateID>
    <Rating5 xmlns="48ca487c-02ee-45e8-9dc5-0e37aa9762d2" xsi:nil="true"/>
    <ProjectID xmlns="48ca487c-02ee-45e8-9dc5-0e37aa9762d2" xsi:nil="true"/>
    <MBID xmlns="48ca487c-02ee-45e8-9dc5-0e37aa9762d2">DS_74f152d2-7269-4fb3-8326-2f65f2f7f205</MBID>
    <Rating1 xmlns="48ca487c-02ee-45e8-9dc5-0e37aa9762d2" xsi:nil="true"/>
    <_x0043_M1 xmlns="48ca487c-02ee-45e8-9dc5-0e37aa9762d2" xsi:nil="true"/>
    <Rating2 xmlns="48ca487c-02ee-45e8-9dc5-0e37aa9762d2" xsi:nil="true"/>
    <_x0043_M2 xmlns="48ca487c-02ee-45e8-9dc5-0e37aa9762d2" xsi:nil="true"/>
    <ArtifactStatus xmlns="48ca487c-02ee-45e8-9dc5-0e37aa9762d2" xsi:nil="true"/>
    <Rating3 xmlns="48ca487c-02ee-45e8-9dc5-0e37aa9762d2" xsi:nil="true"/>
    <_x0043_M3 xmlns="48ca487c-02ee-45e8-9dc5-0e37aa9762d2" xsi:nil="true"/>
    <Phase xmlns="48ca487c-02ee-45e8-9dc5-0e37aa9762d2" xsi:nil="true"/>
    <Work_x0020_request xmlns="48ca487c-02ee-45e8-9dc5-0e37aa9762d2" xsi:nil="true"/>
    <_x0043_M4 xmlns="48ca487c-02ee-45e8-9dc5-0e37aa9762d2" xsi:nil="true"/>
    <ViewCount xmlns="48ca487c-02ee-45e8-9dc5-0e37aa9762d2" xsi:nil="true"/>
    <_x0043_M5 xmlns="48ca487c-02ee-45e8-9dc5-0e37aa9762d2" xsi:nil="true"/>
    <Releases xmlns="48ca487c-02ee-45e8-9dc5-0e37aa9762d2" xsi:nil="true"/>
    <ClientSupplied xmlns="48ca487c-02ee-45e8-9dc5-0e37aa9762d2">false</ClientSupplied>
    <_x0043_M6 xmlns="48ca487c-02ee-45e8-9dc5-0e37aa9762d2" xsi:nil="true"/>
    <AccountID xmlns="48ca487c-02ee-45e8-9dc5-0e37aa9762d2" xsi:nil="true"/>
    <Functional_x0020_Modules xmlns="48ca487c-02ee-45e8-9dc5-0e37aa9762d2" xsi:nil="true"/>
    <Comments xmlns="48ca487c-02ee-45e8-9dc5-0e37aa9762d2">CTS\115625</Comments>
    <_x0043_M7 xmlns="48ca487c-02ee-45e8-9dc5-0e37aa9762d2" xsi:nil="true"/>
    <CheckedOutPath xmlns="48ca487c-02ee-45e8-9dc5-0e37aa9762d2" xsi:nil="true"/>
    <_x0043_M8 xmlns="48ca487c-02ee-45e8-9dc5-0e37aa9762d2" xsi:nil="true"/>
    <_x0043_M9 xmlns="48ca487c-02ee-45e8-9dc5-0e37aa9762d2" xsi:nil="true"/>
    <_x0043_M10 xmlns="48ca487c-02ee-45e8-9dc5-0e37aa9762d2" xsi:nil="true"/>
    <CreatedTime xmlns="48ca487c-02ee-45e8-9dc5-0e37aa9762d2">2014-07-05T18:56:37+00:00</CreatedTime>
    <Processes xmlns="48ca487c-02ee-45e8-9dc5-0e37aa9762d2" xsi:nil="true"/>
    <Activities xmlns="48ca487c-02ee-45e8-9dc5-0e37aa9762d2" xsi:nil="true"/>
    <CopyToPath xmlns="48ca487c-02ee-45e8-9dc5-0e37aa9762d2">https://cognizant20.cognizant.com/cts/OrgCommunities2/InsuranceNextPremierLeague/DSC/InsuranceNextPremierLeague</CopyToPath>
    <UnmappedDocuments xmlns="48ca487c-02ee-45e8-9dc5-0e37aa9762d2">false</UnmappedDocuments>
    <SubProjectID xmlns="48ca487c-02ee-45e8-9dc5-0e37aa9762d2" xsi:nil="true"/>
    <Tags xmlns="48ca487c-02ee-45e8-9dc5-0e37aa9762d2" xsi:nil="true"/>
  </documentManagement>
</p:properties>
</file>

<file path=customXml/itemProps1.xml><?xml version="1.0" encoding="utf-8"?>
<ds:datastoreItem xmlns:ds="http://schemas.openxmlformats.org/officeDocument/2006/customXml" ds:itemID="{4BB3BF9E-0B33-4FB9-A720-C3A2B05F88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732873-CB29-4D2C-82C8-A2D1B151BB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ca487c-02ee-45e8-9dc5-0e37aa976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C03D8F-1BC3-42B0-A6ED-6C2C5975F996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48ca487c-02ee-45e8-9dc5-0e37aa9762d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152873</TotalTime>
  <Words>588</Words>
  <Application>Microsoft Office PowerPoint</Application>
  <PresentationFormat>Custom</PresentationFormat>
  <Paragraphs>332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Calibri</vt:lpstr>
      <vt:lpstr>Segoe UI</vt:lpstr>
      <vt:lpstr>Symbol</vt:lpstr>
      <vt:lpstr>Times New Roman</vt:lpstr>
      <vt:lpstr>Trebuchet MS</vt:lpstr>
      <vt:lpstr>Wingdings</vt:lpstr>
      <vt:lpstr>1_Office Theme</vt:lpstr>
      <vt:lpstr>PowerPoint Presentation</vt:lpstr>
      <vt:lpstr>Agenda</vt:lpstr>
      <vt:lpstr>PowerPoint Presentation</vt:lpstr>
      <vt:lpstr>Program snapshot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Cognizant</dc:creator>
  <cp:lastModifiedBy>Arimi Reddy, Bhuvaneswari (Cognizant)</cp:lastModifiedBy>
  <cp:revision>1203</cp:revision>
  <dcterms:created xsi:type="dcterms:W3CDTF">2014-04-29T06:21:00Z</dcterms:created>
  <dcterms:modified xsi:type="dcterms:W3CDTF">2018-03-21T06:37:31Z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0x010100F4A6AC0E250CF641A74C24AB43E34711</vt:lpwstr>
  </property>
</Properties>
</file>