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8" autoAdjust="0"/>
    <p:restoredTop sz="94660"/>
  </p:normalViewPr>
  <p:slideViewPr>
    <p:cSldViewPr snapToGrid="0">
      <p:cViewPr>
        <p:scale>
          <a:sx n="50" d="100"/>
          <a:sy n="50" d="100"/>
        </p:scale>
        <p:origin x="128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70DAC-D145-8E45-5098-C9EA229811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34E3BD-BE33-CCA5-9DD5-32FCB615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5DEE57-1C13-6C71-7C3D-C81B12EFDB9D}"/>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5" name="页脚占位符 4">
            <a:extLst>
              <a:ext uri="{FF2B5EF4-FFF2-40B4-BE49-F238E27FC236}">
                <a16:creationId xmlns:a16="http://schemas.microsoft.com/office/drawing/2014/main" id="{EC2BE99A-C766-3377-5614-F25B7017F1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3723D8-EF00-9C53-5BB2-4874771C2194}"/>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266270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30CE1-7786-AE4C-DD2B-AFE75BCBED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D5D799-707E-A3CB-5234-C5365A6C36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A3A7CD-CFF4-DA3F-DA33-5FD1E723D4F3}"/>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5" name="页脚占位符 4">
            <a:extLst>
              <a:ext uri="{FF2B5EF4-FFF2-40B4-BE49-F238E27FC236}">
                <a16:creationId xmlns:a16="http://schemas.microsoft.com/office/drawing/2014/main" id="{BBB8BD48-BF7B-E53E-01CF-F52866527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013EA-F5B3-5F15-02BD-9755EF82E201}"/>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189204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DCF997-B0F4-7767-691B-9729F95562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73F599-FA69-1145-F2B3-7CE1683F32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CDD1A4-D94F-6244-67B5-4137BA063B6A}"/>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5" name="页脚占位符 4">
            <a:extLst>
              <a:ext uri="{FF2B5EF4-FFF2-40B4-BE49-F238E27FC236}">
                <a16:creationId xmlns:a16="http://schemas.microsoft.com/office/drawing/2014/main" id="{B3A2BFF3-0476-AC4C-3156-2B2217CA01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40AF37-B01E-778F-236D-AD4836EC03B0}"/>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5652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6E267-C718-BBDC-1E07-E4D14E9E00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0F68C8-61A0-D180-58DF-058CACE9F16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0CA224-4CD8-5FD8-CAF5-4198B8EADB66}"/>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5" name="页脚占位符 4">
            <a:extLst>
              <a:ext uri="{FF2B5EF4-FFF2-40B4-BE49-F238E27FC236}">
                <a16:creationId xmlns:a16="http://schemas.microsoft.com/office/drawing/2014/main" id="{51EE1F72-B50E-6A92-3F29-E70BDE3D76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E6D142-BE55-1ACF-0935-F4468F8DD09A}"/>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404976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6F624-8F18-8BFD-F72C-340033CC63C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7067A1-1724-7AEC-3174-B8E1B71CCB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464BD3-B3F7-6EDE-DFDF-860E4B59D8B8}"/>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5" name="页脚占位符 4">
            <a:extLst>
              <a:ext uri="{FF2B5EF4-FFF2-40B4-BE49-F238E27FC236}">
                <a16:creationId xmlns:a16="http://schemas.microsoft.com/office/drawing/2014/main" id="{C1AB9355-591C-F902-CFB2-4AF8C1180A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196E9-516B-10C8-15B0-7CD273719679}"/>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187306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5E67E-B9DB-0154-B607-65DC1F045F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B1B150-6C8D-E7DB-8989-ABF3E3F6B8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0CD6CB2-EEE4-283E-AD0C-6C204535CC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B406F5-77A4-44BA-9A60-BC6403DA9903}"/>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6" name="页脚占位符 5">
            <a:extLst>
              <a:ext uri="{FF2B5EF4-FFF2-40B4-BE49-F238E27FC236}">
                <a16:creationId xmlns:a16="http://schemas.microsoft.com/office/drawing/2014/main" id="{AAAC987B-0260-F517-3D24-094843FE2A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1F8AAE-891B-CABC-F768-42D8CE33C710}"/>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393021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94B97-83FD-3955-292C-D76DC9FEEF5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655682-8E5E-562C-3C51-E96BE4240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E5C348-FAA0-79BA-4AFA-51008A59BD7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3D9377-B968-4D84-561F-20C95BB1F0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740CE9-5463-831A-DF35-AE71DDC900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45CBC7-7CD9-1F34-37FD-CAA489C677C7}"/>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8" name="页脚占位符 7">
            <a:extLst>
              <a:ext uri="{FF2B5EF4-FFF2-40B4-BE49-F238E27FC236}">
                <a16:creationId xmlns:a16="http://schemas.microsoft.com/office/drawing/2014/main" id="{E8357BE7-791A-0D4E-F1A6-F1F21EEC6ED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E2C2DE6-5034-AB9D-4DE3-A9F161CDBCA3}"/>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316421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562E2-4244-A0E9-CCE2-C451DC1505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EBA3A0-82F7-14B3-FCB9-ABED7C392B8C}"/>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4" name="页脚占位符 3">
            <a:extLst>
              <a:ext uri="{FF2B5EF4-FFF2-40B4-BE49-F238E27FC236}">
                <a16:creationId xmlns:a16="http://schemas.microsoft.com/office/drawing/2014/main" id="{37B937C4-20DC-D957-7C2A-35439C79F0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780980-94C8-0B20-D498-AAD22F3E96A6}"/>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282300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A6697D-018E-4E02-1A35-C8418CFFCD91}"/>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3" name="页脚占位符 2">
            <a:extLst>
              <a:ext uri="{FF2B5EF4-FFF2-40B4-BE49-F238E27FC236}">
                <a16:creationId xmlns:a16="http://schemas.microsoft.com/office/drawing/2014/main" id="{ECB54F3E-4B55-6CE2-11BA-5AD9E12154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4339B1-F126-5584-71B1-D9AF89A4F8E4}"/>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18901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AA3D1-4402-16C9-6C3E-94F7A796BB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212FAD-2161-A044-E314-0F1A959E1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3904DB-C5E6-D9DC-383E-33A08CACF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32DF02-7848-E6A1-95EF-A70406320AEB}"/>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6" name="页脚占位符 5">
            <a:extLst>
              <a:ext uri="{FF2B5EF4-FFF2-40B4-BE49-F238E27FC236}">
                <a16:creationId xmlns:a16="http://schemas.microsoft.com/office/drawing/2014/main" id="{7838613C-8C4B-8BC1-6347-B8BDABE3FD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43D5F5-DC3C-1BEB-9E47-DAB3B7D17217}"/>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134236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04F0E-7483-A52D-CC64-B93038EAA1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0E7130-E7A8-4A28-1538-656CBEB28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56F690F-BD51-2514-07B4-33B537E7E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DFD75D-C49B-A8CD-379E-EF2E95BE85F4}"/>
              </a:ext>
            </a:extLst>
          </p:cNvPr>
          <p:cNvSpPr>
            <a:spLocks noGrp="1"/>
          </p:cNvSpPr>
          <p:nvPr>
            <p:ph type="dt" sz="half" idx="10"/>
          </p:nvPr>
        </p:nvSpPr>
        <p:spPr/>
        <p:txBody>
          <a:bodyPr/>
          <a:lstStyle/>
          <a:p>
            <a:fld id="{7E97E1BA-B123-4BDE-B67A-A3333478A5CE}" type="datetimeFigureOut">
              <a:rPr lang="zh-CN" altLang="en-US" smtClean="0"/>
              <a:t>2024/2/23</a:t>
            </a:fld>
            <a:endParaRPr lang="zh-CN" altLang="en-US"/>
          </a:p>
        </p:txBody>
      </p:sp>
      <p:sp>
        <p:nvSpPr>
          <p:cNvPr id="6" name="页脚占位符 5">
            <a:extLst>
              <a:ext uri="{FF2B5EF4-FFF2-40B4-BE49-F238E27FC236}">
                <a16:creationId xmlns:a16="http://schemas.microsoft.com/office/drawing/2014/main" id="{D7359EEC-09D2-B4C4-60BD-EC887FCB6C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3196DE-B893-079D-067D-DB703AE73F34}"/>
              </a:ext>
            </a:extLst>
          </p:cNvPr>
          <p:cNvSpPr>
            <a:spLocks noGrp="1"/>
          </p:cNvSpPr>
          <p:nvPr>
            <p:ph type="sldNum" sz="quarter" idx="12"/>
          </p:nvPr>
        </p:nvSpPr>
        <p:spPr/>
        <p:txBody>
          <a:body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224402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D057A4-8CD0-D35D-7E5B-FBE07AF6D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CDF1B1-EC31-2077-FD50-A079EA692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1D9033-7527-F12E-15A1-3C1609742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7E1BA-B123-4BDE-B67A-A3333478A5CE}" type="datetimeFigureOut">
              <a:rPr lang="zh-CN" altLang="en-US" smtClean="0"/>
              <a:t>2024/2/23</a:t>
            </a:fld>
            <a:endParaRPr lang="zh-CN" altLang="en-US"/>
          </a:p>
        </p:txBody>
      </p:sp>
      <p:sp>
        <p:nvSpPr>
          <p:cNvPr id="5" name="页脚占位符 4">
            <a:extLst>
              <a:ext uri="{FF2B5EF4-FFF2-40B4-BE49-F238E27FC236}">
                <a16:creationId xmlns:a16="http://schemas.microsoft.com/office/drawing/2014/main" id="{C66CB73A-31EA-DF5B-1AB6-694A8D238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9E04A4-BE0C-D9E5-3872-02932EFBB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D2845-079B-4FFA-AF5E-30B43F08530A}" type="slidenum">
              <a:rPr lang="zh-CN" altLang="en-US" smtClean="0"/>
              <a:t>‹#›</a:t>
            </a:fld>
            <a:endParaRPr lang="zh-CN" altLang="en-US"/>
          </a:p>
        </p:txBody>
      </p:sp>
    </p:spTree>
    <p:extLst>
      <p:ext uri="{BB962C8B-B14F-4D97-AF65-F5344CB8AC3E}">
        <p14:creationId xmlns:p14="http://schemas.microsoft.com/office/powerpoint/2010/main" val="168737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66E49-1056-5B33-A531-13FBA0573CE2}"/>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FAAC0FC8-A95C-F3E7-A4C1-1F6401B148A5}"/>
              </a:ext>
            </a:extLst>
          </p:cNvPr>
          <p:cNvSpPr>
            <a:spLocks noGrp="1"/>
          </p:cNvSpPr>
          <p:nvPr>
            <p:ph type="subTitle" idx="1"/>
          </p:nvPr>
        </p:nvSpPr>
        <p:spPr/>
        <p:txBody>
          <a:bodyPr/>
          <a:lstStyle/>
          <a:p>
            <a:endParaRPr lang="zh-CN" altLang="en-US"/>
          </a:p>
        </p:txBody>
      </p:sp>
      <p:pic>
        <p:nvPicPr>
          <p:cNvPr id="1030" name="Picture 6">
            <a:extLst>
              <a:ext uri="{FF2B5EF4-FFF2-40B4-BE49-F238E27FC236}">
                <a16:creationId xmlns:a16="http://schemas.microsoft.com/office/drawing/2014/main" id="{83E5C279-1434-1256-415A-0BB47C9CA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C31560C-A42E-424A-51E2-B6A01CD41B48}"/>
              </a:ext>
            </a:extLst>
          </p:cNvPr>
          <p:cNvSpPr txBox="1"/>
          <p:nvPr/>
        </p:nvSpPr>
        <p:spPr>
          <a:xfrm>
            <a:off x="1968500" y="1213009"/>
            <a:ext cx="2082800" cy="2215991"/>
          </a:xfrm>
          <a:prstGeom prst="rect">
            <a:avLst/>
          </a:prstGeom>
          <a:noFill/>
        </p:spPr>
        <p:txBody>
          <a:bodyPr wrap="square" rtlCol="0">
            <a:spAutoFit/>
          </a:bodyPr>
          <a:lstStyle/>
          <a:p>
            <a:r>
              <a:rPr lang="zh-CN" altLang="en-US" sz="13800" dirty="0">
                <a:latin typeface="隶书" panose="02010509060101010101" pitchFamily="49" charset="-122"/>
                <a:ea typeface="隶书" panose="02010509060101010101" pitchFamily="49" charset="-122"/>
              </a:rPr>
              <a:t>龙</a:t>
            </a:r>
          </a:p>
        </p:txBody>
      </p:sp>
      <p:sp>
        <p:nvSpPr>
          <p:cNvPr id="5" name="文本框 4">
            <a:extLst>
              <a:ext uri="{FF2B5EF4-FFF2-40B4-BE49-F238E27FC236}">
                <a16:creationId xmlns:a16="http://schemas.microsoft.com/office/drawing/2014/main" id="{89F8973D-EFB1-5E26-E7EF-D692E666AA5A}"/>
              </a:ext>
            </a:extLst>
          </p:cNvPr>
          <p:cNvSpPr txBox="1"/>
          <p:nvPr/>
        </p:nvSpPr>
        <p:spPr>
          <a:xfrm>
            <a:off x="1803400" y="3544442"/>
            <a:ext cx="5130800" cy="523220"/>
          </a:xfrm>
          <a:prstGeom prst="rect">
            <a:avLst/>
          </a:prstGeom>
          <a:noFill/>
        </p:spPr>
        <p:txBody>
          <a:bodyPr wrap="square" rtlCol="0">
            <a:spAutoFit/>
          </a:bodyPr>
          <a:lstStyle/>
          <a:p>
            <a:r>
              <a:rPr lang="zh-CN" altLang="en-US" sz="2800" dirty="0"/>
              <a:t>翠微小学“项目学习”</a:t>
            </a:r>
          </a:p>
        </p:txBody>
      </p:sp>
    </p:spTree>
    <p:extLst>
      <p:ext uri="{BB962C8B-B14F-4D97-AF65-F5344CB8AC3E}">
        <p14:creationId xmlns:p14="http://schemas.microsoft.com/office/powerpoint/2010/main" val="389378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2972D-A2D9-3A4C-B4AE-7D322F8B607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2B567C6-05DF-1863-A570-7F790E799FA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24F3EA7E-F4C8-4BCF-C6EC-D1B7534AFCA3}"/>
              </a:ext>
            </a:extLst>
          </p:cNvPr>
          <p:cNvSpPr>
            <a:spLocks noGrp="1"/>
          </p:cNvSpPr>
          <p:nvPr>
            <p:ph type="subTitle" idx="1"/>
          </p:nvPr>
        </p:nvSpPr>
        <p:spPr/>
        <p:txBody>
          <a:bodyPr/>
          <a:lstStyle/>
          <a:p>
            <a:endParaRPr lang="zh-CN" altLang="en-US"/>
          </a:p>
        </p:txBody>
      </p:sp>
      <p:pic>
        <p:nvPicPr>
          <p:cNvPr id="1030" name="Picture 6">
            <a:extLst>
              <a:ext uri="{FF2B5EF4-FFF2-40B4-BE49-F238E27FC236}">
                <a16:creationId xmlns:a16="http://schemas.microsoft.com/office/drawing/2014/main" id="{5E3C93DE-5C8A-3B3E-736B-2CE8A00D3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800713F-DF09-3843-6CEC-65BD31390CEB}"/>
              </a:ext>
            </a:extLst>
          </p:cNvPr>
          <p:cNvSpPr>
            <a:spLocks noChangeArrowheads="1"/>
          </p:cNvSpPr>
          <p:nvPr/>
        </p:nvSpPr>
        <p:spPr bwMode="auto">
          <a:xfrm>
            <a:off x="101600" y="572354"/>
            <a:ext cx="803296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a:t>
            </a: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我要研究的问题是什么？</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如何传播与宣传龙的传统文化与</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龙的精神</a:t>
            </a:r>
            <a:endParaRPr kumimoji="0" lang="en-US" altLang="zh-CN"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2.</a:t>
            </a: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我通过哪几步完成研究？</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查阅资料，学习思考，询问长辈，交流</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探讨，撰写项目书</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3.</a:t>
            </a: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我计划要用多长时间？</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两周左右</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a:t>
            </a: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我要以什么样的方式呈现结果？</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研究报告，</a:t>
            </a:r>
            <a:r>
              <a:rPr kumimoji="0" lang="en-US" altLang="zh-CN" sz="36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PPT</a:t>
            </a:r>
            <a:endParaRPr kumimoji="0" lang="en-US" altLang="zh-CN"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645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951A1-4E87-ECA5-AD83-C1637E36097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6B6B3E0-5325-C798-E67E-A6A26BBF3AF4}"/>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40122873-17B0-A5CF-8D99-1CE57391DF91}"/>
              </a:ext>
            </a:extLst>
          </p:cNvPr>
          <p:cNvSpPr>
            <a:spLocks noGrp="1"/>
          </p:cNvSpPr>
          <p:nvPr>
            <p:ph type="subTitle" idx="1"/>
          </p:nvPr>
        </p:nvSpPr>
        <p:spPr/>
        <p:txBody>
          <a:bodyPr/>
          <a:lstStyle/>
          <a:p>
            <a:endParaRPr lang="zh-CN" altLang="en-US"/>
          </a:p>
        </p:txBody>
      </p:sp>
      <p:pic>
        <p:nvPicPr>
          <p:cNvPr id="1030" name="Picture 6">
            <a:extLst>
              <a:ext uri="{FF2B5EF4-FFF2-40B4-BE49-F238E27FC236}">
                <a16:creationId xmlns:a16="http://schemas.microsoft.com/office/drawing/2014/main" id="{8CAD6059-B1EF-647D-1C3B-F8196D58E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425CC8E3-D186-6A4C-37FA-3EF080825611}"/>
              </a:ext>
            </a:extLst>
          </p:cNvPr>
          <p:cNvSpPr>
            <a:spLocks noChangeArrowheads="1"/>
          </p:cNvSpPr>
          <p:nvPr/>
        </p:nvSpPr>
        <p:spPr bwMode="auto">
          <a:xfrm>
            <a:off x="101600" y="2926844"/>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5400" b="0" i="0" u="none" strike="noStrike" cap="none" normalizeH="0" baseline="0" dirty="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3EB6CF0-4534-DFAC-D58F-AA348787F4B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a:extLst>
              <a:ext uri="{FF2B5EF4-FFF2-40B4-BE49-F238E27FC236}">
                <a16:creationId xmlns:a16="http://schemas.microsoft.com/office/drawing/2014/main" id="{9E6D7C40-5DEC-F17C-DF01-74AE3A6DCFE1}"/>
              </a:ext>
            </a:extLst>
          </p:cNvPr>
          <p:cNvSpPr>
            <a:spLocks noChangeArrowheads="1"/>
          </p:cNvSpPr>
          <p:nvPr/>
        </p:nvSpPr>
        <p:spPr bwMode="auto">
          <a:xfrm>
            <a:off x="101600" y="351711"/>
            <a:ext cx="11899899"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龙的起源</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图腾融合说：</a:t>
            </a:r>
            <a:r>
              <a:rPr kumimoji="0" lang="zh-CN" alt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有观点认为龙的形象起源于早期社会中人们对自然界的崇拜和图腾崇拜。例如，伏羲被传说为观察到龙首马身的异兽后，创造了八卦并以此作为部落的标记，从而以龙为图腾。</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昆虫假说：</a:t>
            </a:r>
            <a:r>
              <a:rPr kumimoji="0" lang="zh-CN" alt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有学者提出，早期的龙可能与昆虫有关，因为昆虫能够再生，这与古人关于羽化再生的观念相符。</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神话传说：</a:t>
            </a:r>
            <a:r>
              <a:rPr kumimoji="0" lang="zh-CN" alt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龙的形象在神话传说中有着丰富的象征意义。例如，伏羲被描述为人首蛇身</a:t>
            </a:r>
            <a:r>
              <a:rPr kumimoji="0" lang="zh-CN" altLang="en-US"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而黄帝在统一各部落后，通过“合符釜山”的活动融合了各部落的图腾，创立了统一的龙图腾。</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动物原型说：</a:t>
            </a:r>
            <a:r>
              <a:rPr kumimoji="0" lang="zh-CN" alt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龙的形象可能源自具体的动物原型。一些学者认为龙起源于鳄鱼、马、蜥蜴或蛇等动物，这些动物在古代文化中可能被赋予了神秘的象征意义。</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氏族社会背景：</a:t>
            </a:r>
            <a:r>
              <a:rPr kumimoji="0" lang="zh-CN" alt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在氏族社会时期，每个氏族都会选择一种动物作为自己的标志。随着时间的发展，强大的氏族可能会融合其他氏族的动物标志，创造出一种虚构的、包含多种动物特征的“龙”形象。</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16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B1726-8A6B-BB2E-DE63-BC3DC319E52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BD7D17C-0364-5DA9-7BE3-2345248BED1C}"/>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A231AAE-F27D-CA9B-1D73-499847AD8A04}"/>
              </a:ext>
            </a:extLst>
          </p:cNvPr>
          <p:cNvSpPr>
            <a:spLocks noGrp="1"/>
          </p:cNvSpPr>
          <p:nvPr>
            <p:ph type="subTitle" idx="1"/>
          </p:nvPr>
        </p:nvSpPr>
        <p:spPr/>
        <p:txBody>
          <a:bodyPr/>
          <a:lstStyle/>
          <a:p>
            <a:endParaRPr lang="zh-CN" altLang="en-US"/>
          </a:p>
        </p:txBody>
      </p:sp>
      <p:pic>
        <p:nvPicPr>
          <p:cNvPr id="1030" name="Picture 6">
            <a:extLst>
              <a:ext uri="{FF2B5EF4-FFF2-40B4-BE49-F238E27FC236}">
                <a16:creationId xmlns:a16="http://schemas.microsoft.com/office/drawing/2014/main" id="{40944294-015A-1494-0B2B-DC2A48A29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0BC828E-682E-7948-529D-885D1304DF3F}"/>
              </a:ext>
            </a:extLst>
          </p:cNvPr>
          <p:cNvSpPr txBox="1"/>
          <p:nvPr/>
        </p:nvSpPr>
        <p:spPr>
          <a:xfrm>
            <a:off x="812800" y="571500"/>
            <a:ext cx="7226300" cy="4555093"/>
          </a:xfrm>
          <a:prstGeom prst="rect">
            <a:avLst/>
          </a:prstGeom>
          <a:noFill/>
        </p:spPr>
        <p:txBody>
          <a:bodyPr wrap="square" rtlCol="0">
            <a:spAutoFit/>
          </a:bodyPr>
          <a:lstStyle/>
          <a:p>
            <a:r>
              <a:rPr lang="zh-CN" altLang="en-US" sz="6600" b="1" dirty="0">
                <a:latin typeface="隶书" panose="02010509060101010101" pitchFamily="49" charset="-122"/>
                <a:ea typeface="隶书" panose="02010509060101010101" pitchFamily="49" charset="-122"/>
              </a:rPr>
              <a:t>龙的成语</a:t>
            </a:r>
            <a:endParaRPr lang="en-US" altLang="zh-CN" sz="6600" b="1" dirty="0">
              <a:latin typeface="隶书" panose="02010509060101010101" pitchFamily="49" charset="-122"/>
              <a:ea typeface="隶书" panose="02010509060101010101" pitchFamily="49" charset="-122"/>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龙飞凤舞</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画龙点睛</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龙潭虎穴</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龙盘虎踞</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叶公好龙</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屠龙之技</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28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人中之龙</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飞龙在天</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望子成龙</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来龙去脉</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笔走龙蛇</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藏龙卧虎</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降龙伏虎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龙凤呈祥</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龙争虎斗</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48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345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E8F46-571E-698A-B757-3FC1FC2E42D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2CEA8C-9378-CBAF-09E3-AE35F8248B6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98B6141-607F-8A5B-D16D-B08F053F8E1A}"/>
              </a:ext>
            </a:extLst>
          </p:cNvPr>
          <p:cNvSpPr>
            <a:spLocks noGrp="1"/>
          </p:cNvSpPr>
          <p:nvPr>
            <p:ph type="subTitle" idx="1"/>
          </p:nvPr>
        </p:nvSpPr>
        <p:spPr/>
        <p:txBody>
          <a:bodyPr/>
          <a:lstStyle/>
          <a:p>
            <a:endParaRPr lang="zh-CN" altLang="en-US"/>
          </a:p>
        </p:txBody>
      </p:sp>
      <p:pic>
        <p:nvPicPr>
          <p:cNvPr id="1030" name="Picture 6">
            <a:extLst>
              <a:ext uri="{FF2B5EF4-FFF2-40B4-BE49-F238E27FC236}">
                <a16:creationId xmlns:a16="http://schemas.microsoft.com/office/drawing/2014/main" id="{48068026-3100-B954-7EDA-F81850BF7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20AB53-6B97-6756-6CFB-EDE996913570}"/>
              </a:ext>
            </a:extLst>
          </p:cNvPr>
          <p:cNvSpPr txBox="1"/>
          <p:nvPr/>
        </p:nvSpPr>
        <p:spPr>
          <a:xfrm>
            <a:off x="927100" y="612844"/>
            <a:ext cx="8521700" cy="5632311"/>
          </a:xfrm>
          <a:prstGeom prst="rect">
            <a:avLst/>
          </a:prstGeom>
          <a:noFill/>
        </p:spPr>
        <p:txBody>
          <a:bodyPr wrap="square" rtlCol="0">
            <a:spAutoFit/>
          </a:bodyPr>
          <a:lstStyle/>
          <a:p>
            <a:pPr algn="just"/>
            <a:r>
              <a:rPr lang="zh-CN" altLang="en-US" sz="2400" b="1" i="0" dirty="0">
                <a:solidFill>
                  <a:srgbClr val="222222"/>
                </a:solidFill>
                <a:effectLst/>
                <a:latin typeface="arial" panose="020B0604020202020204" pitchFamily="34" charset="0"/>
              </a:rPr>
              <a:t>春龙节</a:t>
            </a:r>
            <a:endParaRPr lang="zh-CN" altLang="en-US" sz="2400" b="0" i="0" dirty="0">
              <a:solidFill>
                <a:srgbClr val="222222"/>
              </a:solidFill>
              <a:effectLst/>
              <a:latin typeface="arial" panose="020B0604020202020204" pitchFamily="34" charset="0"/>
            </a:endParaRPr>
          </a:p>
          <a:p>
            <a:pPr algn="just"/>
            <a:r>
              <a:rPr lang="zh-CN" altLang="en-US" sz="2400" b="0" i="0" dirty="0">
                <a:solidFill>
                  <a:srgbClr val="222222"/>
                </a:solidFill>
                <a:effectLst/>
                <a:latin typeface="arial" panose="020B0604020202020204" pitchFamily="34" charset="0"/>
              </a:rPr>
              <a:t>旧时山东惠民一带的传统节日，时在农历二月初一。是日，人们取灶灰作青龙关，以图吉祥。</a:t>
            </a:r>
          </a:p>
          <a:p>
            <a:r>
              <a:rPr lang="zh-CN" altLang="en-US" sz="2400" b="1" i="0" dirty="0">
                <a:solidFill>
                  <a:srgbClr val="222222"/>
                </a:solidFill>
                <a:effectLst/>
                <a:latin typeface="arial" panose="020B0604020202020204" pitchFamily="34" charset="0"/>
              </a:rPr>
              <a:t>龙抬头</a:t>
            </a:r>
            <a:br>
              <a:rPr lang="zh-CN" altLang="en-US" sz="2400" dirty="0"/>
            </a:br>
            <a:r>
              <a:rPr lang="zh-CN" altLang="en-US" sz="2400" b="0" i="0" dirty="0">
                <a:solidFill>
                  <a:srgbClr val="222222"/>
                </a:solidFill>
                <a:effectLst/>
                <a:latin typeface="arial" panose="020B0604020202020204" pitchFamily="34" charset="0"/>
              </a:rPr>
              <a:t>汉族传统节日，二月初二，人们用灰自门外蜿蜒布入宅厨，旋绕水缸，呼为引龙回。今陕北地区家家炒豆，蒸馒头；甘肃一带吃炒杂豆与大麻子；山东泰安一带吃油炒黄豆加盐。</a:t>
            </a:r>
            <a:endParaRPr lang="en-US" altLang="zh-CN" sz="2400" b="0" i="0" dirty="0">
              <a:solidFill>
                <a:srgbClr val="222222"/>
              </a:solidFill>
              <a:effectLst/>
              <a:latin typeface="arial" panose="020B0604020202020204" pitchFamily="34" charset="0"/>
            </a:endParaRPr>
          </a:p>
          <a:p>
            <a:r>
              <a:rPr lang="zh-CN" altLang="en-US" sz="2400" b="1" i="0" dirty="0">
                <a:solidFill>
                  <a:srgbClr val="222222"/>
                </a:solidFill>
                <a:effectLst/>
                <a:latin typeface="arial" panose="020B0604020202020204" pitchFamily="34" charset="0"/>
              </a:rPr>
              <a:t>端午节</a:t>
            </a:r>
            <a:br>
              <a:rPr lang="zh-CN" altLang="en-US" sz="2400" dirty="0"/>
            </a:br>
            <a:r>
              <a:rPr lang="zh-CN" altLang="en-US" sz="2400" b="0" i="0" dirty="0">
                <a:solidFill>
                  <a:srgbClr val="222222"/>
                </a:solidFill>
                <a:effectLst/>
                <a:latin typeface="arial" panose="020B0604020202020204" pitchFamily="34" charset="0"/>
              </a:rPr>
              <a:t>汉族传统节日，该节虽不名龙节，但在此节却有龙舟竞渡的习俗，据说是为纪念中国伟大的诗人屈原。</a:t>
            </a:r>
            <a:endParaRPr lang="en-US" altLang="zh-CN" sz="2400" b="0" i="0" dirty="0">
              <a:solidFill>
                <a:srgbClr val="222222"/>
              </a:solidFill>
              <a:effectLst/>
              <a:latin typeface="arial" panose="020B0604020202020204" pitchFamily="34" charset="0"/>
            </a:endParaRPr>
          </a:p>
          <a:p>
            <a:r>
              <a:rPr lang="zh-CN" altLang="en-US" sz="2400" b="1" i="0" dirty="0">
                <a:solidFill>
                  <a:srgbClr val="222222"/>
                </a:solidFill>
                <a:effectLst/>
                <a:latin typeface="arial" panose="020B0604020202020204" pitchFamily="34" charset="0"/>
              </a:rPr>
              <a:t>龙船节</a:t>
            </a:r>
            <a:br>
              <a:rPr lang="zh-CN" altLang="en-US" sz="2400" dirty="0"/>
            </a:br>
            <a:r>
              <a:rPr lang="zh-CN" altLang="en-US" sz="2400" b="0" i="0" dirty="0">
                <a:solidFill>
                  <a:srgbClr val="222222"/>
                </a:solidFill>
                <a:effectLst/>
                <a:latin typeface="arial" panose="020B0604020202020204" pitchFamily="34" charset="0"/>
              </a:rPr>
              <a:t>贵州黔东南和湘西一带苗族传统节日。时在农历五月间，具体节期各地略有不同。从农历五月十六日开始，本寨龙船下水，历时三天左右，节日间乘龙船串寨子，走亲访友，歌唱吉祥歌。龙船过寨，各寨均鸣炮接龙，敬酒、献礼品。</a:t>
            </a:r>
            <a:endParaRPr lang="zh-CN" altLang="en-US" sz="2400" dirty="0"/>
          </a:p>
        </p:txBody>
      </p:sp>
    </p:spTree>
    <p:extLst>
      <p:ext uri="{BB962C8B-B14F-4D97-AF65-F5344CB8AC3E}">
        <p14:creationId xmlns:p14="http://schemas.microsoft.com/office/powerpoint/2010/main" val="35006857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535</Words>
  <Application>Microsoft Office PowerPoint</Application>
  <PresentationFormat>宽屏</PresentationFormat>
  <Paragraphs>31</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隶书</vt:lpstr>
      <vt:lpstr>Arial</vt:lpstr>
      <vt:lpstr>Arial</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rain b</dc:creator>
  <cp:lastModifiedBy>rain b</cp:lastModifiedBy>
  <cp:revision>4</cp:revision>
  <dcterms:created xsi:type="dcterms:W3CDTF">2024-02-23T13:53:40Z</dcterms:created>
  <dcterms:modified xsi:type="dcterms:W3CDTF">2024-02-23T14:18:10Z</dcterms:modified>
</cp:coreProperties>
</file>